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9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30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31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  <p:sldMasterId id="2147483699" r:id="rId2"/>
    <p:sldMasterId id="2147483712" r:id="rId3"/>
  </p:sldMasterIdLst>
  <p:notesMasterIdLst>
    <p:notesMasterId r:id="rId40"/>
  </p:notesMasterIdLst>
  <p:handoutMasterIdLst>
    <p:handoutMasterId r:id="rId41"/>
  </p:handoutMasterIdLst>
  <p:sldIdLst>
    <p:sldId id="257" r:id="rId4"/>
    <p:sldId id="419" r:id="rId5"/>
    <p:sldId id="386" r:id="rId6"/>
    <p:sldId id="377" r:id="rId7"/>
    <p:sldId id="415" r:id="rId8"/>
    <p:sldId id="404" r:id="rId9"/>
    <p:sldId id="394" r:id="rId10"/>
    <p:sldId id="420" r:id="rId11"/>
    <p:sldId id="395" r:id="rId12"/>
    <p:sldId id="384" r:id="rId13"/>
    <p:sldId id="442" r:id="rId14"/>
    <p:sldId id="293" r:id="rId15"/>
    <p:sldId id="402" r:id="rId16"/>
    <p:sldId id="440" r:id="rId17"/>
    <p:sldId id="411" r:id="rId18"/>
    <p:sldId id="413" r:id="rId19"/>
    <p:sldId id="372" r:id="rId20"/>
    <p:sldId id="397" r:id="rId21"/>
    <p:sldId id="403" r:id="rId22"/>
    <p:sldId id="422" r:id="rId23"/>
    <p:sldId id="379" r:id="rId24"/>
    <p:sldId id="398" r:id="rId25"/>
    <p:sldId id="434" r:id="rId26"/>
    <p:sldId id="391" r:id="rId27"/>
    <p:sldId id="359" r:id="rId28"/>
    <p:sldId id="390" r:id="rId29"/>
    <p:sldId id="435" r:id="rId30"/>
    <p:sldId id="437" r:id="rId31"/>
    <p:sldId id="438" r:id="rId32"/>
    <p:sldId id="436" r:id="rId33"/>
    <p:sldId id="389" r:id="rId34"/>
    <p:sldId id="433" r:id="rId35"/>
    <p:sldId id="383" r:id="rId36"/>
    <p:sldId id="441" r:id="rId37"/>
    <p:sldId id="361" r:id="rId38"/>
    <p:sldId id="36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6600"/>
    <a:srgbClr val="C0C0C0"/>
    <a:srgbClr val="EAEAEA"/>
    <a:srgbClr val="FFA500"/>
    <a:srgbClr val="E6ADDE"/>
    <a:srgbClr val="9DE180"/>
    <a:srgbClr val="8FE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28" autoAdjust="0"/>
    <p:restoredTop sz="64933" autoAdjust="0"/>
  </p:normalViewPr>
  <p:slideViewPr>
    <p:cSldViewPr>
      <p:cViewPr>
        <p:scale>
          <a:sx n="100" d="100"/>
          <a:sy n="100" d="100"/>
        </p:scale>
        <p:origin x="-1200" y="14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1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Jinsuk\Documents\Grad%20Works\2012%20Fall\Research\SC%20Presentation\FinalGraph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G:\Jinsuk\Documents\Grad%20Works\2012%20Fall\Research\SC%20Presentation\FinalGraph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Jinsuk\Documents\Grad%20Works\2012%20Fall\Research\SC%20Presentation\FinalGraph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Jinsuk\Documents\Grad%20Works\2012%20Fall\Research\SC%20Presentation\FinalGraph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Jinsuk\Documents\Grad%20Works\2012%20Fall\Research\SC%20Presentation\FinalGraph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Jinsuk\Documents\Grad%20Works\2012%20Fall\Research\SC%20Presentation\FinalGraph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Jinsuk\Documents\Grad%20Works\2012%20Fall\Research\SC%20Presentation\FinalGraph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Jinsuk\Documents\Grad%20Works\2012%20Fall\Research\SC%20Presentation\FinalGraph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G:\Jinsuk\Documents\Grad%20Works\2012%20Fall\Research\SC%20Presentation\FinalGraph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G:\Jinsuk\Documents\Grad%20Works\2012%20Fall\Research\SC%20Presentation\FinalGraph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Jinsuk\Documents\Grad%20Works\2012%20Fall\Research\SC%20Presentation\FinalGraph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Jinsuk\Documents\Grad%20Works\2012%20Fall\Research\SC%20Presentation\FinalGraph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Jinsuk\Documents\Grad%20Works\2012%20Fall\Research\SC%20Presentation\FinalGraph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Jinsuk\Documents\Grad%20Works\2012%20Fall\Research\SC%20Presentation\FinalGraph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Jinsuk\Documents\Grad%20Works\2012%20Fall\Research\SC%20Presentation\FinalGraph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G:\Jinsuk\Documents\Grad%20Works\2012%20Fall\Research\SC%20Presentation\FinalGraph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G:\Jinsuk\Documents\Grad%20Works\2012%20Fall\Research\SC%20Presentation\FinalGraph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G:\Jinsuk\Documents\Grad%20Works\2012%20Fall\Research\SC%20Presentation\Final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Power!$AL$56</c:f>
              <c:strCache>
                <c:ptCount val="1"/>
                <c:pt idx="0">
                  <c:v>CDs, NT</c:v>
                </c:pt>
              </c:strCache>
            </c:strRef>
          </c:tx>
          <c:invertIfNegative val="0"/>
          <c:cat>
            <c:strRef>
              <c:f>Power!$AM$55:$AS$55</c:f>
              <c:strCache>
                <c:ptCount val="7"/>
                <c:pt idx="0">
                  <c:v>2.5PF</c:v>
                </c:pt>
                <c:pt idx="1">
                  <c:v>10PF</c:v>
                </c:pt>
                <c:pt idx="2">
                  <c:v>40PF</c:v>
                </c:pt>
                <c:pt idx="3">
                  <c:v>160PF</c:v>
                </c:pt>
                <c:pt idx="4">
                  <c:v>640PF</c:v>
                </c:pt>
                <c:pt idx="5">
                  <c:v>1.2EF</c:v>
                </c:pt>
                <c:pt idx="6">
                  <c:v>2.5EF</c:v>
                </c:pt>
              </c:strCache>
            </c:strRef>
          </c:cat>
          <c:val>
            <c:numRef>
              <c:f>Power!$AM$56:$AS$56</c:f>
              <c:numCache>
                <c:formatCode>General</c:formatCode>
                <c:ptCount val="7"/>
                <c:pt idx="0">
                  <c:v>0.99175290000000005</c:v>
                </c:pt>
                <c:pt idx="1">
                  <c:v>0.98421639999999999</c:v>
                </c:pt>
                <c:pt idx="2">
                  <c:v>0.98301570000000005</c:v>
                </c:pt>
                <c:pt idx="3">
                  <c:v>0.97236579999999995</c:v>
                </c:pt>
                <c:pt idx="4">
                  <c:v>0.96042649999999996</c:v>
                </c:pt>
                <c:pt idx="5">
                  <c:v>0.94701829999999998</c:v>
                </c:pt>
                <c:pt idx="6">
                  <c:v>0.94289970000000001</c:v>
                </c:pt>
              </c:numCache>
            </c:numRef>
          </c:val>
        </c:ser>
        <c:ser>
          <c:idx val="1"/>
          <c:order val="1"/>
          <c:tx>
            <c:strRef>
              <c:f>Power!$AL$57</c:f>
              <c:strCache>
                <c:ptCount val="1"/>
                <c:pt idx="0">
                  <c:v>h-CPR, 80%</c:v>
                </c:pt>
              </c:strCache>
            </c:strRef>
          </c:tx>
          <c:invertIfNegative val="0"/>
          <c:cat>
            <c:strRef>
              <c:f>Power!$AM$55:$AS$55</c:f>
              <c:strCache>
                <c:ptCount val="7"/>
                <c:pt idx="0">
                  <c:v>2.5PF</c:v>
                </c:pt>
                <c:pt idx="1">
                  <c:v>10PF</c:v>
                </c:pt>
                <c:pt idx="2">
                  <c:v>40PF</c:v>
                </c:pt>
                <c:pt idx="3">
                  <c:v>160PF</c:v>
                </c:pt>
                <c:pt idx="4">
                  <c:v>640PF</c:v>
                </c:pt>
                <c:pt idx="5">
                  <c:v>1.2EF</c:v>
                </c:pt>
                <c:pt idx="6">
                  <c:v>2.5EF</c:v>
                </c:pt>
              </c:strCache>
            </c:strRef>
          </c:cat>
          <c:val>
            <c:numRef>
              <c:f>Power!$AM$57:$AS$57</c:f>
              <c:numCache>
                <c:formatCode>General</c:formatCode>
                <c:ptCount val="7"/>
                <c:pt idx="0">
                  <c:v>0.98844900000000002</c:v>
                </c:pt>
                <c:pt idx="1">
                  <c:v>0.98063719999999999</c:v>
                </c:pt>
                <c:pt idx="2">
                  <c:v>0.96937949999999995</c:v>
                </c:pt>
                <c:pt idx="3">
                  <c:v>0.94865339999999998</c:v>
                </c:pt>
                <c:pt idx="4">
                  <c:v>0.90855260000000004</c:v>
                </c:pt>
                <c:pt idx="5">
                  <c:v>0.85605580000000003</c:v>
                </c:pt>
                <c:pt idx="6">
                  <c:v>0.8117917</c:v>
                </c:pt>
              </c:numCache>
            </c:numRef>
          </c:val>
        </c:ser>
        <c:ser>
          <c:idx val="2"/>
          <c:order val="2"/>
          <c:tx>
            <c:strRef>
              <c:f>Power!$AL$58</c:f>
              <c:strCache>
                <c:ptCount val="1"/>
                <c:pt idx="0">
                  <c:v>g-CPR, 80%</c:v>
                </c:pt>
              </c:strCache>
            </c:strRef>
          </c:tx>
          <c:invertIfNegative val="0"/>
          <c:cat>
            <c:strRef>
              <c:f>Power!$AM$55:$AS$55</c:f>
              <c:strCache>
                <c:ptCount val="7"/>
                <c:pt idx="0">
                  <c:v>2.5PF</c:v>
                </c:pt>
                <c:pt idx="1">
                  <c:v>10PF</c:v>
                </c:pt>
                <c:pt idx="2">
                  <c:v>40PF</c:v>
                </c:pt>
                <c:pt idx="3">
                  <c:v>160PF</c:v>
                </c:pt>
                <c:pt idx="4">
                  <c:v>640PF</c:v>
                </c:pt>
                <c:pt idx="5">
                  <c:v>1.2EF</c:v>
                </c:pt>
                <c:pt idx="6">
                  <c:v>2.5EF</c:v>
                </c:pt>
              </c:strCache>
            </c:strRef>
          </c:cat>
          <c:val>
            <c:numRef>
              <c:f>Power!$AM$58:$AS$58</c:f>
              <c:numCache>
                <c:formatCode>General</c:formatCode>
                <c:ptCount val="7"/>
                <c:pt idx="0">
                  <c:v>0.90833529999999996</c:v>
                </c:pt>
                <c:pt idx="1">
                  <c:v>0.80169179999999995</c:v>
                </c:pt>
                <c:pt idx="2">
                  <c:v>0.58705529999999995</c:v>
                </c:pt>
                <c:pt idx="3">
                  <c:v>0.17499329999999999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114112"/>
        <c:axId val="49120000"/>
      </c:barChart>
      <c:catAx>
        <c:axId val="491141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49120000"/>
        <c:crosses val="autoZero"/>
        <c:auto val="1"/>
        <c:lblAlgn val="ctr"/>
        <c:lblOffset val="100"/>
        <c:noMultiLvlLbl val="0"/>
      </c:catAx>
      <c:valAx>
        <c:axId val="49120000"/>
        <c:scaling>
          <c:orientation val="minMax"/>
          <c:max val="1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Performance Efficiency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49114112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82877836947766303"/>
          <c:y val="0.15786307961504811"/>
          <c:w val="0.16481526023073481"/>
          <c:h val="0.52196567876932054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Power!$AL$59</c:f>
              <c:strCache>
                <c:ptCount val="1"/>
                <c:pt idx="0">
                  <c:v>CDs, NT</c:v>
                </c:pt>
              </c:strCache>
            </c:strRef>
          </c:tx>
          <c:spPr>
            <a:solidFill>
              <a:schemeClr val="accent1"/>
            </a:solidFill>
            <a:ln w="22225">
              <a:solidFill>
                <a:schemeClr val="tx1"/>
              </a:solidFill>
            </a:ln>
          </c:spPr>
          <c:invertIfNegative val="0"/>
          <c:cat>
            <c:strRef>
              <c:f>Power!$AM$55:$AS$55</c:f>
              <c:strCache>
                <c:ptCount val="7"/>
                <c:pt idx="0">
                  <c:v>2.5PF</c:v>
                </c:pt>
                <c:pt idx="1">
                  <c:v>10PF</c:v>
                </c:pt>
                <c:pt idx="2">
                  <c:v>40PF</c:v>
                </c:pt>
                <c:pt idx="3">
                  <c:v>160PF</c:v>
                </c:pt>
                <c:pt idx="4">
                  <c:v>640PF</c:v>
                </c:pt>
                <c:pt idx="5">
                  <c:v>1.2EF</c:v>
                </c:pt>
                <c:pt idx="6">
                  <c:v>2.5EF</c:v>
                </c:pt>
              </c:strCache>
            </c:strRef>
          </c:cat>
          <c:val>
            <c:numRef>
              <c:f>Power!$AM$59:$AS$59</c:f>
              <c:numCache>
                <c:formatCode>General</c:formatCode>
                <c:ptCount val="7"/>
                <c:pt idx="0">
                  <c:v>6.3316713350995979E-3</c:v>
                </c:pt>
                <c:pt idx="1">
                  <c:v>8.7139000082014917E-3</c:v>
                </c:pt>
                <c:pt idx="2">
                  <c:v>1.1899300460060713E-2</c:v>
                </c:pt>
                <c:pt idx="3">
                  <c:v>1.6839663692097107E-2</c:v>
                </c:pt>
                <c:pt idx="4">
                  <c:v>3.1066467683487753E-2</c:v>
                </c:pt>
                <c:pt idx="5">
                  <c:v>3.4465658060287119E-2</c:v>
                </c:pt>
                <c:pt idx="6">
                  <c:v>3.9479540329037111E-2</c:v>
                </c:pt>
              </c:numCache>
            </c:numRef>
          </c:val>
        </c:ser>
        <c:ser>
          <c:idx val="4"/>
          <c:order val="1"/>
          <c:tx>
            <c:strRef>
              <c:f>Power!$AL$60</c:f>
              <c:strCache>
                <c:ptCount val="1"/>
                <c:pt idx="0">
                  <c:v>h-CPR, 80%</c:v>
                </c:pt>
              </c:strCache>
            </c:strRef>
          </c:tx>
          <c:spPr>
            <a:solidFill>
              <a:schemeClr val="accent2"/>
            </a:solidFill>
            <a:ln w="22225">
              <a:solidFill>
                <a:schemeClr val="tx1"/>
              </a:solidFill>
            </a:ln>
          </c:spPr>
          <c:invertIfNegative val="0"/>
          <c:cat>
            <c:strRef>
              <c:f>Power!$AM$55:$AS$55</c:f>
              <c:strCache>
                <c:ptCount val="7"/>
                <c:pt idx="0">
                  <c:v>2.5PF</c:v>
                </c:pt>
                <c:pt idx="1">
                  <c:v>10PF</c:v>
                </c:pt>
                <c:pt idx="2">
                  <c:v>40PF</c:v>
                </c:pt>
                <c:pt idx="3">
                  <c:v>160PF</c:v>
                </c:pt>
                <c:pt idx="4">
                  <c:v>640PF</c:v>
                </c:pt>
                <c:pt idx="5">
                  <c:v>1.2EF</c:v>
                </c:pt>
                <c:pt idx="6">
                  <c:v>2.5EF</c:v>
                </c:pt>
              </c:strCache>
            </c:strRef>
          </c:cat>
          <c:val>
            <c:numRef>
              <c:f>Power!$AM$60:$AS$60</c:f>
              <c:numCache>
                <c:formatCode>General</c:formatCode>
                <c:ptCount val="7"/>
                <c:pt idx="0">
                  <c:v>1.1685984810546612E-2</c:v>
                </c:pt>
                <c:pt idx="1">
                  <c:v>1.9745120825520379E-2</c:v>
                </c:pt>
                <c:pt idx="2">
                  <c:v>3.158773215237165E-2</c:v>
                </c:pt>
                <c:pt idx="3">
                  <c:v>5.412577449255962E-2</c:v>
                </c:pt>
                <c:pt idx="4">
                  <c:v>0.10065173992127696</c:v>
                </c:pt>
                <c:pt idx="5">
                  <c:v>0.1681481510901508</c:v>
                </c:pt>
                <c:pt idx="6">
                  <c:v>0.23184309472491527</c:v>
                </c:pt>
              </c:numCache>
            </c:numRef>
          </c:val>
        </c:ser>
        <c:ser>
          <c:idx val="5"/>
          <c:order val="2"/>
          <c:tx>
            <c:strRef>
              <c:f>Power!$AL$61</c:f>
              <c:strCache>
                <c:ptCount val="1"/>
                <c:pt idx="0">
                  <c:v>gCPR, 80%</c:v>
                </c:pt>
              </c:strCache>
            </c:strRef>
          </c:tx>
          <c:spPr>
            <a:solidFill>
              <a:schemeClr val="accent3"/>
            </a:solidFill>
            <a:ln w="22225">
              <a:solidFill>
                <a:schemeClr val="tx1"/>
              </a:solidFill>
            </a:ln>
          </c:spPr>
          <c:invertIfNegative val="0"/>
          <c:cat>
            <c:strRef>
              <c:f>Power!$AM$55:$AS$55</c:f>
              <c:strCache>
                <c:ptCount val="7"/>
                <c:pt idx="0">
                  <c:v>2.5PF</c:v>
                </c:pt>
                <c:pt idx="1">
                  <c:v>10PF</c:v>
                </c:pt>
                <c:pt idx="2">
                  <c:v>40PF</c:v>
                </c:pt>
                <c:pt idx="3">
                  <c:v>160PF</c:v>
                </c:pt>
                <c:pt idx="4">
                  <c:v>640PF</c:v>
                </c:pt>
                <c:pt idx="5">
                  <c:v>1.2EF</c:v>
                </c:pt>
                <c:pt idx="6">
                  <c:v>2.5EF</c:v>
                </c:pt>
              </c:strCache>
            </c:strRef>
          </c:cat>
          <c:val>
            <c:numRef>
              <c:f>Power!$AM$61:$AS$61</c:f>
              <c:numCache>
                <c:formatCode>General</c:formatCode>
                <c:ptCount val="7"/>
                <c:pt idx="0">
                  <c:v>0.10091504756008063</c:v>
                </c:pt>
                <c:pt idx="1">
                  <c:v>0.2473621409125053</c:v>
                </c:pt>
                <c:pt idx="2">
                  <c:v>0.70341703754314122</c:v>
                </c:pt>
                <c:pt idx="3">
                  <c:v>4.7145044981722162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640576"/>
        <c:axId val="49642112"/>
      </c:barChart>
      <c:catAx>
        <c:axId val="496405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9642112"/>
        <c:crosses val="autoZero"/>
        <c:auto val="1"/>
        <c:lblAlgn val="ctr"/>
        <c:lblOffset val="100"/>
        <c:noMultiLvlLbl val="0"/>
      </c:catAx>
      <c:valAx>
        <c:axId val="49642112"/>
        <c:scaling>
          <c:orientation val="minMax"/>
          <c:max val="0.2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 b="1"/>
                </a:pPr>
                <a:r>
                  <a:rPr lang="en-US" sz="1800" b="1"/>
                  <a:t>Energy Overhead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49640576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83324425014933146"/>
          <c:y val="0.21573350981977094"/>
          <c:w val="0.16034937955906636"/>
          <c:h val="0.47856290099154281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Power!$AL$68</c:f>
              <c:strCache>
                <c:ptCount val="1"/>
                <c:pt idx="0">
                  <c:v>CDs, SpMV</c:v>
                </c:pt>
              </c:strCache>
            </c:strRef>
          </c:tx>
          <c:spPr>
            <a:solidFill>
              <a:schemeClr val="accent1"/>
            </a:solidFill>
            <a:ln w="22225">
              <a:solidFill>
                <a:schemeClr val="tx1"/>
              </a:solidFill>
            </a:ln>
          </c:spPr>
          <c:invertIfNegative val="0"/>
          <c:cat>
            <c:strRef>
              <c:f>Power!$AM$55:$AS$55</c:f>
              <c:strCache>
                <c:ptCount val="7"/>
                <c:pt idx="0">
                  <c:v>2.5PF</c:v>
                </c:pt>
                <c:pt idx="1">
                  <c:v>10PF</c:v>
                </c:pt>
                <c:pt idx="2">
                  <c:v>40PF</c:v>
                </c:pt>
                <c:pt idx="3">
                  <c:v>160PF</c:v>
                </c:pt>
                <c:pt idx="4">
                  <c:v>640PF</c:v>
                </c:pt>
                <c:pt idx="5">
                  <c:v>1.2EF</c:v>
                </c:pt>
                <c:pt idx="6">
                  <c:v>2.5EF</c:v>
                </c:pt>
              </c:strCache>
            </c:strRef>
          </c:cat>
          <c:val>
            <c:numRef>
              <c:f>Power!$AM$68:$AS$68</c:f>
              <c:numCache>
                <c:formatCode>General</c:formatCode>
                <c:ptCount val="7"/>
                <c:pt idx="0">
                  <c:v>9.6669897059322718E-3</c:v>
                </c:pt>
                <c:pt idx="1">
                  <c:v>1.2777856245046681E-2</c:v>
                </c:pt>
                <c:pt idx="2">
                  <c:v>1.7659267675584456E-2</c:v>
                </c:pt>
                <c:pt idx="3">
                  <c:v>2.749906218583642E-2</c:v>
                </c:pt>
                <c:pt idx="4">
                  <c:v>4.7446820618902485E-2</c:v>
                </c:pt>
                <c:pt idx="5">
                  <c:v>6.519401185834961E-2</c:v>
                </c:pt>
                <c:pt idx="6">
                  <c:v>8.3517253624610488E-2</c:v>
                </c:pt>
              </c:numCache>
            </c:numRef>
          </c:val>
        </c:ser>
        <c:ser>
          <c:idx val="4"/>
          <c:order val="1"/>
          <c:tx>
            <c:strRef>
              <c:f>Power!$AL$69</c:f>
              <c:strCache>
                <c:ptCount val="1"/>
                <c:pt idx="0">
                  <c:v>h-CPR, 50%</c:v>
                </c:pt>
              </c:strCache>
            </c:strRef>
          </c:tx>
          <c:spPr>
            <a:solidFill>
              <a:schemeClr val="accent2"/>
            </a:solidFill>
            <a:ln w="22225">
              <a:solidFill>
                <a:schemeClr val="tx1"/>
              </a:solidFill>
            </a:ln>
          </c:spPr>
          <c:invertIfNegative val="0"/>
          <c:cat>
            <c:strRef>
              <c:f>Power!$AM$55:$AS$55</c:f>
              <c:strCache>
                <c:ptCount val="7"/>
                <c:pt idx="0">
                  <c:v>2.5PF</c:v>
                </c:pt>
                <c:pt idx="1">
                  <c:v>10PF</c:v>
                </c:pt>
                <c:pt idx="2">
                  <c:v>40PF</c:v>
                </c:pt>
                <c:pt idx="3">
                  <c:v>160PF</c:v>
                </c:pt>
                <c:pt idx="4">
                  <c:v>640PF</c:v>
                </c:pt>
                <c:pt idx="5">
                  <c:v>1.2EF</c:v>
                </c:pt>
                <c:pt idx="6">
                  <c:v>2.5EF</c:v>
                </c:pt>
              </c:strCache>
            </c:strRef>
          </c:cat>
          <c:val>
            <c:numRef>
              <c:f>Power!$AM$69:$AS$69</c:f>
              <c:numCache>
                <c:formatCode>General</c:formatCode>
                <c:ptCount val="7"/>
                <c:pt idx="0">
                  <c:v>9.2258379980592053E-3</c:v>
                </c:pt>
                <c:pt idx="1">
                  <c:v>1.5573205766505893E-2</c:v>
                </c:pt>
                <c:pt idx="2">
                  <c:v>2.4880721819392937E-2</c:v>
                </c:pt>
                <c:pt idx="3">
                  <c:v>4.2530555267411785E-2</c:v>
                </c:pt>
                <c:pt idx="4">
                  <c:v>7.8623568464282867E-2</c:v>
                </c:pt>
                <c:pt idx="5">
                  <c:v>0.13041252822640081</c:v>
                </c:pt>
                <c:pt idx="6">
                  <c:v>0.17836303927637198</c:v>
                </c:pt>
              </c:numCache>
            </c:numRef>
          </c:val>
        </c:ser>
        <c:ser>
          <c:idx val="5"/>
          <c:order val="2"/>
          <c:tx>
            <c:strRef>
              <c:f>Power!$AL$70</c:f>
              <c:strCache>
                <c:ptCount val="1"/>
                <c:pt idx="0">
                  <c:v>g-CPR, 50%</c:v>
                </c:pt>
              </c:strCache>
            </c:strRef>
          </c:tx>
          <c:spPr>
            <a:solidFill>
              <a:schemeClr val="accent3"/>
            </a:solidFill>
            <a:ln w="22225">
              <a:solidFill>
                <a:schemeClr val="tx1"/>
              </a:solidFill>
            </a:ln>
          </c:spPr>
          <c:invertIfNegative val="0"/>
          <c:cat>
            <c:strRef>
              <c:f>Power!$AM$55:$AS$55</c:f>
              <c:strCache>
                <c:ptCount val="7"/>
                <c:pt idx="0">
                  <c:v>2.5PF</c:v>
                </c:pt>
                <c:pt idx="1">
                  <c:v>10PF</c:v>
                </c:pt>
                <c:pt idx="2">
                  <c:v>40PF</c:v>
                </c:pt>
                <c:pt idx="3">
                  <c:v>160PF</c:v>
                </c:pt>
                <c:pt idx="4">
                  <c:v>640PF</c:v>
                </c:pt>
                <c:pt idx="5">
                  <c:v>1.2EF</c:v>
                </c:pt>
                <c:pt idx="6">
                  <c:v>2.5EF</c:v>
                </c:pt>
              </c:strCache>
            </c:strRef>
          </c:cat>
          <c:val>
            <c:numRef>
              <c:f>Power!$AM$70:$AS$70</c:f>
              <c:numCache>
                <c:formatCode>General</c:formatCode>
                <c:ptCount val="7"/>
                <c:pt idx="0">
                  <c:v>7.8529106318918629E-2</c:v>
                </c:pt>
                <c:pt idx="1">
                  <c:v>0.18814742152999164</c:v>
                </c:pt>
                <c:pt idx="2">
                  <c:v>0.4990087804439316</c:v>
                </c:pt>
                <c:pt idx="3">
                  <c:v>2.1031008355719618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684864"/>
        <c:axId val="49686400"/>
      </c:barChart>
      <c:catAx>
        <c:axId val="496848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9686400"/>
        <c:crosses val="autoZero"/>
        <c:auto val="1"/>
        <c:lblAlgn val="ctr"/>
        <c:lblOffset val="100"/>
        <c:noMultiLvlLbl val="0"/>
      </c:catAx>
      <c:valAx>
        <c:axId val="49686400"/>
        <c:scaling>
          <c:orientation val="minMax"/>
          <c:max val="0.2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Energy Overhead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49684864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83324425014933146"/>
          <c:y val="0.21573350981977094"/>
          <c:w val="0.16034937955906636"/>
          <c:h val="0.43516012321376502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14620332158373"/>
          <c:y val="9.6498842592592587E-2"/>
          <c:w val="0.67897925205758713"/>
          <c:h val="0.67025907243365412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Power!$AL$77</c:f>
              <c:strCache>
                <c:ptCount val="1"/>
                <c:pt idx="0">
                  <c:v>CDs, HPCCG</c:v>
                </c:pt>
              </c:strCache>
            </c:strRef>
          </c:tx>
          <c:spPr>
            <a:solidFill>
              <a:schemeClr val="accent1"/>
            </a:solidFill>
            <a:ln w="22225">
              <a:solidFill>
                <a:schemeClr val="tx1"/>
              </a:solidFill>
            </a:ln>
          </c:spPr>
          <c:invertIfNegative val="0"/>
          <c:cat>
            <c:strRef>
              <c:f>Power!$AM$55:$AS$55</c:f>
              <c:strCache>
                <c:ptCount val="7"/>
                <c:pt idx="0">
                  <c:v>2.5PF</c:v>
                </c:pt>
                <c:pt idx="1">
                  <c:v>10PF</c:v>
                </c:pt>
                <c:pt idx="2">
                  <c:v>40PF</c:v>
                </c:pt>
                <c:pt idx="3">
                  <c:v>160PF</c:v>
                </c:pt>
                <c:pt idx="4">
                  <c:v>640PF</c:v>
                </c:pt>
                <c:pt idx="5">
                  <c:v>1.2EF</c:v>
                </c:pt>
                <c:pt idx="6">
                  <c:v>2.5EF</c:v>
                </c:pt>
              </c:strCache>
            </c:strRef>
          </c:cat>
          <c:val>
            <c:numRef>
              <c:f>Power!$AM$77:$AS$77</c:f>
              <c:numCache>
                <c:formatCode>General</c:formatCode>
                <c:ptCount val="7"/>
                <c:pt idx="0">
                  <c:v>3.2382776372186228E-5</c:v>
                </c:pt>
                <c:pt idx="1">
                  <c:v>1.1760894307277781E-4</c:v>
                </c:pt>
                <c:pt idx="2">
                  <c:v>1.2313473569958155E-4</c:v>
                </c:pt>
                <c:pt idx="3">
                  <c:v>3.1516353223981497E-4</c:v>
                </c:pt>
                <c:pt idx="4">
                  <c:v>1.0207425604440434E-3</c:v>
                </c:pt>
                <c:pt idx="5">
                  <c:v>2.9015601111330724E-3</c:v>
                </c:pt>
                <c:pt idx="6">
                  <c:v>6.3734015741205852E-3</c:v>
                </c:pt>
              </c:numCache>
            </c:numRef>
          </c:val>
        </c:ser>
        <c:ser>
          <c:idx val="4"/>
          <c:order val="1"/>
          <c:tx>
            <c:strRef>
              <c:f>Power!$AL$78</c:f>
              <c:strCache>
                <c:ptCount val="1"/>
                <c:pt idx="0">
                  <c:v>h-CPR, 10%</c:v>
                </c:pt>
              </c:strCache>
            </c:strRef>
          </c:tx>
          <c:spPr>
            <a:solidFill>
              <a:schemeClr val="accent2"/>
            </a:solidFill>
            <a:ln w="22225">
              <a:solidFill>
                <a:schemeClr val="tx1"/>
              </a:solidFill>
            </a:ln>
          </c:spPr>
          <c:invertIfNegative val="0"/>
          <c:cat>
            <c:strRef>
              <c:f>Power!$AM$55:$AS$55</c:f>
              <c:strCache>
                <c:ptCount val="7"/>
                <c:pt idx="0">
                  <c:v>2.5PF</c:v>
                </c:pt>
                <c:pt idx="1">
                  <c:v>10PF</c:v>
                </c:pt>
                <c:pt idx="2">
                  <c:v>40PF</c:v>
                </c:pt>
                <c:pt idx="3">
                  <c:v>160PF</c:v>
                </c:pt>
                <c:pt idx="4">
                  <c:v>640PF</c:v>
                </c:pt>
                <c:pt idx="5">
                  <c:v>1.2EF</c:v>
                </c:pt>
                <c:pt idx="6">
                  <c:v>2.5EF</c:v>
                </c:pt>
              </c:strCache>
            </c:strRef>
          </c:cat>
          <c:val>
            <c:numRef>
              <c:f>Power!$AM$78:$AS$78</c:f>
              <c:numCache>
                <c:formatCode>General</c:formatCode>
                <c:ptCount val="7"/>
                <c:pt idx="0">
                  <c:v>4.1140561106967066E-3</c:v>
                </c:pt>
                <c:pt idx="1">
                  <c:v>6.9317179463426193E-3</c:v>
                </c:pt>
                <c:pt idx="2">
                  <c:v>1.1043936228605888E-2</c:v>
                </c:pt>
                <c:pt idx="3">
                  <c:v>1.8768569604102447E-2</c:v>
                </c:pt>
                <c:pt idx="4">
                  <c:v>3.4232902216795535E-2</c:v>
                </c:pt>
                <c:pt idx="5">
                  <c:v>5.5843677697804628E-2</c:v>
                </c:pt>
                <c:pt idx="6">
                  <c:v>7.9342231574602629E-2</c:v>
                </c:pt>
              </c:numCache>
            </c:numRef>
          </c:val>
        </c:ser>
        <c:ser>
          <c:idx val="5"/>
          <c:order val="2"/>
          <c:tx>
            <c:strRef>
              <c:f>Power!$AL$79</c:f>
              <c:strCache>
                <c:ptCount val="1"/>
                <c:pt idx="0">
                  <c:v>g-CPR, 10%</c:v>
                </c:pt>
              </c:strCache>
            </c:strRef>
          </c:tx>
          <c:spPr>
            <a:solidFill>
              <a:schemeClr val="accent3"/>
            </a:solidFill>
            <a:ln w="22225">
              <a:solidFill>
                <a:schemeClr val="tx1"/>
              </a:solidFill>
            </a:ln>
          </c:spPr>
          <c:invertIfNegative val="0"/>
          <c:cat>
            <c:strRef>
              <c:f>Power!$AM$55:$AS$55</c:f>
              <c:strCache>
                <c:ptCount val="7"/>
                <c:pt idx="0">
                  <c:v>2.5PF</c:v>
                </c:pt>
                <c:pt idx="1">
                  <c:v>10PF</c:v>
                </c:pt>
                <c:pt idx="2">
                  <c:v>40PF</c:v>
                </c:pt>
                <c:pt idx="3">
                  <c:v>160PF</c:v>
                </c:pt>
                <c:pt idx="4">
                  <c:v>640PF</c:v>
                </c:pt>
                <c:pt idx="5">
                  <c:v>1.2EF</c:v>
                </c:pt>
                <c:pt idx="6">
                  <c:v>2.5EF</c:v>
                </c:pt>
              </c:strCache>
            </c:strRef>
          </c:cat>
          <c:val>
            <c:numRef>
              <c:f>Power!$AM$79:$AS$79</c:f>
              <c:numCache>
                <c:formatCode>General</c:formatCode>
                <c:ptCount val="7"/>
                <c:pt idx="0">
                  <c:v>3.4008754745324721E-2</c:v>
                </c:pt>
                <c:pt idx="1">
                  <c:v>7.8008116969917385E-2</c:v>
                </c:pt>
                <c:pt idx="2">
                  <c:v>0.18425588643270263</c:v>
                </c:pt>
                <c:pt idx="3">
                  <c:v>0.49114743049202647</c:v>
                </c:pt>
                <c:pt idx="4">
                  <c:v>2.054479699927914</c:v>
                </c:pt>
                <c:pt idx="5">
                  <c:v>12.312796126508839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712512"/>
        <c:axId val="49718400"/>
      </c:barChart>
      <c:catAx>
        <c:axId val="497125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9718400"/>
        <c:crosses val="autoZero"/>
        <c:auto val="1"/>
        <c:lblAlgn val="ctr"/>
        <c:lblOffset val="100"/>
        <c:noMultiLvlLbl val="0"/>
      </c:catAx>
      <c:valAx>
        <c:axId val="49718400"/>
        <c:scaling>
          <c:orientation val="minMax"/>
          <c:max val="0.2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Energy Overhead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49712512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83175562325877528"/>
          <c:y val="0.21573350981977094"/>
          <c:w val="0.16183800644962251"/>
          <c:h val="0.42792632691746862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Power!$AL$68</c:f>
              <c:strCache>
                <c:ptCount val="1"/>
                <c:pt idx="0">
                  <c:v>CDs, SpMV</c:v>
                </c:pt>
              </c:strCache>
            </c:strRef>
          </c:tx>
          <c:spPr>
            <a:solidFill>
              <a:schemeClr val="accent1"/>
            </a:solidFill>
            <a:ln w="22225">
              <a:solidFill>
                <a:schemeClr val="tx1"/>
              </a:solidFill>
            </a:ln>
          </c:spPr>
          <c:invertIfNegative val="0"/>
          <c:cat>
            <c:strRef>
              <c:f>Power!$AM$55:$AS$55</c:f>
              <c:strCache>
                <c:ptCount val="7"/>
                <c:pt idx="0">
                  <c:v>2.5PF</c:v>
                </c:pt>
                <c:pt idx="1">
                  <c:v>10PF</c:v>
                </c:pt>
                <c:pt idx="2">
                  <c:v>40PF</c:v>
                </c:pt>
                <c:pt idx="3">
                  <c:v>160PF</c:v>
                </c:pt>
                <c:pt idx="4">
                  <c:v>640PF</c:v>
                </c:pt>
                <c:pt idx="5">
                  <c:v>1.2EF</c:v>
                </c:pt>
                <c:pt idx="6">
                  <c:v>2.5EF</c:v>
                </c:pt>
              </c:strCache>
            </c:strRef>
          </c:cat>
          <c:val>
            <c:numRef>
              <c:f>Power!$AM$68:$AS$68</c:f>
              <c:numCache>
                <c:formatCode>General</c:formatCode>
                <c:ptCount val="7"/>
                <c:pt idx="0">
                  <c:v>9.6669897059322718E-3</c:v>
                </c:pt>
                <c:pt idx="1">
                  <c:v>1.2777856245046681E-2</c:v>
                </c:pt>
                <c:pt idx="2">
                  <c:v>1.7659267675584456E-2</c:v>
                </c:pt>
                <c:pt idx="3">
                  <c:v>2.749906218583642E-2</c:v>
                </c:pt>
                <c:pt idx="4">
                  <c:v>4.7446820618902485E-2</c:v>
                </c:pt>
                <c:pt idx="5">
                  <c:v>6.519401185834961E-2</c:v>
                </c:pt>
                <c:pt idx="6">
                  <c:v>8.3517253624610488E-2</c:v>
                </c:pt>
              </c:numCache>
            </c:numRef>
          </c:val>
        </c:ser>
        <c:ser>
          <c:idx val="4"/>
          <c:order val="1"/>
          <c:tx>
            <c:strRef>
              <c:f>Power!$AL$69</c:f>
              <c:strCache>
                <c:ptCount val="1"/>
                <c:pt idx="0">
                  <c:v>h-CPR, 50%</c:v>
                </c:pt>
              </c:strCache>
            </c:strRef>
          </c:tx>
          <c:spPr>
            <a:solidFill>
              <a:schemeClr val="accent2"/>
            </a:solidFill>
            <a:ln w="22225">
              <a:solidFill>
                <a:schemeClr val="tx1"/>
              </a:solidFill>
            </a:ln>
          </c:spPr>
          <c:invertIfNegative val="0"/>
          <c:cat>
            <c:strRef>
              <c:f>Power!$AM$55:$AS$55</c:f>
              <c:strCache>
                <c:ptCount val="7"/>
                <c:pt idx="0">
                  <c:v>2.5PF</c:v>
                </c:pt>
                <c:pt idx="1">
                  <c:v>10PF</c:v>
                </c:pt>
                <c:pt idx="2">
                  <c:v>40PF</c:v>
                </c:pt>
                <c:pt idx="3">
                  <c:v>160PF</c:v>
                </c:pt>
                <c:pt idx="4">
                  <c:v>640PF</c:v>
                </c:pt>
                <c:pt idx="5">
                  <c:v>1.2EF</c:v>
                </c:pt>
                <c:pt idx="6">
                  <c:v>2.5EF</c:v>
                </c:pt>
              </c:strCache>
            </c:strRef>
          </c:cat>
          <c:val>
            <c:numRef>
              <c:f>Power!$AM$69:$AS$69</c:f>
              <c:numCache>
                <c:formatCode>General</c:formatCode>
                <c:ptCount val="7"/>
                <c:pt idx="0">
                  <c:v>9.2258379980592053E-3</c:v>
                </c:pt>
                <c:pt idx="1">
                  <c:v>1.5573205766505893E-2</c:v>
                </c:pt>
                <c:pt idx="2">
                  <c:v>2.4880721819392937E-2</c:v>
                </c:pt>
                <c:pt idx="3">
                  <c:v>4.2530555267411785E-2</c:v>
                </c:pt>
                <c:pt idx="4">
                  <c:v>7.8623568464282867E-2</c:v>
                </c:pt>
                <c:pt idx="5">
                  <c:v>0.13041252822640081</c:v>
                </c:pt>
                <c:pt idx="6">
                  <c:v>0.17836303927637198</c:v>
                </c:pt>
              </c:numCache>
            </c:numRef>
          </c:val>
        </c:ser>
        <c:ser>
          <c:idx val="5"/>
          <c:order val="2"/>
          <c:tx>
            <c:strRef>
              <c:f>Power!$AL$70</c:f>
              <c:strCache>
                <c:ptCount val="1"/>
                <c:pt idx="0">
                  <c:v>g-CPR, 50%</c:v>
                </c:pt>
              </c:strCache>
            </c:strRef>
          </c:tx>
          <c:spPr>
            <a:solidFill>
              <a:schemeClr val="accent3"/>
            </a:solidFill>
            <a:ln w="22225">
              <a:solidFill>
                <a:schemeClr val="tx1"/>
              </a:solidFill>
            </a:ln>
          </c:spPr>
          <c:invertIfNegative val="0"/>
          <c:cat>
            <c:strRef>
              <c:f>Power!$AM$55:$AS$55</c:f>
              <c:strCache>
                <c:ptCount val="7"/>
                <c:pt idx="0">
                  <c:v>2.5PF</c:v>
                </c:pt>
                <c:pt idx="1">
                  <c:v>10PF</c:v>
                </c:pt>
                <c:pt idx="2">
                  <c:v>40PF</c:v>
                </c:pt>
                <c:pt idx="3">
                  <c:v>160PF</c:v>
                </c:pt>
                <c:pt idx="4">
                  <c:v>640PF</c:v>
                </c:pt>
                <c:pt idx="5">
                  <c:v>1.2EF</c:v>
                </c:pt>
                <c:pt idx="6">
                  <c:v>2.5EF</c:v>
                </c:pt>
              </c:strCache>
            </c:strRef>
          </c:cat>
          <c:val>
            <c:numRef>
              <c:f>Power!$AM$70:$AS$70</c:f>
              <c:numCache>
                <c:formatCode>General</c:formatCode>
                <c:ptCount val="7"/>
                <c:pt idx="0">
                  <c:v>7.8529106318918629E-2</c:v>
                </c:pt>
                <c:pt idx="1">
                  <c:v>0.18814742152999164</c:v>
                </c:pt>
                <c:pt idx="2">
                  <c:v>0.4990087804439316</c:v>
                </c:pt>
                <c:pt idx="3">
                  <c:v>2.1031008355719618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347072"/>
        <c:axId val="53348608"/>
      </c:barChart>
      <c:catAx>
        <c:axId val="53347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3348608"/>
        <c:crosses val="autoZero"/>
        <c:auto val="1"/>
        <c:lblAlgn val="ctr"/>
        <c:lblOffset val="100"/>
        <c:noMultiLvlLbl val="0"/>
      </c:catAx>
      <c:valAx>
        <c:axId val="53348608"/>
        <c:scaling>
          <c:orientation val="minMax"/>
          <c:max val="0.2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Energy Overhead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53347072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83324425014933146"/>
          <c:y val="0.21573350981977094"/>
          <c:w val="0.16034937955906636"/>
          <c:h val="0.43516012321376502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Power!$AL$59</c:f>
              <c:strCache>
                <c:ptCount val="1"/>
                <c:pt idx="0">
                  <c:v>CDs, NT</c:v>
                </c:pt>
              </c:strCache>
            </c:strRef>
          </c:tx>
          <c:spPr>
            <a:solidFill>
              <a:schemeClr val="accent1"/>
            </a:solidFill>
            <a:ln w="22225">
              <a:solidFill>
                <a:schemeClr val="tx1"/>
              </a:solidFill>
            </a:ln>
          </c:spPr>
          <c:invertIfNegative val="0"/>
          <c:cat>
            <c:strRef>
              <c:f>Power!$AM$55:$AS$55</c:f>
              <c:strCache>
                <c:ptCount val="7"/>
                <c:pt idx="0">
                  <c:v>2.5PF</c:v>
                </c:pt>
                <c:pt idx="1">
                  <c:v>10PF</c:v>
                </c:pt>
                <c:pt idx="2">
                  <c:v>40PF</c:v>
                </c:pt>
                <c:pt idx="3">
                  <c:v>160PF</c:v>
                </c:pt>
                <c:pt idx="4">
                  <c:v>640PF</c:v>
                </c:pt>
                <c:pt idx="5">
                  <c:v>1.2EF</c:v>
                </c:pt>
                <c:pt idx="6">
                  <c:v>2.5EF</c:v>
                </c:pt>
              </c:strCache>
            </c:strRef>
          </c:cat>
          <c:val>
            <c:numRef>
              <c:f>Power!$AM$59:$AS$59</c:f>
              <c:numCache>
                <c:formatCode>General</c:formatCode>
                <c:ptCount val="7"/>
                <c:pt idx="0">
                  <c:v>6.3316713350995979E-3</c:v>
                </c:pt>
                <c:pt idx="1">
                  <c:v>8.7139000082014917E-3</c:v>
                </c:pt>
                <c:pt idx="2">
                  <c:v>1.1899300460060713E-2</c:v>
                </c:pt>
                <c:pt idx="3">
                  <c:v>1.6839663692097107E-2</c:v>
                </c:pt>
                <c:pt idx="4">
                  <c:v>3.1066467683487753E-2</c:v>
                </c:pt>
                <c:pt idx="5">
                  <c:v>3.4465658060287119E-2</c:v>
                </c:pt>
                <c:pt idx="6">
                  <c:v>3.9479540329037111E-2</c:v>
                </c:pt>
              </c:numCache>
            </c:numRef>
          </c:val>
        </c:ser>
        <c:ser>
          <c:idx val="4"/>
          <c:order val="1"/>
          <c:tx>
            <c:strRef>
              <c:f>Power!$AL$60</c:f>
              <c:strCache>
                <c:ptCount val="1"/>
                <c:pt idx="0">
                  <c:v>h-CPR, 80%</c:v>
                </c:pt>
              </c:strCache>
            </c:strRef>
          </c:tx>
          <c:spPr>
            <a:solidFill>
              <a:schemeClr val="accent2"/>
            </a:solidFill>
            <a:ln w="22225">
              <a:solidFill>
                <a:schemeClr val="tx1"/>
              </a:solidFill>
            </a:ln>
          </c:spPr>
          <c:invertIfNegative val="0"/>
          <c:cat>
            <c:strRef>
              <c:f>Power!$AM$55:$AS$55</c:f>
              <c:strCache>
                <c:ptCount val="7"/>
                <c:pt idx="0">
                  <c:v>2.5PF</c:v>
                </c:pt>
                <c:pt idx="1">
                  <c:v>10PF</c:v>
                </c:pt>
                <c:pt idx="2">
                  <c:v>40PF</c:v>
                </c:pt>
                <c:pt idx="3">
                  <c:v>160PF</c:v>
                </c:pt>
                <c:pt idx="4">
                  <c:v>640PF</c:v>
                </c:pt>
                <c:pt idx="5">
                  <c:v>1.2EF</c:v>
                </c:pt>
                <c:pt idx="6">
                  <c:v>2.5EF</c:v>
                </c:pt>
              </c:strCache>
            </c:strRef>
          </c:cat>
          <c:val>
            <c:numRef>
              <c:f>Power!$AM$60:$AS$60</c:f>
              <c:numCache>
                <c:formatCode>General</c:formatCode>
                <c:ptCount val="7"/>
                <c:pt idx="0">
                  <c:v>1.1685984810546612E-2</c:v>
                </c:pt>
                <c:pt idx="1">
                  <c:v>1.9745120825520379E-2</c:v>
                </c:pt>
                <c:pt idx="2">
                  <c:v>3.158773215237165E-2</c:v>
                </c:pt>
                <c:pt idx="3">
                  <c:v>5.412577449255962E-2</c:v>
                </c:pt>
                <c:pt idx="4">
                  <c:v>0.10065173992127696</c:v>
                </c:pt>
                <c:pt idx="5">
                  <c:v>0.1681481510901508</c:v>
                </c:pt>
                <c:pt idx="6">
                  <c:v>0.23184309472491527</c:v>
                </c:pt>
              </c:numCache>
            </c:numRef>
          </c:val>
        </c:ser>
        <c:ser>
          <c:idx val="5"/>
          <c:order val="2"/>
          <c:tx>
            <c:strRef>
              <c:f>Power!$AL$61</c:f>
              <c:strCache>
                <c:ptCount val="1"/>
                <c:pt idx="0">
                  <c:v>gCPR, 80%</c:v>
                </c:pt>
              </c:strCache>
            </c:strRef>
          </c:tx>
          <c:spPr>
            <a:solidFill>
              <a:schemeClr val="accent3"/>
            </a:solidFill>
            <a:ln w="22225">
              <a:solidFill>
                <a:schemeClr val="tx1"/>
              </a:solidFill>
            </a:ln>
          </c:spPr>
          <c:invertIfNegative val="0"/>
          <c:cat>
            <c:strRef>
              <c:f>Power!$AM$55:$AS$55</c:f>
              <c:strCache>
                <c:ptCount val="7"/>
                <c:pt idx="0">
                  <c:v>2.5PF</c:v>
                </c:pt>
                <c:pt idx="1">
                  <c:v>10PF</c:v>
                </c:pt>
                <c:pt idx="2">
                  <c:v>40PF</c:v>
                </c:pt>
                <c:pt idx="3">
                  <c:v>160PF</c:v>
                </c:pt>
                <c:pt idx="4">
                  <c:v>640PF</c:v>
                </c:pt>
                <c:pt idx="5">
                  <c:v>1.2EF</c:v>
                </c:pt>
                <c:pt idx="6">
                  <c:v>2.5EF</c:v>
                </c:pt>
              </c:strCache>
            </c:strRef>
          </c:cat>
          <c:val>
            <c:numRef>
              <c:f>Power!$AM$61:$AS$61</c:f>
              <c:numCache>
                <c:formatCode>General</c:formatCode>
                <c:ptCount val="7"/>
                <c:pt idx="0">
                  <c:v>0.10091504756008063</c:v>
                </c:pt>
                <c:pt idx="1">
                  <c:v>0.2473621409125053</c:v>
                </c:pt>
                <c:pt idx="2">
                  <c:v>0.70341703754314122</c:v>
                </c:pt>
                <c:pt idx="3">
                  <c:v>4.7145044981722162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379072"/>
        <c:axId val="53380608"/>
      </c:barChart>
      <c:catAx>
        <c:axId val="53379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3380608"/>
        <c:crosses val="autoZero"/>
        <c:auto val="1"/>
        <c:lblAlgn val="ctr"/>
        <c:lblOffset val="100"/>
        <c:noMultiLvlLbl val="0"/>
      </c:catAx>
      <c:valAx>
        <c:axId val="53380608"/>
        <c:scaling>
          <c:orientation val="minMax"/>
          <c:max val="0.2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 b="1"/>
                </a:pPr>
                <a:r>
                  <a:rPr lang="en-US" sz="1800" b="1"/>
                  <a:t>Energy Overhead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53379072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83324425014933146"/>
          <c:y val="0.21573350981977094"/>
          <c:w val="0.16034937955906636"/>
          <c:h val="0.47856290099154281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14620332158373"/>
          <c:y val="9.6498842592592587E-2"/>
          <c:w val="0.67897925205758713"/>
          <c:h val="0.67025907243365412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Power!$AL$77</c:f>
              <c:strCache>
                <c:ptCount val="1"/>
                <c:pt idx="0">
                  <c:v>CDs, HPCCG</c:v>
                </c:pt>
              </c:strCache>
            </c:strRef>
          </c:tx>
          <c:spPr>
            <a:solidFill>
              <a:schemeClr val="accent1"/>
            </a:solidFill>
            <a:ln w="22225">
              <a:solidFill>
                <a:schemeClr val="tx1"/>
              </a:solidFill>
            </a:ln>
          </c:spPr>
          <c:invertIfNegative val="0"/>
          <c:cat>
            <c:strRef>
              <c:f>Power!$AM$55:$AS$55</c:f>
              <c:strCache>
                <c:ptCount val="7"/>
                <c:pt idx="0">
                  <c:v>2.5PF</c:v>
                </c:pt>
                <c:pt idx="1">
                  <c:v>10PF</c:v>
                </c:pt>
                <c:pt idx="2">
                  <c:v>40PF</c:v>
                </c:pt>
                <c:pt idx="3">
                  <c:v>160PF</c:v>
                </c:pt>
                <c:pt idx="4">
                  <c:v>640PF</c:v>
                </c:pt>
                <c:pt idx="5">
                  <c:v>1.2EF</c:v>
                </c:pt>
                <c:pt idx="6">
                  <c:v>2.5EF</c:v>
                </c:pt>
              </c:strCache>
            </c:strRef>
          </c:cat>
          <c:val>
            <c:numRef>
              <c:f>Power!$AM$77:$AS$77</c:f>
              <c:numCache>
                <c:formatCode>General</c:formatCode>
                <c:ptCount val="7"/>
                <c:pt idx="0">
                  <c:v>3.2382776372186228E-5</c:v>
                </c:pt>
                <c:pt idx="1">
                  <c:v>1.1760894307277781E-4</c:v>
                </c:pt>
                <c:pt idx="2">
                  <c:v>1.2313473569958155E-4</c:v>
                </c:pt>
                <c:pt idx="3">
                  <c:v>3.1516353223981497E-4</c:v>
                </c:pt>
                <c:pt idx="4">
                  <c:v>1.0207425604440434E-3</c:v>
                </c:pt>
                <c:pt idx="5">
                  <c:v>2.9015601111330724E-3</c:v>
                </c:pt>
                <c:pt idx="6">
                  <c:v>6.3734015741205852E-3</c:v>
                </c:pt>
              </c:numCache>
            </c:numRef>
          </c:val>
        </c:ser>
        <c:ser>
          <c:idx val="4"/>
          <c:order val="1"/>
          <c:tx>
            <c:strRef>
              <c:f>Power!$AL$78</c:f>
              <c:strCache>
                <c:ptCount val="1"/>
                <c:pt idx="0">
                  <c:v>h-CPR, 10%</c:v>
                </c:pt>
              </c:strCache>
            </c:strRef>
          </c:tx>
          <c:spPr>
            <a:solidFill>
              <a:schemeClr val="accent2"/>
            </a:solidFill>
            <a:ln w="22225">
              <a:solidFill>
                <a:schemeClr val="tx1"/>
              </a:solidFill>
            </a:ln>
          </c:spPr>
          <c:invertIfNegative val="0"/>
          <c:cat>
            <c:strRef>
              <c:f>Power!$AM$55:$AS$55</c:f>
              <c:strCache>
                <c:ptCount val="7"/>
                <c:pt idx="0">
                  <c:v>2.5PF</c:v>
                </c:pt>
                <c:pt idx="1">
                  <c:v>10PF</c:v>
                </c:pt>
                <c:pt idx="2">
                  <c:v>40PF</c:v>
                </c:pt>
                <c:pt idx="3">
                  <c:v>160PF</c:v>
                </c:pt>
                <c:pt idx="4">
                  <c:v>640PF</c:v>
                </c:pt>
                <c:pt idx="5">
                  <c:v>1.2EF</c:v>
                </c:pt>
                <c:pt idx="6">
                  <c:v>2.5EF</c:v>
                </c:pt>
              </c:strCache>
            </c:strRef>
          </c:cat>
          <c:val>
            <c:numRef>
              <c:f>Power!$AM$78:$AS$78</c:f>
              <c:numCache>
                <c:formatCode>General</c:formatCode>
                <c:ptCount val="7"/>
                <c:pt idx="0">
                  <c:v>4.1140561106967066E-3</c:v>
                </c:pt>
                <c:pt idx="1">
                  <c:v>6.9317179463426193E-3</c:v>
                </c:pt>
                <c:pt idx="2">
                  <c:v>1.1043936228605888E-2</c:v>
                </c:pt>
                <c:pt idx="3">
                  <c:v>1.8768569604102447E-2</c:v>
                </c:pt>
                <c:pt idx="4">
                  <c:v>3.4232902216795535E-2</c:v>
                </c:pt>
                <c:pt idx="5">
                  <c:v>5.5843677697804628E-2</c:v>
                </c:pt>
                <c:pt idx="6">
                  <c:v>7.9342231574602629E-2</c:v>
                </c:pt>
              </c:numCache>
            </c:numRef>
          </c:val>
        </c:ser>
        <c:ser>
          <c:idx val="5"/>
          <c:order val="2"/>
          <c:tx>
            <c:strRef>
              <c:f>Power!$AL$79</c:f>
              <c:strCache>
                <c:ptCount val="1"/>
                <c:pt idx="0">
                  <c:v>g-CPR, 10%</c:v>
                </c:pt>
              </c:strCache>
            </c:strRef>
          </c:tx>
          <c:spPr>
            <a:solidFill>
              <a:schemeClr val="accent3"/>
            </a:solidFill>
            <a:ln w="22225">
              <a:solidFill>
                <a:schemeClr val="tx1"/>
              </a:solidFill>
            </a:ln>
          </c:spPr>
          <c:invertIfNegative val="0"/>
          <c:cat>
            <c:strRef>
              <c:f>Power!$AM$55:$AS$55</c:f>
              <c:strCache>
                <c:ptCount val="7"/>
                <c:pt idx="0">
                  <c:v>2.5PF</c:v>
                </c:pt>
                <c:pt idx="1">
                  <c:v>10PF</c:v>
                </c:pt>
                <c:pt idx="2">
                  <c:v>40PF</c:v>
                </c:pt>
                <c:pt idx="3">
                  <c:v>160PF</c:v>
                </c:pt>
                <c:pt idx="4">
                  <c:v>640PF</c:v>
                </c:pt>
                <c:pt idx="5">
                  <c:v>1.2EF</c:v>
                </c:pt>
                <c:pt idx="6">
                  <c:v>2.5EF</c:v>
                </c:pt>
              </c:strCache>
            </c:strRef>
          </c:cat>
          <c:val>
            <c:numRef>
              <c:f>Power!$AM$79:$AS$79</c:f>
              <c:numCache>
                <c:formatCode>General</c:formatCode>
                <c:ptCount val="7"/>
                <c:pt idx="0">
                  <c:v>3.4008754745324721E-2</c:v>
                </c:pt>
                <c:pt idx="1">
                  <c:v>7.8008116969917385E-2</c:v>
                </c:pt>
                <c:pt idx="2">
                  <c:v>0.18425588643270263</c:v>
                </c:pt>
                <c:pt idx="3">
                  <c:v>0.49114743049202647</c:v>
                </c:pt>
                <c:pt idx="4">
                  <c:v>2.054479699927914</c:v>
                </c:pt>
                <c:pt idx="5">
                  <c:v>12.312796126508839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414912"/>
        <c:axId val="53416704"/>
      </c:barChart>
      <c:catAx>
        <c:axId val="534149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3416704"/>
        <c:crosses val="autoZero"/>
        <c:auto val="1"/>
        <c:lblAlgn val="ctr"/>
        <c:lblOffset val="100"/>
        <c:noMultiLvlLbl val="0"/>
      </c:catAx>
      <c:valAx>
        <c:axId val="53416704"/>
        <c:scaling>
          <c:orientation val="minMax"/>
          <c:max val="0.2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Energy Overhead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53414912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83175562325877528"/>
          <c:y val="0.21573350981977094"/>
          <c:w val="0.16183800644962251"/>
          <c:h val="0.42792632691746862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23099990807047"/>
          <c:y val="4.2141294838145271E-2"/>
          <c:w val="0.57852367005592953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Power!$AL$105</c:f>
              <c:strCache>
                <c:ptCount val="1"/>
                <c:pt idx="0">
                  <c:v>CDs, NT</c:v>
                </c:pt>
              </c:strCache>
            </c:strRef>
          </c:tx>
          <c:invertIfNegative val="0"/>
          <c:cat>
            <c:strRef>
              <c:f>Power!$AM$104:$AS$104</c:f>
              <c:strCache>
                <c:ptCount val="7"/>
                <c:pt idx="0">
                  <c:v>2.5PF</c:v>
                </c:pt>
                <c:pt idx="1">
                  <c:v>10PF</c:v>
                </c:pt>
                <c:pt idx="2">
                  <c:v>40PF</c:v>
                </c:pt>
                <c:pt idx="3">
                  <c:v>160PF</c:v>
                </c:pt>
                <c:pt idx="4">
                  <c:v>640PF</c:v>
                </c:pt>
                <c:pt idx="5">
                  <c:v>1.2EF</c:v>
                </c:pt>
                <c:pt idx="6">
                  <c:v>2.5EF</c:v>
                </c:pt>
              </c:strCache>
            </c:strRef>
          </c:cat>
          <c:val>
            <c:numRef>
              <c:f>Power!$AM$105:$AS$105</c:f>
              <c:numCache>
                <c:formatCode>General</c:formatCode>
                <c:ptCount val="7"/>
                <c:pt idx="0">
                  <c:v>0.97429290000000002</c:v>
                </c:pt>
                <c:pt idx="1">
                  <c:v>0.9524868999999998</c:v>
                </c:pt>
                <c:pt idx="2">
                  <c:v>0.94834200000000002</c:v>
                </c:pt>
                <c:pt idx="3">
                  <c:v>0.91909390000000002</c:v>
                </c:pt>
                <c:pt idx="4">
                  <c:v>0.88349409999999973</c:v>
                </c:pt>
                <c:pt idx="5">
                  <c:v>0.84948049999999997</c:v>
                </c:pt>
                <c:pt idx="6">
                  <c:v>0.84042850000000002</c:v>
                </c:pt>
              </c:numCache>
            </c:numRef>
          </c:val>
        </c:ser>
        <c:ser>
          <c:idx val="1"/>
          <c:order val="1"/>
          <c:tx>
            <c:strRef>
              <c:f>Power!$AL$106</c:f>
              <c:strCache>
                <c:ptCount val="1"/>
                <c:pt idx="0">
                  <c:v>h-CPR, 80%</c:v>
                </c:pt>
              </c:strCache>
            </c:strRef>
          </c:tx>
          <c:invertIfNegative val="0"/>
          <c:cat>
            <c:strRef>
              <c:f>Power!$AM$104:$AS$104</c:f>
              <c:strCache>
                <c:ptCount val="7"/>
                <c:pt idx="0">
                  <c:v>2.5PF</c:v>
                </c:pt>
                <c:pt idx="1">
                  <c:v>10PF</c:v>
                </c:pt>
                <c:pt idx="2">
                  <c:v>40PF</c:v>
                </c:pt>
                <c:pt idx="3">
                  <c:v>160PF</c:v>
                </c:pt>
                <c:pt idx="4">
                  <c:v>640PF</c:v>
                </c:pt>
                <c:pt idx="5">
                  <c:v>1.2EF</c:v>
                </c:pt>
                <c:pt idx="6">
                  <c:v>2.5EF</c:v>
                </c:pt>
              </c:strCache>
            </c:strRef>
          </c:cat>
          <c:val>
            <c:numRef>
              <c:f>Power!$AM$106:$AS$106</c:f>
              <c:numCache>
                <c:formatCode>General</c:formatCode>
                <c:ptCount val="7"/>
                <c:pt idx="0">
                  <c:v>0.96388540000000023</c:v>
                </c:pt>
                <c:pt idx="1">
                  <c:v>0.93988559999999999</c:v>
                </c:pt>
                <c:pt idx="2">
                  <c:v>0.90593990000000002</c:v>
                </c:pt>
                <c:pt idx="3">
                  <c:v>0.84508919999999998</c:v>
                </c:pt>
                <c:pt idx="4">
                  <c:v>0.73377720000000024</c:v>
                </c:pt>
                <c:pt idx="5">
                  <c:v>0.59868639999999951</c:v>
                </c:pt>
                <c:pt idx="6">
                  <c:v>0.50113839999999976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130752"/>
        <c:axId val="53132288"/>
      </c:barChart>
      <c:barChart>
        <c:barDir val="col"/>
        <c:grouping val="clustered"/>
        <c:varyColors val="0"/>
        <c:ser>
          <c:idx val="2"/>
          <c:order val="2"/>
          <c:tx>
            <c:strRef>
              <c:f>Power!$AL$107</c:f>
              <c:strCache>
                <c:ptCount val="1"/>
                <c:pt idx="0">
                  <c:v>CDs, NT</c:v>
                </c:pt>
              </c:strCache>
            </c:strRef>
          </c:tx>
          <c:spPr>
            <a:noFill/>
            <a:ln w="22225">
              <a:solidFill>
                <a:schemeClr val="tx1"/>
              </a:solidFill>
            </a:ln>
          </c:spPr>
          <c:invertIfNegative val="0"/>
          <c:cat>
            <c:strRef>
              <c:f>Power!$AM$104:$AS$104</c:f>
              <c:strCache>
                <c:ptCount val="7"/>
                <c:pt idx="0">
                  <c:v>2.5PF</c:v>
                </c:pt>
                <c:pt idx="1">
                  <c:v>10PF</c:v>
                </c:pt>
                <c:pt idx="2">
                  <c:v>40PF</c:v>
                </c:pt>
                <c:pt idx="3">
                  <c:v>160PF</c:v>
                </c:pt>
                <c:pt idx="4">
                  <c:v>640PF</c:v>
                </c:pt>
                <c:pt idx="5">
                  <c:v>1.2EF</c:v>
                </c:pt>
                <c:pt idx="6">
                  <c:v>2.5EF</c:v>
                </c:pt>
              </c:strCache>
            </c:strRef>
          </c:cat>
          <c:val>
            <c:numRef>
              <c:f>Power!$AM$107:$AS$107</c:f>
              <c:numCache>
                <c:formatCode>General</c:formatCode>
                <c:ptCount val="7"/>
                <c:pt idx="0">
                  <c:v>2.0110713133428819E-2</c:v>
                </c:pt>
                <c:pt idx="1">
                  <c:v>2.7491344403752799E-2</c:v>
                </c:pt>
                <c:pt idx="2">
                  <c:v>3.7867913591390211E-2</c:v>
                </c:pt>
                <c:pt idx="3">
                  <c:v>5.340995774254622E-2</c:v>
                </c:pt>
                <c:pt idx="4">
                  <c:v>9.9989961979324096E-2</c:v>
                </c:pt>
                <c:pt idx="5">
                  <c:v>0.11288284695566242</c:v>
                </c:pt>
                <c:pt idx="6">
                  <c:v>0.12931224866306334</c:v>
                </c:pt>
              </c:numCache>
            </c:numRef>
          </c:val>
        </c:ser>
        <c:ser>
          <c:idx val="3"/>
          <c:order val="3"/>
          <c:tx>
            <c:strRef>
              <c:f>Power!$AL$108</c:f>
              <c:strCache>
                <c:ptCount val="1"/>
                <c:pt idx="0">
                  <c:v>h-CPR, 80%</c:v>
                </c:pt>
              </c:strCache>
            </c:strRef>
          </c:tx>
          <c:spPr>
            <a:noFill/>
            <a:ln w="22225">
              <a:solidFill>
                <a:schemeClr val="tx1"/>
              </a:solidFill>
            </a:ln>
          </c:spPr>
          <c:invertIfNegative val="0"/>
          <c:cat>
            <c:strRef>
              <c:f>Power!$AM$104:$AS$104</c:f>
              <c:strCache>
                <c:ptCount val="7"/>
                <c:pt idx="0">
                  <c:v>2.5PF</c:v>
                </c:pt>
                <c:pt idx="1">
                  <c:v>10PF</c:v>
                </c:pt>
                <c:pt idx="2">
                  <c:v>40PF</c:v>
                </c:pt>
                <c:pt idx="3">
                  <c:v>160PF</c:v>
                </c:pt>
                <c:pt idx="4">
                  <c:v>640PF</c:v>
                </c:pt>
                <c:pt idx="5">
                  <c:v>1.2EF</c:v>
                </c:pt>
                <c:pt idx="6">
                  <c:v>2.5EF</c:v>
                </c:pt>
              </c:strCache>
            </c:strRef>
          </c:cat>
          <c:val>
            <c:numRef>
              <c:f>Power!$AM$108:$AS$108</c:f>
              <c:numCache>
                <c:formatCode>General</c:formatCode>
                <c:ptCount val="7"/>
                <c:pt idx="0">
                  <c:v>3.7467732159860448E-2</c:v>
                </c:pt>
                <c:pt idx="1">
                  <c:v>6.395927334135143E-2</c:v>
                </c:pt>
                <c:pt idx="2">
                  <c:v>0.10382598227542462</c:v>
                </c:pt>
                <c:pt idx="3">
                  <c:v>0.18330704025089894</c:v>
                </c:pt>
                <c:pt idx="4">
                  <c:v>0.36281149100844257</c:v>
                </c:pt>
                <c:pt idx="5">
                  <c:v>0.67032356171778751</c:v>
                </c:pt>
                <c:pt idx="6">
                  <c:v>0.99545674408506679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144576"/>
        <c:axId val="53142656"/>
      </c:barChart>
      <c:catAx>
        <c:axId val="531307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3132288"/>
        <c:crosses val="autoZero"/>
        <c:auto val="1"/>
        <c:lblAlgn val="ctr"/>
        <c:lblOffset val="100"/>
        <c:noMultiLvlLbl val="0"/>
      </c:catAx>
      <c:valAx>
        <c:axId val="53132288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Performance</a:t>
                </a:r>
                <a:r>
                  <a:rPr lang="en-US" sz="1200" baseline="0"/>
                  <a:t> Efficiency</a:t>
                </a:r>
                <a:endParaRPr lang="en-US" sz="1200"/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3130752"/>
        <c:crosses val="autoZero"/>
        <c:crossBetween val="between"/>
        <c:majorUnit val="0.2"/>
      </c:valAx>
      <c:valAx>
        <c:axId val="53142656"/>
        <c:scaling>
          <c:orientation val="minMax"/>
          <c:max val="1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/>
                  <a:t>Energy Overhead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3144576"/>
        <c:crosses val="max"/>
        <c:crossBetween val="between"/>
        <c:majorUnit val="0.2"/>
      </c:valAx>
      <c:catAx>
        <c:axId val="53144576"/>
        <c:scaling>
          <c:orientation val="minMax"/>
        </c:scaling>
        <c:delete val="1"/>
        <c:axPos val="b"/>
        <c:majorTickMark val="out"/>
        <c:minorTickMark val="none"/>
        <c:tickLblPos val="none"/>
        <c:crossAx val="5314265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79973624019022649"/>
          <c:y val="0.33719524642752979"/>
          <c:w val="0.19875392455347379"/>
          <c:h val="0.23566241719785033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23099990807047"/>
          <c:y val="4.2141294838145271E-2"/>
          <c:w val="0.57852367005592953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Power!$AL$112</c:f>
              <c:strCache>
                <c:ptCount val="1"/>
                <c:pt idx="0">
                  <c:v>CDs, SpMV</c:v>
                </c:pt>
              </c:strCache>
            </c:strRef>
          </c:tx>
          <c:invertIfNegative val="0"/>
          <c:cat>
            <c:strRef>
              <c:f>Power!$AM$104:$AS$104</c:f>
              <c:strCache>
                <c:ptCount val="7"/>
                <c:pt idx="0">
                  <c:v>2.5PF</c:v>
                </c:pt>
                <c:pt idx="1">
                  <c:v>10PF</c:v>
                </c:pt>
                <c:pt idx="2">
                  <c:v>40PF</c:v>
                </c:pt>
                <c:pt idx="3">
                  <c:v>160PF</c:v>
                </c:pt>
                <c:pt idx="4">
                  <c:v>640PF</c:v>
                </c:pt>
                <c:pt idx="5">
                  <c:v>1.2EF</c:v>
                </c:pt>
                <c:pt idx="6">
                  <c:v>2.5EF</c:v>
                </c:pt>
              </c:strCache>
            </c:strRef>
          </c:cat>
          <c:val>
            <c:numRef>
              <c:f>Power!$AM$112:$AS$112</c:f>
              <c:numCache>
                <c:formatCode>General</c:formatCode>
                <c:ptCount val="7"/>
                <c:pt idx="0">
                  <c:v>0.97682450000000021</c:v>
                </c:pt>
                <c:pt idx="1">
                  <c:v>0.96312100000000023</c:v>
                </c:pt>
                <c:pt idx="2">
                  <c:v>0.94625020000000004</c:v>
                </c:pt>
                <c:pt idx="3">
                  <c:v>0.91695280000000001</c:v>
                </c:pt>
                <c:pt idx="4">
                  <c:v>0.86187980000000031</c:v>
                </c:pt>
                <c:pt idx="5">
                  <c:v>0.81631180000000003</c:v>
                </c:pt>
                <c:pt idx="6">
                  <c:v>0.77160840000000031</c:v>
                </c:pt>
              </c:numCache>
            </c:numRef>
          </c:val>
        </c:ser>
        <c:ser>
          <c:idx val="1"/>
          <c:order val="1"/>
          <c:tx>
            <c:strRef>
              <c:f>Power!$AL$113</c:f>
              <c:strCache>
                <c:ptCount val="1"/>
                <c:pt idx="0">
                  <c:v>h-CPR, 50%</c:v>
                </c:pt>
              </c:strCache>
            </c:strRef>
          </c:tx>
          <c:invertIfNegative val="0"/>
          <c:cat>
            <c:strRef>
              <c:f>Power!$AM$104:$AS$104</c:f>
              <c:strCache>
                <c:ptCount val="7"/>
                <c:pt idx="0">
                  <c:v>2.5PF</c:v>
                </c:pt>
                <c:pt idx="1">
                  <c:v>10PF</c:v>
                </c:pt>
                <c:pt idx="2">
                  <c:v>40PF</c:v>
                </c:pt>
                <c:pt idx="3">
                  <c:v>160PF</c:v>
                </c:pt>
                <c:pt idx="4">
                  <c:v>640PF</c:v>
                </c:pt>
                <c:pt idx="5">
                  <c:v>1.2EF</c:v>
                </c:pt>
                <c:pt idx="6">
                  <c:v>2.5EF</c:v>
                </c:pt>
              </c:strCache>
            </c:strRef>
          </c:cat>
          <c:val>
            <c:numRef>
              <c:f>Power!$AM$113:$AS$113</c:f>
              <c:numCache>
                <c:formatCode>General</c:formatCode>
                <c:ptCount val="7"/>
                <c:pt idx="0">
                  <c:v>0.97134880000000023</c:v>
                </c:pt>
                <c:pt idx="1">
                  <c:v>0.95221120000000004</c:v>
                </c:pt>
                <c:pt idx="2">
                  <c:v>0.92491880000000004</c:v>
                </c:pt>
                <c:pt idx="3">
                  <c:v>0.87563899999999995</c:v>
                </c:pt>
                <c:pt idx="4">
                  <c:v>0.78093170000000001</c:v>
                </c:pt>
                <c:pt idx="5">
                  <c:v>0.66871070000000021</c:v>
                </c:pt>
                <c:pt idx="6">
                  <c:v>0.58205459999999976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176576"/>
        <c:axId val="53186560"/>
      </c:barChart>
      <c:barChart>
        <c:barDir val="col"/>
        <c:grouping val="clustered"/>
        <c:varyColors val="0"/>
        <c:ser>
          <c:idx val="2"/>
          <c:order val="2"/>
          <c:tx>
            <c:strRef>
              <c:f>Power!$AL$114</c:f>
              <c:strCache>
                <c:ptCount val="1"/>
                <c:pt idx="0">
                  <c:v>CDs, SpMV</c:v>
                </c:pt>
              </c:strCache>
            </c:strRef>
          </c:tx>
          <c:spPr>
            <a:noFill/>
            <a:ln w="22225">
              <a:solidFill>
                <a:schemeClr val="tx1"/>
              </a:solidFill>
            </a:ln>
          </c:spPr>
          <c:invertIfNegative val="0"/>
          <c:cat>
            <c:strRef>
              <c:f>Power!$AM$104:$AS$104</c:f>
              <c:strCache>
                <c:ptCount val="7"/>
                <c:pt idx="0">
                  <c:v>2.5PF</c:v>
                </c:pt>
                <c:pt idx="1">
                  <c:v>10PF</c:v>
                </c:pt>
                <c:pt idx="2">
                  <c:v>40PF</c:v>
                </c:pt>
                <c:pt idx="3">
                  <c:v>160PF</c:v>
                </c:pt>
                <c:pt idx="4">
                  <c:v>640PF</c:v>
                </c:pt>
                <c:pt idx="5">
                  <c:v>1.2EF</c:v>
                </c:pt>
                <c:pt idx="6">
                  <c:v>2.5EF</c:v>
                </c:pt>
              </c:strCache>
            </c:strRef>
          </c:cat>
          <c:val>
            <c:numRef>
              <c:f>Power!$AM$114:$AS$114</c:f>
              <c:numCache>
                <c:formatCode>General</c:formatCode>
                <c:ptCount val="7"/>
                <c:pt idx="0">
                  <c:v>2.3706669309323077E-2</c:v>
                </c:pt>
                <c:pt idx="1">
                  <c:v>3.8222408432908583E-2</c:v>
                </c:pt>
                <c:pt idx="2">
                  <c:v>5.6591555960228579E-2</c:v>
                </c:pt>
                <c:pt idx="3">
                  <c:v>9.0146748698498827E-2</c:v>
                </c:pt>
                <c:pt idx="4">
                  <c:v>0.15965528510260527</c:v>
                </c:pt>
                <c:pt idx="5">
                  <c:v>0.22444850181282999</c:v>
                </c:pt>
                <c:pt idx="6">
                  <c:v>0.29511205978038246</c:v>
                </c:pt>
              </c:numCache>
            </c:numRef>
          </c:val>
        </c:ser>
        <c:ser>
          <c:idx val="3"/>
          <c:order val="3"/>
          <c:tx>
            <c:strRef>
              <c:f>Power!$AL$115</c:f>
              <c:strCache>
                <c:ptCount val="1"/>
                <c:pt idx="0">
                  <c:v>h-CPR, 50%</c:v>
                </c:pt>
              </c:strCache>
            </c:strRef>
          </c:tx>
          <c:spPr>
            <a:noFill/>
            <a:ln w="22225">
              <a:solidFill>
                <a:schemeClr val="tx1"/>
              </a:solidFill>
            </a:ln>
          </c:spPr>
          <c:invertIfNegative val="0"/>
          <c:cat>
            <c:strRef>
              <c:f>Power!$AM$104:$AS$104</c:f>
              <c:strCache>
                <c:ptCount val="7"/>
                <c:pt idx="0">
                  <c:v>2.5PF</c:v>
                </c:pt>
                <c:pt idx="1">
                  <c:v>10PF</c:v>
                </c:pt>
                <c:pt idx="2">
                  <c:v>40PF</c:v>
                </c:pt>
                <c:pt idx="3">
                  <c:v>160PF</c:v>
                </c:pt>
                <c:pt idx="4">
                  <c:v>640PF</c:v>
                </c:pt>
                <c:pt idx="5">
                  <c:v>1.2EF</c:v>
                </c:pt>
                <c:pt idx="6">
                  <c:v>2.5EF</c:v>
                </c:pt>
              </c:strCache>
            </c:strRef>
          </c:cat>
          <c:val>
            <c:numRef>
              <c:f>Power!$AM$115:$AS$115</c:f>
              <c:numCache>
                <c:formatCode>General</c:formatCode>
                <c:ptCount val="7"/>
                <c:pt idx="0">
                  <c:v>2.949630452006537E-2</c:v>
                </c:pt>
                <c:pt idx="1">
                  <c:v>5.0187185363919307E-2</c:v>
                </c:pt>
                <c:pt idx="2">
                  <c:v>8.1175990800489692E-2</c:v>
                </c:pt>
                <c:pt idx="3">
                  <c:v>0.14202313967285621</c:v>
                </c:pt>
                <c:pt idx="4">
                  <c:v>0.28052171527932612</c:v>
                </c:pt>
                <c:pt idx="5">
                  <c:v>0.49541498289170516</c:v>
                </c:pt>
                <c:pt idx="6">
                  <c:v>0.71805188035624168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194752"/>
        <c:axId val="53188480"/>
      </c:barChart>
      <c:catAx>
        <c:axId val="531765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3186560"/>
        <c:crosses val="autoZero"/>
        <c:auto val="1"/>
        <c:lblAlgn val="ctr"/>
        <c:lblOffset val="100"/>
        <c:noMultiLvlLbl val="0"/>
      </c:catAx>
      <c:valAx>
        <c:axId val="53186560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Performance</a:t>
                </a:r>
                <a:r>
                  <a:rPr lang="en-US" sz="1200" baseline="0"/>
                  <a:t> Efficiency</a:t>
                </a:r>
                <a:endParaRPr lang="en-US" sz="1200"/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3176576"/>
        <c:crosses val="autoZero"/>
        <c:crossBetween val="between"/>
        <c:majorUnit val="0.2"/>
      </c:valAx>
      <c:valAx>
        <c:axId val="53188480"/>
        <c:scaling>
          <c:orientation val="minMax"/>
          <c:max val="1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/>
                  <a:t>Energy Overhead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3194752"/>
        <c:crosses val="max"/>
        <c:crossBetween val="between"/>
        <c:majorUnit val="0.2"/>
      </c:valAx>
      <c:catAx>
        <c:axId val="53194752"/>
        <c:scaling>
          <c:orientation val="minMax"/>
        </c:scaling>
        <c:delete val="1"/>
        <c:axPos val="b"/>
        <c:majorTickMark val="out"/>
        <c:minorTickMark val="none"/>
        <c:tickLblPos val="none"/>
        <c:crossAx val="5318848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79973624019022649"/>
          <c:y val="0.33719524642752979"/>
          <c:w val="0.19875392455347379"/>
          <c:h val="0.22126070266497586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23099990807047"/>
          <c:y val="4.2141294838145271E-2"/>
          <c:w val="0.57852367005592953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Power!$AL$119</c:f>
              <c:strCache>
                <c:ptCount val="1"/>
                <c:pt idx="0">
                  <c:v>CDs, HPCCG</c:v>
                </c:pt>
              </c:strCache>
            </c:strRef>
          </c:tx>
          <c:invertIfNegative val="0"/>
          <c:cat>
            <c:strRef>
              <c:f>Power!$AM$104:$AS$104</c:f>
              <c:strCache>
                <c:ptCount val="7"/>
                <c:pt idx="0">
                  <c:v>2.5PF</c:v>
                </c:pt>
                <c:pt idx="1">
                  <c:v>10PF</c:v>
                </c:pt>
                <c:pt idx="2">
                  <c:v>40PF</c:v>
                </c:pt>
                <c:pt idx="3">
                  <c:v>160PF</c:v>
                </c:pt>
                <c:pt idx="4">
                  <c:v>640PF</c:v>
                </c:pt>
                <c:pt idx="5">
                  <c:v>1.2EF</c:v>
                </c:pt>
                <c:pt idx="6">
                  <c:v>2.5EF</c:v>
                </c:pt>
              </c:strCache>
            </c:strRef>
          </c:cat>
          <c:val>
            <c:numRef>
              <c:f>Power!$AM$119:$AS$119</c:f>
              <c:numCache>
                <c:formatCode>General</c:formatCode>
                <c:ptCount val="7"/>
                <c:pt idx="0">
                  <c:v>0.99981109999999973</c:v>
                </c:pt>
                <c:pt idx="1">
                  <c:v>0.99928119999999976</c:v>
                </c:pt>
                <c:pt idx="2">
                  <c:v>0.9976737</c:v>
                </c:pt>
                <c:pt idx="3">
                  <c:v>0.9911536999999998</c:v>
                </c:pt>
                <c:pt idx="4">
                  <c:v>0.97792650000000003</c:v>
                </c:pt>
                <c:pt idx="5">
                  <c:v>0.9742807</c:v>
                </c:pt>
                <c:pt idx="6">
                  <c:v>0.95843739999999977</c:v>
                </c:pt>
              </c:numCache>
            </c:numRef>
          </c:val>
        </c:ser>
        <c:ser>
          <c:idx val="1"/>
          <c:order val="1"/>
          <c:tx>
            <c:strRef>
              <c:f>Power!$AL$120</c:f>
              <c:strCache>
                <c:ptCount val="1"/>
                <c:pt idx="0">
                  <c:v>h-CPR, 10%</c:v>
                </c:pt>
              </c:strCache>
            </c:strRef>
          </c:tx>
          <c:invertIfNegative val="0"/>
          <c:cat>
            <c:strRef>
              <c:f>Power!$AM$104:$AS$104</c:f>
              <c:strCache>
                <c:ptCount val="7"/>
                <c:pt idx="0">
                  <c:v>2.5PF</c:v>
                </c:pt>
                <c:pt idx="1">
                  <c:v>10PF</c:v>
                </c:pt>
                <c:pt idx="2">
                  <c:v>40PF</c:v>
                </c:pt>
                <c:pt idx="3">
                  <c:v>160PF</c:v>
                </c:pt>
                <c:pt idx="4">
                  <c:v>640PF</c:v>
                </c:pt>
                <c:pt idx="5">
                  <c:v>1.2EF</c:v>
                </c:pt>
                <c:pt idx="6">
                  <c:v>2.5EF</c:v>
                </c:pt>
              </c:strCache>
            </c:strRef>
          </c:cat>
          <c:val>
            <c:numRef>
              <c:f>Power!$AM$120:$AS$120</c:f>
              <c:numCache>
                <c:formatCode>General</c:formatCode>
                <c:ptCount val="7"/>
                <c:pt idx="0">
                  <c:v>0.98709249999999982</c:v>
                </c:pt>
                <c:pt idx="1">
                  <c:v>0.97837140000000022</c:v>
                </c:pt>
                <c:pt idx="2">
                  <c:v>0.96563399999999999</c:v>
                </c:pt>
                <c:pt idx="3">
                  <c:v>0.94241169999999996</c:v>
                </c:pt>
                <c:pt idx="4">
                  <c:v>0.89351449999999977</c:v>
                </c:pt>
                <c:pt idx="5">
                  <c:v>0.83079040000000026</c:v>
                </c:pt>
                <c:pt idx="6">
                  <c:v>0.75136959999999997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214208"/>
        <c:axId val="53293824"/>
      </c:barChart>
      <c:barChart>
        <c:barDir val="col"/>
        <c:grouping val="clustered"/>
        <c:varyColors val="0"/>
        <c:ser>
          <c:idx val="2"/>
          <c:order val="2"/>
          <c:tx>
            <c:strRef>
              <c:f>Power!$AL$121</c:f>
              <c:strCache>
                <c:ptCount val="1"/>
                <c:pt idx="0">
                  <c:v>CDs, HPCCG</c:v>
                </c:pt>
              </c:strCache>
            </c:strRef>
          </c:tx>
          <c:spPr>
            <a:noFill/>
            <a:ln w="22225">
              <a:solidFill>
                <a:schemeClr val="tx1"/>
              </a:solidFill>
            </a:ln>
          </c:spPr>
          <c:invertIfNegative val="0"/>
          <c:cat>
            <c:strRef>
              <c:f>Power!$AM$104:$AS$104</c:f>
              <c:strCache>
                <c:ptCount val="7"/>
                <c:pt idx="0">
                  <c:v>2.5PF</c:v>
                </c:pt>
                <c:pt idx="1">
                  <c:v>10PF</c:v>
                </c:pt>
                <c:pt idx="2">
                  <c:v>40PF</c:v>
                </c:pt>
                <c:pt idx="3">
                  <c:v>160PF</c:v>
                </c:pt>
                <c:pt idx="4">
                  <c:v>640PF</c:v>
                </c:pt>
                <c:pt idx="5">
                  <c:v>1.2EF</c:v>
                </c:pt>
                <c:pt idx="6">
                  <c:v>2.5EF</c:v>
                </c:pt>
              </c:strCache>
            </c:strRef>
          </c:cat>
          <c:val>
            <c:numRef>
              <c:f>Power!$AM$121:$AS$121</c:f>
              <c:numCache>
                <c:formatCode>General</c:formatCode>
                <c:ptCount val="7"/>
                <c:pt idx="0">
                  <c:v>8.6689379774185227E-5</c:v>
                </c:pt>
                <c:pt idx="1">
                  <c:v>3.1038418346240881E-4</c:v>
                </c:pt>
                <c:pt idx="2">
                  <c:v>6.9738340975233925E-4</c:v>
                </c:pt>
                <c:pt idx="3">
                  <c:v>2.4086978533597323E-3</c:v>
                </c:pt>
                <c:pt idx="4">
                  <c:v>1.5272212726309624E-2</c:v>
                </c:pt>
                <c:pt idx="5">
                  <c:v>1.8857668479914217E-2</c:v>
                </c:pt>
                <c:pt idx="6">
                  <c:v>2.8328357265499093E-2</c:v>
                </c:pt>
              </c:numCache>
            </c:numRef>
          </c:val>
        </c:ser>
        <c:ser>
          <c:idx val="3"/>
          <c:order val="3"/>
          <c:tx>
            <c:strRef>
              <c:f>Power!$AL$122</c:f>
              <c:strCache>
                <c:ptCount val="1"/>
                <c:pt idx="0">
                  <c:v>h-CPR, 10%</c:v>
                </c:pt>
              </c:strCache>
            </c:strRef>
          </c:tx>
          <c:spPr>
            <a:noFill/>
            <a:ln w="22225">
              <a:solidFill>
                <a:schemeClr val="tx1"/>
              </a:solidFill>
            </a:ln>
          </c:spPr>
          <c:invertIfNegative val="0"/>
          <c:cat>
            <c:strRef>
              <c:f>Power!$AM$104:$AS$104</c:f>
              <c:strCache>
                <c:ptCount val="7"/>
                <c:pt idx="0">
                  <c:v>2.5PF</c:v>
                </c:pt>
                <c:pt idx="1">
                  <c:v>10PF</c:v>
                </c:pt>
                <c:pt idx="2">
                  <c:v>40PF</c:v>
                </c:pt>
                <c:pt idx="3">
                  <c:v>160PF</c:v>
                </c:pt>
                <c:pt idx="4">
                  <c:v>640PF</c:v>
                </c:pt>
                <c:pt idx="5">
                  <c:v>1.2EF</c:v>
                </c:pt>
                <c:pt idx="6">
                  <c:v>2.5EF</c:v>
                </c:pt>
              </c:strCache>
            </c:strRef>
          </c:cat>
          <c:val>
            <c:numRef>
              <c:f>Power!$AM$122:$AS$122</c:f>
              <c:numCache>
                <c:formatCode>General</c:formatCode>
                <c:ptCount val="7"/>
                <c:pt idx="0">
                  <c:v>1.3076282111352144E-2</c:v>
                </c:pt>
                <c:pt idx="1">
                  <c:v>2.210673778894191E-2</c:v>
                </c:pt>
                <c:pt idx="2">
                  <c:v>3.5589053409469842E-2</c:v>
                </c:pt>
                <c:pt idx="3">
                  <c:v>6.1107369528625284E-2</c:v>
                </c:pt>
                <c:pt idx="4">
                  <c:v>0.11917601784861925</c:v>
                </c:pt>
                <c:pt idx="5">
                  <c:v>0.20367303233162048</c:v>
                </c:pt>
                <c:pt idx="6">
                  <c:v>0.33090292713466235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302016"/>
        <c:axId val="53295744"/>
      </c:barChart>
      <c:catAx>
        <c:axId val="532142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3293824"/>
        <c:crosses val="autoZero"/>
        <c:auto val="1"/>
        <c:lblAlgn val="ctr"/>
        <c:lblOffset val="100"/>
        <c:noMultiLvlLbl val="0"/>
      </c:catAx>
      <c:valAx>
        <c:axId val="53293824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Performance</a:t>
                </a:r>
                <a:r>
                  <a:rPr lang="en-US" sz="1200" baseline="0"/>
                  <a:t> Efficiency</a:t>
                </a:r>
                <a:endParaRPr lang="en-US" sz="1200"/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3214208"/>
        <c:crosses val="autoZero"/>
        <c:crossBetween val="between"/>
        <c:majorUnit val="0.2"/>
      </c:valAx>
      <c:valAx>
        <c:axId val="53295744"/>
        <c:scaling>
          <c:orientation val="minMax"/>
          <c:max val="1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/>
                  <a:t>Energy Overhead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3302016"/>
        <c:crosses val="max"/>
        <c:crossBetween val="between"/>
        <c:majorUnit val="0.2"/>
      </c:valAx>
      <c:catAx>
        <c:axId val="53302016"/>
        <c:scaling>
          <c:orientation val="minMax"/>
        </c:scaling>
        <c:delete val="1"/>
        <c:axPos val="b"/>
        <c:majorTickMark val="out"/>
        <c:minorTickMark val="none"/>
        <c:tickLblPos val="none"/>
        <c:crossAx val="53295744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79973624019022649"/>
          <c:y val="0.33719524642752979"/>
          <c:w val="0.19875392455347379"/>
          <c:h val="0.22126070266497586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Power!$AL$65</c:f>
              <c:strCache>
                <c:ptCount val="1"/>
                <c:pt idx="0">
                  <c:v>CDs, SpMV</c:v>
                </c:pt>
              </c:strCache>
            </c:strRef>
          </c:tx>
          <c:invertIfNegative val="0"/>
          <c:cat>
            <c:strRef>
              <c:f>Power!$AM$55:$AS$55</c:f>
              <c:strCache>
                <c:ptCount val="7"/>
                <c:pt idx="0">
                  <c:v>2.5PF</c:v>
                </c:pt>
                <c:pt idx="1">
                  <c:v>10PF</c:v>
                </c:pt>
                <c:pt idx="2">
                  <c:v>40PF</c:v>
                </c:pt>
                <c:pt idx="3">
                  <c:v>160PF</c:v>
                </c:pt>
                <c:pt idx="4">
                  <c:v>640PF</c:v>
                </c:pt>
                <c:pt idx="5">
                  <c:v>1.2EF</c:v>
                </c:pt>
                <c:pt idx="6">
                  <c:v>2.5EF</c:v>
                </c:pt>
              </c:strCache>
            </c:strRef>
          </c:cat>
          <c:val>
            <c:numRef>
              <c:f>Power!$AM$65:$AS$65</c:f>
              <c:numCache>
                <c:formatCode>General</c:formatCode>
                <c:ptCount val="7"/>
                <c:pt idx="0">
                  <c:v>0.99042359999999996</c:v>
                </c:pt>
                <c:pt idx="1">
                  <c:v>0.98737580000000003</c:v>
                </c:pt>
                <c:pt idx="2">
                  <c:v>0.98261980000000004</c:v>
                </c:pt>
                <c:pt idx="3">
                  <c:v>0.97315890000000005</c:v>
                </c:pt>
                <c:pt idx="4">
                  <c:v>0.95455659999999998</c:v>
                </c:pt>
                <c:pt idx="5">
                  <c:v>0.93866210000000005</c:v>
                </c:pt>
                <c:pt idx="6">
                  <c:v>0.92273320000000003</c:v>
                </c:pt>
              </c:numCache>
            </c:numRef>
          </c:val>
        </c:ser>
        <c:ser>
          <c:idx val="1"/>
          <c:order val="1"/>
          <c:tx>
            <c:strRef>
              <c:f>Power!$AL$66</c:f>
              <c:strCache>
                <c:ptCount val="1"/>
                <c:pt idx="0">
                  <c:v>h-CPR, 50%</c:v>
                </c:pt>
              </c:strCache>
            </c:strRef>
          </c:tx>
          <c:invertIfNegative val="0"/>
          <c:cat>
            <c:strRef>
              <c:f>Power!$AM$55:$AS$55</c:f>
              <c:strCache>
                <c:ptCount val="7"/>
                <c:pt idx="0">
                  <c:v>2.5PF</c:v>
                </c:pt>
                <c:pt idx="1">
                  <c:v>10PF</c:v>
                </c:pt>
                <c:pt idx="2">
                  <c:v>40PF</c:v>
                </c:pt>
                <c:pt idx="3">
                  <c:v>160PF</c:v>
                </c:pt>
                <c:pt idx="4">
                  <c:v>640PF</c:v>
                </c:pt>
                <c:pt idx="5">
                  <c:v>1.2EF</c:v>
                </c:pt>
                <c:pt idx="6">
                  <c:v>2.5EF</c:v>
                </c:pt>
              </c:strCache>
            </c:strRef>
          </c:cat>
          <c:val>
            <c:numRef>
              <c:f>Power!$AM$66:$AS$66</c:f>
              <c:numCache>
                <c:formatCode>General</c:formatCode>
                <c:ptCount val="7"/>
                <c:pt idx="0">
                  <c:v>0.99085849999999998</c:v>
                </c:pt>
                <c:pt idx="1">
                  <c:v>0.98466560000000003</c:v>
                </c:pt>
                <c:pt idx="2">
                  <c:v>0.97572329999999996</c:v>
                </c:pt>
                <c:pt idx="3">
                  <c:v>0.95920450000000002</c:v>
                </c:pt>
                <c:pt idx="4">
                  <c:v>0.92710749999999997</c:v>
                </c:pt>
                <c:pt idx="5">
                  <c:v>0.8846328</c:v>
                </c:pt>
                <c:pt idx="6">
                  <c:v>0.84863489999999997</c:v>
                </c:pt>
              </c:numCache>
            </c:numRef>
          </c:val>
        </c:ser>
        <c:ser>
          <c:idx val="2"/>
          <c:order val="2"/>
          <c:tx>
            <c:strRef>
              <c:f>Power!$AL$67</c:f>
              <c:strCache>
                <c:ptCount val="1"/>
                <c:pt idx="0">
                  <c:v>g-CPR, 50%</c:v>
                </c:pt>
              </c:strCache>
            </c:strRef>
          </c:tx>
          <c:invertIfNegative val="0"/>
          <c:cat>
            <c:strRef>
              <c:f>Power!$AM$55:$AS$55</c:f>
              <c:strCache>
                <c:ptCount val="7"/>
                <c:pt idx="0">
                  <c:v>2.5PF</c:v>
                </c:pt>
                <c:pt idx="1">
                  <c:v>10PF</c:v>
                </c:pt>
                <c:pt idx="2">
                  <c:v>40PF</c:v>
                </c:pt>
                <c:pt idx="3">
                  <c:v>160PF</c:v>
                </c:pt>
                <c:pt idx="4">
                  <c:v>640PF</c:v>
                </c:pt>
                <c:pt idx="5">
                  <c:v>1.2EF</c:v>
                </c:pt>
                <c:pt idx="6">
                  <c:v>2.5EF</c:v>
                </c:pt>
              </c:strCache>
            </c:strRef>
          </c:cat>
          <c:val>
            <c:numRef>
              <c:f>Power!$AM$67:$AS$67</c:f>
              <c:numCache>
                <c:formatCode>General</c:formatCode>
                <c:ptCount val="7"/>
                <c:pt idx="0">
                  <c:v>0.92718869999999998</c:v>
                </c:pt>
                <c:pt idx="1">
                  <c:v>0.84164640000000002</c:v>
                </c:pt>
                <c:pt idx="2">
                  <c:v>0.66710749999999996</c:v>
                </c:pt>
                <c:pt idx="3">
                  <c:v>0.3222583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150208"/>
        <c:axId val="44433408"/>
      </c:barChart>
      <c:catAx>
        <c:axId val="491502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44433408"/>
        <c:crosses val="autoZero"/>
        <c:auto val="1"/>
        <c:lblAlgn val="ctr"/>
        <c:lblOffset val="100"/>
        <c:noMultiLvlLbl val="0"/>
      </c:catAx>
      <c:valAx>
        <c:axId val="44433408"/>
        <c:scaling>
          <c:orientation val="minMax"/>
          <c:max val="1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Performance Efficiency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49150208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82877836947766303"/>
          <c:y val="0.17956446850393701"/>
          <c:w val="0.16481526023073481"/>
          <c:h val="0.52196567876932054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14620332158373"/>
          <c:y val="9.6498842592592587E-2"/>
          <c:w val="0.68642238651036791"/>
          <c:h val="0.670259072433654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Power!$AL$74</c:f>
              <c:strCache>
                <c:ptCount val="1"/>
                <c:pt idx="0">
                  <c:v>CDs, HPCCG</c:v>
                </c:pt>
              </c:strCache>
            </c:strRef>
          </c:tx>
          <c:invertIfNegative val="0"/>
          <c:cat>
            <c:strRef>
              <c:f>Power!$AM$55:$AS$55</c:f>
              <c:strCache>
                <c:ptCount val="7"/>
                <c:pt idx="0">
                  <c:v>2.5PF</c:v>
                </c:pt>
                <c:pt idx="1">
                  <c:v>10PF</c:v>
                </c:pt>
                <c:pt idx="2">
                  <c:v>40PF</c:v>
                </c:pt>
                <c:pt idx="3">
                  <c:v>160PF</c:v>
                </c:pt>
                <c:pt idx="4">
                  <c:v>640PF</c:v>
                </c:pt>
                <c:pt idx="5">
                  <c:v>1.2EF</c:v>
                </c:pt>
                <c:pt idx="6">
                  <c:v>2.5EF</c:v>
                </c:pt>
              </c:strCache>
            </c:strRef>
          </c:cat>
          <c:val>
            <c:numRef>
              <c:f>Power!$AM$74:$AS$74</c:f>
              <c:numCache>
                <c:formatCode>General</c:formatCode>
                <c:ptCount val="7"/>
                <c:pt idx="0">
                  <c:v>0.9999574</c:v>
                </c:pt>
                <c:pt idx="1">
                  <c:v>0.9998416</c:v>
                </c:pt>
                <c:pt idx="2">
                  <c:v>0.99971350000000003</c:v>
                </c:pt>
                <c:pt idx="3">
                  <c:v>0.99903220000000004</c:v>
                </c:pt>
                <c:pt idx="4">
                  <c:v>0.99638139999999997</c:v>
                </c:pt>
                <c:pt idx="5">
                  <c:v>0.99338210000000005</c:v>
                </c:pt>
                <c:pt idx="6">
                  <c:v>0.9893573</c:v>
                </c:pt>
              </c:numCache>
            </c:numRef>
          </c:val>
        </c:ser>
        <c:ser>
          <c:idx val="1"/>
          <c:order val="1"/>
          <c:tx>
            <c:strRef>
              <c:f>Power!$AL$75</c:f>
              <c:strCache>
                <c:ptCount val="1"/>
                <c:pt idx="0">
                  <c:v>h-CPR, 10%</c:v>
                </c:pt>
              </c:strCache>
            </c:strRef>
          </c:tx>
          <c:invertIfNegative val="0"/>
          <c:cat>
            <c:strRef>
              <c:f>Power!$AM$55:$AS$55</c:f>
              <c:strCache>
                <c:ptCount val="7"/>
                <c:pt idx="0">
                  <c:v>2.5PF</c:v>
                </c:pt>
                <c:pt idx="1">
                  <c:v>10PF</c:v>
                </c:pt>
                <c:pt idx="2">
                  <c:v>40PF</c:v>
                </c:pt>
                <c:pt idx="3">
                  <c:v>160PF</c:v>
                </c:pt>
                <c:pt idx="4">
                  <c:v>640PF</c:v>
                </c:pt>
                <c:pt idx="5">
                  <c:v>1.2EF</c:v>
                </c:pt>
                <c:pt idx="6">
                  <c:v>2.5EF</c:v>
                </c:pt>
              </c:strCache>
            </c:strRef>
          </c:cat>
          <c:val>
            <c:numRef>
              <c:f>Power!$AM$75:$AS$75</c:f>
              <c:numCache>
                <c:formatCode>General</c:formatCode>
                <c:ptCount val="7"/>
                <c:pt idx="0">
                  <c:v>0.99590279999999998</c:v>
                </c:pt>
                <c:pt idx="1">
                  <c:v>0.993116</c:v>
                </c:pt>
                <c:pt idx="2">
                  <c:v>0.98907670000000003</c:v>
                </c:pt>
                <c:pt idx="3">
                  <c:v>0.98157720000000004</c:v>
                </c:pt>
                <c:pt idx="4">
                  <c:v>0.96690019999999999</c:v>
                </c:pt>
                <c:pt idx="5">
                  <c:v>0.94710989999999995</c:v>
                </c:pt>
                <c:pt idx="6">
                  <c:v>0.92649020000000004</c:v>
                </c:pt>
              </c:numCache>
            </c:numRef>
          </c:val>
        </c:ser>
        <c:ser>
          <c:idx val="2"/>
          <c:order val="2"/>
          <c:tx>
            <c:strRef>
              <c:f>Power!$AL$76</c:f>
              <c:strCache>
                <c:ptCount val="1"/>
                <c:pt idx="0">
                  <c:v>g-CPR, 10%</c:v>
                </c:pt>
              </c:strCache>
            </c:strRef>
          </c:tx>
          <c:invertIfNegative val="0"/>
          <c:cat>
            <c:strRef>
              <c:f>Power!$AM$55:$AS$55</c:f>
              <c:strCache>
                <c:ptCount val="7"/>
                <c:pt idx="0">
                  <c:v>2.5PF</c:v>
                </c:pt>
                <c:pt idx="1">
                  <c:v>10PF</c:v>
                </c:pt>
                <c:pt idx="2">
                  <c:v>40PF</c:v>
                </c:pt>
                <c:pt idx="3">
                  <c:v>160PF</c:v>
                </c:pt>
                <c:pt idx="4">
                  <c:v>640PF</c:v>
                </c:pt>
                <c:pt idx="5">
                  <c:v>1.2EF</c:v>
                </c:pt>
                <c:pt idx="6">
                  <c:v>2.5EF</c:v>
                </c:pt>
              </c:strCache>
            </c:strRef>
          </c:cat>
          <c:val>
            <c:numRef>
              <c:f>Power!$AM$76:$AS$76</c:f>
              <c:numCache>
                <c:formatCode>General</c:formatCode>
                <c:ptCount val="7"/>
                <c:pt idx="0">
                  <c:v>0.96710980000000002</c:v>
                </c:pt>
                <c:pt idx="1">
                  <c:v>0.92763680000000004</c:v>
                </c:pt>
                <c:pt idx="2">
                  <c:v>0.8444121</c:v>
                </c:pt>
                <c:pt idx="3">
                  <c:v>0.67062449999999996</c:v>
                </c:pt>
                <c:pt idx="4">
                  <c:v>0.32738800000000001</c:v>
                </c:pt>
                <c:pt idx="5">
                  <c:v>7.5115699999999994E-2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459520"/>
        <c:axId val="44461056"/>
      </c:barChart>
      <c:catAx>
        <c:axId val="444595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44461056"/>
        <c:crosses val="autoZero"/>
        <c:auto val="1"/>
        <c:lblAlgn val="ctr"/>
        <c:lblOffset val="100"/>
        <c:noMultiLvlLbl val="0"/>
      </c:catAx>
      <c:valAx>
        <c:axId val="44461056"/>
        <c:scaling>
          <c:orientation val="minMax"/>
          <c:max val="1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Performance Efficiency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44459520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83071885909759668"/>
          <c:y val="0.16509687591134442"/>
          <c:w val="0.16928114090240329"/>
          <c:h val="0.56536845654709833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Power!$AL$56</c:f>
              <c:strCache>
                <c:ptCount val="1"/>
                <c:pt idx="0">
                  <c:v>CDs, NT</c:v>
                </c:pt>
              </c:strCache>
            </c:strRef>
          </c:tx>
          <c:invertIfNegative val="0"/>
          <c:cat>
            <c:strRef>
              <c:f>Power!$AM$55:$AS$55</c:f>
              <c:strCache>
                <c:ptCount val="7"/>
                <c:pt idx="0">
                  <c:v>2.5PF</c:v>
                </c:pt>
                <c:pt idx="1">
                  <c:v>10PF</c:v>
                </c:pt>
                <c:pt idx="2">
                  <c:v>40PF</c:v>
                </c:pt>
                <c:pt idx="3">
                  <c:v>160PF</c:v>
                </c:pt>
                <c:pt idx="4">
                  <c:v>640PF</c:v>
                </c:pt>
                <c:pt idx="5">
                  <c:v>1.2EF</c:v>
                </c:pt>
                <c:pt idx="6">
                  <c:v>2.5EF</c:v>
                </c:pt>
              </c:strCache>
            </c:strRef>
          </c:cat>
          <c:val>
            <c:numRef>
              <c:f>Power!$AM$56:$AS$56</c:f>
              <c:numCache>
                <c:formatCode>General</c:formatCode>
                <c:ptCount val="7"/>
                <c:pt idx="0">
                  <c:v>0.99175290000000005</c:v>
                </c:pt>
                <c:pt idx="1">
                  <c:v>0.98421639999999999</c:v>
                </c:pt>
                <c:pt idx="2">
                  <c:v>0.98301570000000005</c:v>
                </c:pt>
                <c:pt idx="3">
                  <c:v>0.97236579999999995</c:v>
                </c:pt>
                <c:pt idx="4">
                  <c:v>0.96042649999999996</c:v>
                </c:pt>
                <c:pt idx="5">
                  <c:v>0.94701829999999998</c:v>
                </c:pt>
                <c:pt idx="6">
                  <c:v>0.94289970000000001</c:v>
                </c:pt>
              </c:numCache>
            </c:numRef>
          </c:val>
        </c:ser>
        <c:ser>
          <c:idx val="1"/>
          <c:order val="1"/>
          <c:tx>
            <c:strRef>
              <c:f>Power!$AL$57</c:f>
              <c:strCache>
                <c:ptCount val="1"/>
                <c:pt idx="0">
                  <c:v>h-CPR, 80%</c:v>
                </c:pt>
              </c:strCache>
            </c:strRef>
          </c:tx>
          <c:invertIfNegative val="0"/>
          <c:cat>
            <c:strRef>
              <c:f>Power!$AM$55:$AS$55</c:f>
              <c:strCache>
                <c:ptCount val="7"/>
                <c:pt idx="0">
                  <c:v>2.5PF</c:v>
                </c:pt>
                <c:pt idx="1">
                  <c:v>10PF</c:v>
                </c:pt>
                <c:pt idx="2">
                  <c:v>40PF</c:v>
                </c:pt>
                <c:pt idx="3">
                  <c:v>160PF</c:v>
                </c:pt>
                <c:pt idx="4">
                  <c:v>640PF</c:v>
                </c:pt>
                <c:pt idx="5">
                  <c:v>1.2EF</c:v>
                </c:pt>
                <c:pt idx="6">
                  <c:v>2.5EF</c:v>
                </c:pt>
              </c:strCache>
            </c:strRef>
          </c:cat>
          <c:val>
            <c:numRef>
              <c:f>Power!$AM$57:$AS$57</c:f>
              <c:numCache>
                <c:formatCode>General</c:formatCode>
                <c:ptCount val="7"/>
                <c:pt idx="0">
                  <c:v>0.98844900000000002</c:v>
                </c:pt>
                <c:pt idx="1">
                  <c:v>0.98063719999999999</c:v>
                </c:pt>
                <c:pt idx="2">
                  <c:v>0.96937949999999995</c:v>
                </c:pt>
                <c:pt idx="3">
                  <c:v>0.94865339999999998</c:v>
                </c:pt>
                <c:pt idx="4">
                  <c:v>0.90855260000000004</c:v>
                </c:pt>
                <c:pt idx="5">
                  <c:v>0.85605580000000003</c:v>
                </c:pt>
                <c:pt idx="6">
                  <c:v>0.8117917</c:v>
                </c:pt>
              </c:numCache>
            </c:numRef>
          </c:val>
        </c:ser>
        <c:ser>
          <c:idx val="2"/>
          <c:order val="2"/>
          <c:tx>
            <c:strRef>
              <c:f>Power!$AL$58</c:f>
              <c:strCache>
                <c:ptCount val="1"/>
                <c:pt idx="0">
                  <c:v>g-CPR, 80%</c:v>
                </c:pt>
              </c:strCache>
            </c:strRef>
          </c:tx>
          <c:invertIfNegative val="0"/>
          <c:cat>
            <c:strRef>
              <c:f>Power!$AM$55:$AS$55</c:f>
              <c:strCache>
                <c:ptCount val="7"/>
                <c:pt idx="0">
                  <c:v>2.5PF</c:v>
                </c:pt>
                <c:pt idx="1">
                  <c:v>10PF</c:v>
                </c:pt>
                <c:pt idx="2">
                  <c:v>40PF</c:v>
                </c:pt>
                <c:pt idx="3">
                  <c:v>160PF</c:v>
                </c:pt>
                <c:pt idx="4">
                  <c:v>640PF</c:v>
                </c:pt>
                <c:pt idx="5">
                  <c:v>1.2EF</c:v>
                </c:pt>
                <c:pt idx="6">
                  <c:v>2.5EF</c:v>
                </c:pt>
              </c:strCache>
            </c:strRef>
          </c:cat>
          <c:val>
            <c:numRef>
              <c:f>Power!$AM$58:$AS$58</c:f>
              <c:numCache>
                <c:formatCode>General</c:formatCode>
                <c:ptCount val="7"/>
                <c:pt idx="0">
                  <c:v>0.90833529999999996</c:v>
                </c:pt>
                <c:pt idx="1">
                  <c:v>0.80169179999999995</c:v>
                </c:pt>
                <c:pt idx="2">
                  <c:v>0.58705529999999995</c:v>
                </c:pt>
                <c:pt idx="3">
                  <c:v>0.17499329999999999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510208"/>
        <c:axId val="44544768"/>
      </c:barChart>
      <c:catAx>
        <c:axId val="445102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44544768"/>
        <c:crosses val="autoZero"/>
        <c:auto val="1"/>
        <c:lblAlgn val="ctr"/>
        <c:lblOffset val="100"/>
        <c:noMultiLvlLbl val="0"/>
      </c:catAx>
      <c:valAx>
        <c:axId val="44544768"/>
        <c:scaling>
          <c:orientation val="minMax"/>
          <c:max val="1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Performance Efficiency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44510208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82877836947766303"/>
          <c:y val="0.15786307961504811"/>
          <c:w val="0.16481526023073481"/>
          <c:h val="0.52196567876932054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Power!$AL$65</c:f>
              <c:strCache>
                <c:ptCount val="1"/>
                <c:pt idx="0">
                  <c:v>CDs, SpMV</c:v>
                </c:pt>
              </c:strCache>
            </c:strRef>
          </c:tx>
          <c:invertIfNegative val="0"/>
          <c:cat>
            <c:strRef>
              <c:f>Power!$AM$55:$AS$55</c:f>
              <c:strCache>
                <c:ptCount val="7"/>
                <c:pt idx="0">
                  <c:v>2.5PF</c:v>
                </c:pt>
                <c:pt idx="1">
                  <c:v>10PF</c:v>
                </c:pt>
                <c:pt idx="2">
                  <c:v>40PF</c:v>
                </c:pt>
                <c:pt idx="3">
                  <c:v>160PF</c:v>
                </c:pt>
                <c:pt idx="4">
                  <c:v>640PF</c:v>
                </c:pt>
                <c:pt idx="5">
                  <c:v>1.2EF</c:v>
                </c:pt>
                <c:pt idx="6">
                  <c:v>2.5EF</c:v>
                </c:pt>
              </c:strCache>
            </c:strRef>
          </c:cat>
          <c:val>
            <c:numRef>
              <c:f>Power!$AM$65:$AS$65</c:f>
              <c:numCache>
                <c:formatCode>General</c:formatCode>
                <c:ptCount val="7"/>
                <c:pt idx="0">
                  <c:v>0.99042359999999996</c:v>
                </c:pt>
                <c:pt idx="1">
                  <c:v>0.98737580000000003</c:v>
                </c:pt>
                <c:pt idx="2">
                  <c:v>0.98261980000000004</c:v>
                </c:pt>
                <c:pt idx="3">
                  <c:v>0.97315890000000005</c:v>
                </c:pt>
                <c:pt idx="4">
                  <c:v>0.95455659999999998</c:v>
                </c:pt>
                <c:pt idx="5">
                  <c:v>0.93866210000000005</c:v>
                </c:pt>
                <c:pt idx="6">
                  <c:v>0.92273320000000003</c:v>
                </c:pt>
              </c:numCache>
            </c:numRef>
          </c:val>
        </c:ser>
        <c:ser>
          <c:idx val="1"/>
          <c:order val="1"/>
          <c:tx>
            <c:strRef>
              <c:f>Power!$AL$66</c:f>
              <c:strCache>
                <c:ptCount val="1"/>
                <c:pt idx="0">
                  <c:v>h-CPR, 50%</c:v>
                </c:pt>
              </c:strCache>
            </c:strRef>
          </c:tx>
          <c:invertIfNegative val="0"/>
          <c:cat>
            <c:strRef>
              <c:f>Power!$AM$55:$AS$55</c:f>
              <c:strCache>
                <c:ptCount val="7"/>
                <c:pt idx="0">
                  <c:v>2.5PF</c:v>
                </c:pt>
                <c:pt idx="1">
                  <c:v>10PF</c:v>
                </c:pt>
                <c:pt idx="2">
                  <c:v>40PF</c:v>
                </c:pt>
                <c:pt idx="3">
                  <c:v>160PF</c:v>
                </c:pt>
                <c:pt idx="4">
                  <c:v>640PF</c:v>
                </c:pt>
                <c:pt idx="5">
                  <c:v>1.2EF</c:v>
                </c:pt>
                <c:pt idx="6">
                  <c:v>2.5EF</c:v>
                </c:pt>
              </c:strCache>
            </c:strRef>
          </c:cat>
          <c:val>
            <c:numRef>
              <c:f>Power!$AM$66:$AS$66</c:f>
              <c:numCache>
                <c:formatCode>General</c:formatCode>
                <c:ptCount val="7"/>
                <c:pt idx="0">
                  <c:v>0.99085849999999998</c:v>
                </c:pt>
                <c:pt idx="1">
                  <c:v>0.98466560000000003</c:v>
                </c:pt>
                <c:pt idx="2">
                  <c:v>0.97572329999999996</c:v>
                </c:pt>
                <c:pt idx="3">
                  <c:v>0.95920450000000002</c:v>
                </c:pt>
                <c:pt idx="4">
                  <c:v>0.92710749999999997</c:v>
                </c:pt>
                <c:pt idx="5">
                  <c:v>0.8846328</c:v>
                </c:pt>
                <c:pt idx="6">
                  <c:v>0.84863489999999997</c:v>
                </c:pt>
              </c:numCache>
            </c:numRef>
          </c:val>
        </c:ser>
        <c:ser>
          <c:idx val="2"/>
          <c:order val="2"/>
          <c:tx>
            <c:strRef>
              <c:f>Power!$AL$67</c:f>
              <c:strCache>
                <c:ptCount val="1"/>
                <c:pt idx="0">
                  <c:v>g-CPR, 50%</c:v>
                </c:pt>
              </c:strCache>
            </c:strRef>
          </c:tx>
          <c:invertIfNegative val="0"/>
          <c:cat>
            <c:strRef>
              <c:f>Power!$AM$55:$AS$55</c:f>
              <c:strCache>
                <c:ptCount val="7"/>
                <c:pt idx="0">
                  <c:v>2.5PF</c:v>
                </c:pt>
                <c:pt idx="1">
                  <c:v>10PF</c:v>
                </c:pt>
                <c:pt idx="2">
                  <c:v>40PF</c:v>
                </c:pt>
                <c:pt idx="3">
                  <c:v>160PF</c:v>
                </c:pt>
                <c:pt idx="4">
                  <c:v>640PF</c:v>
                </c:pt>
                <c:pt idx="5">
                  <c:v>1.2EF</c:v>
                </c:pt>
                <c:pt idx="6">
                  <c:v>2.5EF</c:v>
                </c:pt>
              </c:strCache>
            </c:strRef>
          </c:cat>
          <c:val>
            <c:numRef>
              <c:f>Power!$AM$67:$AS$67</c:f>
              <c:numCache>
                <c:formatCode>General</c:formatCode>
                <c:ptCount val="7"/>
                <c:pt idx="0">
                  <c:v>0.92718869999999998</c:v>
                </c:pt>
                <c:pt idx="1">
                  <c:v>0.84164640000000002</c:v>
                </c:pt>
                <c:pt idx="2">
                  <c:v>0.66710749999999996</c:v>
                </c:pt>
                <c:pt idx="3">
                  <c:v>0.3222583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562688"/>
        <c:axId val="44564480"/>
      </c:barChart>
      <c:catAx>
        <c:axId val="445626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44564480"/>
        <c:crosses val="autoZero"/>
        <c:auto val="1"/>
        <c:lblAlgn val="ctr"/>
        <c:lblOffset val="100"/>
        <c:noMultiLvlLbl val="0"/>
      </c:catAx>
      <c:valAx>
        <c:axId val="44564480"/>
        <c:scaling>
          <c:orientation val="minMax"/>
          <c:max val="1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Performance Efficiency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44562688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82877836947766303"/>
          <c:y val="0.17956446850393701"/>
          <c:w val="0.16481526023073481"/>
          <c:h val="0.52196567876932054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14620332158373"/>
          <c:y val="9.6498842592592587E-2"/>
          <c:w val="0.68642238651036791"/>
          <c:h val="0.670259072433654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Power!$AL$74</c:f>
              <c:strCache>
                <c:ptCount val="1"/>
                <c:pt idx="0">
                  <c:v>CDs, HPCCG</c:v>
                </c:pt>
              </c:strCache>
            </c:strRef>
          </c:tx>
          <c:invertIfNegative val="0"/>
          <c:cat>
            <c:strRef>
              <c:f>Power!$AM$55:$AS$55</c:f>
              <c:strCache>
                <c:ptCount val="7"/>
                <c:pt idx="0">
                  <c:v>2.5PF</c:v>
                </c:pt>
                <c:pt idx="1">
                  <c:v>10PF</c:v>
                </c:pt>
                <c:pt idx="2">
                  <c:v>40PF</c:v>
                </c:pt>
                <c:pt idx="3">
                  <c:v>160PF</c:v>
                </c:pt>
                <c:pt idx="4">
                  <c:v>640PF</c:v>
                </c:pt>
                <c:pt idx="5">
                  <c:v>1.2EF</c:v>
                </c:pt>
                <c:pt idx="6">
                  <c:v>2.5EF</c:v>
                </c:pt>
              </c:strCache>
            </c:strRef>
          </c:cat>
          <c:val>
            <c:numRef>
              <c:f>Power!$AM$74:$AS$74</c:f>
              <c:numCache>
                <c:formatCode>General</c:formatCode>
                <c:ptCount val="7"/>
                <c:pt idx="0">
                  <c:v>0.9999574</c:v>
                </c:pt>
                <c:pt idx="1">
                  <c:v>0.9998416</c:v>
                </c:pt>
                <c:pt idx="2">
                  <c:v>0.99971350000000003</c:v>
                </c:pt>
                <c:pt idx="3">
                  <c:v>0.99903220000000004</c:v>
                </c:pt>
                <c:pt idx="4">
                  <c:v>0.99638139999999997</c:v>
                </c:pt>
                <c:pt idx="5">
                  <c:v>0.99338210000000005</c:v>
                </c:pt>
                <c:pt idx="6">
                  <c:v>0.9893573</c:v>
                </c:pt>
              </c:numCache>
            </c:numRef>
          </c:val>
        </c:ser>
        <c:ser>
          <c:idx val="1"/>
          <c:order val="1"/>
          <c:tx>
            <c:strRef>
              <c:f>Power!$AL$75</c:f>
              <c:strCache>
                <c:ptCount val="1"/>
                <c:pt idx="0">
                  <c:v>h-CPR, 10%</c:v>
                </c:pt>
              </c:strCache>
            </c:strRef>
          </c:tx>
          <c:invertIfNegative val="0"/>
          <c:cat>
            <c:strRef>
              <c:f>Power!$AM$55:$AS$55</c:f>
              <c:strCache>
                <c:ptCount val="7"/>
                <c:pt idx="0">
                  <c:v>2.5PF</c:v>
                </c:pt>
                <c:pt idx="1">
                  <c:v>10PF</c:v>
                </c:pt>
                <c:pt idx="2">
                  <c:v>40PF</c:v>
                </c:pt>
                <c:pt idx="3">
                  <c:v>160PF</c:v>
                </c:pt>
                <c:pt idx="4">
                  <c:v>640PF</c:v>
                </c:pt>
                <c:pt idx="5">
                  <c:v>1.2EF</c:v>
                </c:pt>
                <c:pt idx="6">
                  <c:v>2.5EF</c:v>
                </c:pt>
              </c:strCache>
            </c:strRef>
          </c:cat>
          <c:val>
            <c:numRef>
              <c:f>Power!$AM$75:$AS$75</c:f>
              <c:numCache>
                <c:formatCode>General</c:formatCode>
                <c:ptCount val="7"/>
                <c:pt idx="0">
                  <c:v>0.99590279999999998</c:v>
                </c:pt>
                <c:pt idx="1">
                  <c:v>0.993116</c:v>
                </c:pt>
                <c:pt idx="2">
                  <c:v>0.98907670000000003</c:v>
                </c:pt>
                <c:pt idx="3">
                  <c:v>0.98157720000000004</c:v>
                </c:pt>
                <c:pt idx="4">
                  <c:v>0.96690019999999999</c:v>
                </c:pt>
                <c:pt idx="5">
                  <c:v>0.94710989999999995</c:v>
                </c:pt>
                <c:pt idx="6">
                  <c:v>0.92649020000000004</c:v>
                </c:pt>
              </c:numCache>
            </c:numRef>
          </c:val>
        </c:ser>
        <c:ser>
          <c:idx val="2"/>
          <c:order val="2"/>
          <c:tx>
            <c:strRef>
              <c:f>Power!$AL$76</c:f>
              <c:strCache>
                <c:ptCount val="1"/>
                <c:pt idx="0">
                  <c:v>g-CPR, 10%</c:v>
                </c:pt>
              </c:strCache>
            </c:strRef>
          </c:tx>
          <c:invertIfNegative val="0"/>
          <c:cat>
            <c:strRef>
              <c:f>Power!$AM$55:$AS$55</c:f>
              <c:strCache>
                <c:ptCount val="7"/>
                <c:pt idx="0">
                  <c:v>2.5PF</c:v>
                </c:pt>
                <c:pt idx="1">
                  <c:v>10PF</c:v>
                </c:pt>
                <c:pt idx="2">
                  <c:v>40PF</c:v>
                </c:pt>
                <c:pt idx="3">
                  <c:v>160PF</c:v>
                </c:pt>
                <c:pt idx="4">
                  <c:v>640PF</c:v>
                </c:pt>
                <c:pt idx="5">
                  <c:v>1.2EF</c:v>
                </c:pt>
                <c:pt idx="6">
                  <c:v>2.5EF</c:v>
                </c:pt>
              </c:strCache>
            </c:strRef>
          </c:cat>
          <c:val>
            <c:numRef>
              <c:f>Power!$AM$76:$AS$76</c:f>
              <c:numCache>
                <c:formatCode>General</c:formatCode>
                <c:ptCount val="7"/>
                <c:pt idx="0">
                  <c:v>0.96710980000000002</c:v>
                </c:pt>
                <c:pt idx="1">
                  <c:v>0.92763680000000004</c:v>
                </c:pt>
                <c:pt idx="2">
                  <c:v>0.8444121</c:v>
                </c:pt>
                <c:pt idx="3">
                  <c:v>0.67062449999999996</c:v>
                </c:pt>
                <c:pt idx="4">
                  <c:v>0.32738800000000001</c:v>
                </c:pt>
                <c:pt idx="5">
                  <c:v>7.5115699999999994E-2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594688"/>
        <c:axId val="44596224"/>
      </c:barChart>
      <c:catAx>
        <c:axId val="445946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44596224"/>
        <c:crosses val="autoZero"/>
        <c:auto val="1"/>
        <c:lblAlgn val="ctr"/>
        <c:lblOffset val="100"/>
        <c:noMultiLvlLbl val="0"/>
      </c:catAx>
      <c:valAx>
        <c:axId val="44596224"/>
        <c:scaling>
          <c:orientation val="minMax"/>
          <c:max val="1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Performance Efficiency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44594688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83071885909759668"/>
          <c:y val="0.16509687591134442"/>
          <c:w val="0.16928114090240329"/>
          <c:h val="0.56536845654709833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Power!$AL$56</c:f>
              <c:strCache>
                <c:ptCount val="1"/>
                <c:pt idx="0">
                  <c:v>CDs, NT</c:v>
                </c:pt>
              </c:strCache>
            </c:strRef>
          </c:tx>
          <c:invertIfNegative val="0"/>
          <c:cat>
            <c:strRef>
              <c:f>Power!$AM$55:$AS$55</c:f>
              <c:strCache>
                <c:ptCount val="7"/>
                <c:pt idx="0">
                  <c:v>2.5PF</c:v>
                </c:pt>
                <c:pt idx="1">
                  <c:v>10PF</c:v>
                </c:pt>
                <c:pt idx="2">
                  <c:v>40PF</c:v>
                </c:pt>
                <c:pt idx="3">
                  <c:v>160PF</c:v>
                </c:pt>
                <c:pt idx="4">
                  <c:v>640PF</c:v>
                </c:pt>
                <c:pt idx="5">
                  <c:v>1.2EF</c:v>
                </c:pt>
                <c:pt idx="6">
                  <c:v>2.5EF</c:v>
                </c:pt>
              </c:strCache>
            </c:strRef>
          </c:cat>
          <c:val>
            <c:numRef>
              <c:f>Power!$AM$56:$AS$56</c:f>
              <c:numCache>
                <c:formatCode>General</c:formatCode>
                <c:ptCount val="7"/>
                <c:pt idx="0">
                  <c:v>0.99175290000000005</c:v>
                </c:pt>
                <c:pt idx="1">
                  <c:v>0.98421639999999999</c:v>
                </c:pt>
                <c:pt idx="2">
                  <c:v>0.98301570000000005</c:v>
                </c:pt>
                <c:pt idx="3">
                  <c:v>0.97236579999999995</c:v>
                </c:pt>
                <c:pt idx="4">
                  <c:v>0.96042649999999996</c:v>
                </c:pt>
                <c:pt idx="5">
                  <c:v>0.94701829999999998</c:v>
                </c:pt>
                <c:pt idx="6">
                  <c:v>0.94289970000000001</c:v>
                </c:pt>
              </c:numCache>
            </c:numRef>
          </c:val>
        </c:ser>
        <c:ser>
          <c:idx val="1"/>
          <c:order val="1"/>
          <c:tx>
            <c:strRef>
              <c:f>Power!$AL$57</c:f>
              <c:strCache>
                <c:ptCount val="1"/>
                <c:pt idx="0">
                  <c:v>h-CPR, 80%</c:v>
                </c:pt>
              </c:strCache>
            </c:strRef>
          </c:tx>
          <c:invertIfNegative val="0"/>
          <c:cat>
            <c:strRef>
              <c:f>Power!$AM$55:$AS$55</c:f>
              <c:strCache>
                <c:ptCount val="7"/>
                <c:pt idx="0">
                  <c:v>2.5PF</c:v>
                </c:pt>
                <c:pt idx="1">
                  <c:v>10PF</c:v>
                </c:pt>
                <c:pt idx="2">
                  <c:v>40PF</c:v>
                </c:pt>
                <c:pt idx="3">
                  <c:v>160PF</c:v>
                </c:pt>
                <c:pt idx="4">
                  <c:v>640PF</c:v>
                </c:pt>
                <c:pt idx="5">
                  <c:v>1.2EF</c:v>
                </c:pt>
                <c:pt idx="6">
                  <c:v>2.5EF</c:v>
                </c:pt>
              </c:strCache>
            </c:strRef>
          </c:cat>
          <c:val>
            <c:numRef>
              <c:f>Power!$AM$57:$AS$57</c:f>
              <c:numCache>
                <c:formatCode>General</c:formatCode>
                <c:ptCount val="7"/>
                <c:pt idx="0">
                  <c:v>0.98844900000000002</c:v>
                </c:pt>
                <c:pt idx="1">
                  <c:v>0.98063719999999999</c:v>
                </c:pt>
                <c:pt idx="2">
                  <c:v>0.96937949999999995</c:v>
                </c:pt>
                <c:pt idx="3">
                  <c:v>0.94865339999999998</c:v>
                </c:pt>
                <c:pt idx="4">
                  <c:v>0.90855260000000004</c:v>
                </c:pt>
                <c:pt idx="5">
                  <c:v>0.85605580000000003</c:v>
                </c:pt>
                <c:pt idx="6">
                  <c:v>0.8117917</c:v>
                </c:pt>
              </c:numCache>
            </c:numRef>
          </c:val>
        </c:ser>
        <c:ser>
          <c:idx val="2"/>
          <c:order val="2"/>
          <c:tx>
            <c:strRef>
              <c:f>Power!$AL$58</c:f>
              <c:strCache>
                <c:ptCount val="1"/>
                <c:pt idx="0">
                  <c:v>g-CPR, 80%</c:v>
                </c:pt>
              </c:strCache>
            </c:strRef>
          </c:tx>
          <c:invertIfNegative val="0"/>
          <c:cat>
            <c:strRef>
              <c:f>Power!$AM$55:$AS$55</c:f>
              <c:strCache>
                <c:ptCount val="7"/>
                <c:pt idx="0">
                  <c:v>2.5PF</c:v>
                </c:pt>
                <c:pt idx="1">
                  <c:v>10PF</c:v>
                </c:pt>
                <c:pt idx="2">
                  <c:v>40PF</c:v>
                </c:pt>
                <c:pt idx="3">
                  <c:v>160PF</c:v>
                </c:pt>
                <c:pt idx="4">
                  <c:v>640PF</c:v>
                </c:pt>
                <c:pt idx="5">
                  <c:v>1.2EF</c:v>
                </c:pt>
                <c:pt idx="6">
                  <c:v>2.5EF</c:v>
                </c:pt>
              </c:strCache>
            </c:strRef>
          </c:cat>
          <c:val>
            <c:numRef>
              <c:f>Power!$AM$58:$AS$58</c:f>
              <c:numCache>
                <c:formatCode>General</c:formatCode>
                <c:ptCount val="7"/>
                <c:pt idx="0">
                  <c:v>0.90833529999999996</c:v>
                </c:pt>
                <c:pt idx="1">
                  <c:v>0.80169179999999995</c:v>
                </c:pt>
                <c:pt idx="2">
                  <c:v>0.58705529999999995</c:v>
                </c:pt>
                <c:pt idx="3">
                  <c:v>0.17499329999999999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440640"/>
        <c:axId val="49442176"/>
      </c:barChart>
      <c:catAx>
        <c:axId val="494406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49442176"/>
        <c:crosses val="autoZero"/>
        <c:auto val="1"/>
        <c:lblAlgn val="ctr"/>
        <c:lblOffset val="100"/>
        <c:noMultiLvlLbl val="0"/>
      </c:catAx>
      <c:valAx>
        <c:axId val="49442176"/>
        <c:scaling>
          <c:orientation val="minMax"/>
          <c:max val="1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Performance Efficiency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49440640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82877836947766303"/>
          <c:y val="0.15786307961504811"/>
          <c:w val="0.16481526023073481"/>
          <c:h val="0.52196567876932054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Power!$AL$65</c:f>
              <c:strCache>
                <c:ptCount val="1"/>
                <c:pt idx="0">
                  <c:v>CDs, SpMV</c:v>
                </c:pt>
              </c:strCache>
            </c:strRef>
          </c:tx>
          <c:invertIfNegative val="0"/>
          <c:cat>
            <c:strRef>
              <c:f>Power!$AM$55:$AS$55</c:f>
              <c:strCache>
                <c:ptCount val="7"/>
                <c:pt idx="0">
                  <c:v>2.5PF</c:v>
                </c:pt>
                <c:pt idx="1">
                  <c:v>10PF</c:v>
                </c:pt>
                <c:pt idx="2">
                  <c:v>40PF</c:v>
                </c:pt>
                <c:pt idx="3">
                  <c:v>160PF</c:v>
                </c:pt>
                <c:pt idx="4">
                  <c:v>640PF</c:v>
                </c:pt>
                <c:pt idx="5">
                  <c:v>1.2EF</c:v>
                </c:pt>
                <c:pt idx="6">
                  <c:v>2.5EF</c:v>
                </c:pt>
              </c:strCache>
            </c:strRef>
          </c:cat>
          <c:val>
            <c:numRef>
              <c:f>Power!$AM$65:$AS$65</c:f>
              <c:numCache>
                <c:formatCode>General</c:formatCode>
                <c:ptCount val="7"/>
                <c:pt idx="0">
                  <c:v>0.99042359999999996</c:v>
                </c:pt>
                <c:pt idx="1">
                  <c:v>0.98737580000000003</c:v>
                </c:pt>
                <c:pt idx="2">
                  <c:v>0.98261980000000004</c:v>
                </c:pt>
                <c:pt idx="3">
                  <c:v>0.97315890000000005</c:v>
                </c:pt>
                <c:pt idx="4">
                  <c:v>0.95455659999999998</c:v>
                </c:pt>
                <c:pt idx="5">
                  <c:v>0.93866210000000005</c:v>
                </c:pt>
                <c:pt idx="6">
                  <c:v>0.92273320000000003</c:v>
                </c:pt>
              </c:numCache>
            </c:numRef>
          </c:val>
        </c:ser>
        <c:ser>
          <c:idx val="1"/>
          <c:order val="1"/>
          <c:tx>
            <c:strRef>
              <c:f>Power!$AL$66</c:f>
              <c:strCache>
                <c:ptCount val="1"/>
                <c:pt idx="0">
                  <c:v>h-CPR, 50%</c:v>
                </c:pt>
              </c:strCache>
            </c:strRef>
          </c:tx>
          <c:invertIfNegative val="0"/>
          <c:cat>
            <c:strRef>
              <c:f>Power!$AM$55:$AS$55</c:f>
              <c:strCache>
                <c:ptCount val="7"/>
                <c:pt idx="0">
                  <c:v>2.5PF</c:v>
                </c:pt>
                <c:pt idx="1">
                  <c:v>10PF</c:v>
                </c:pt>
                <c:pt idx="2">
                  <c:v>40PF</c:v>
                </c:pt>
                <c:pt idx="3">
                  <c:v>160PF</c:v>
                </c:pt>
                <c:pt idx="4">
                  <c:v>640PF</c:v>
                </c:pt>
                <c:pt idx="5">
                  <c:v>1.2EF</c:v>
                </c:pt>
                <c:pt idx="6">
                  <c:v>2.5EF</c:v>
                </c:pt>
              </c:strCache>
            </c:strRef>
          </c:cat>
          <c:val>
            <c:numRef>
              <c:f>Power!$AM$66:$AS$66</c:f>
              <c:numCache>
                <c:formatCode>General</c:formatCode>
                <c:ptCount val="7"/>
                <c:pt idx="0">
                  <c:v>0.99085849999999998</c:v>
                </c:pt>
                <c:pt idx="1">
                  <c:v>0.98466560000000003</c:v>
                </c:pt>
                <c:pt idx="2">
                  <c:v>0.97572329999999996</c:v>
                </c:pt>
                <c:pt idx="3">
                  <c:v>0.95920450000000002</c:v>
                </c:pt>
                <c:pt idx="4">
                  <c:v>0.92710749999999997</c:v>
                </c:pt>
                <c:pt idx="5">
                  <c:v>0.8846328</c:v>
                </c:pt>
                <c:pt idx="6">
                  <c:v>0.84863489999999997</c:v>
                </c:pt>
              </c:numCache>
            </c:numRef>
          </c:val>
        </c:ser>
        <c:ser>
          <c:idx val="2"/>
          <c:order val="2"/>
          <c:tx>
            <c:strRef>
              <c:f>Power!$AL$67</c:f>
              <c:strCache>
                <c:ptCount val="1"/>
                <c:pt idx="0">
                  <c:v>g-CPR, 50%</c:v>
                </c:pt>
              </c:strCache>
            </c:strRef>
          </c:tx>
          <c:invertIfNegative val="0"/>
          <c:cat>
            <c:strRef>
              <c:f>Power!$AM$55:$AS$55</c:f>
              <c:strCache>
                <c:ptCount val="7"/>
                <c:pt idx="0">
                  <c:v>2.5PF</c:v>
                </c:pt>
                <c:pt idx="1">
                  <c:v>10PF</c:v>
                </c:pt>
                <c:pt idx="2">
                  <c:v>40PF</c:v>
                </c:pt>
                <c:pt idx="3">
                  <c:v>160PF</c:v>
                </c:pt>
                <c:pt idx="4">
                  <c:v>640PF</c:v>
                </c:pt>
                <c:pt idx="5">
                  <c:v>1.2EF</c:v>
                </c:pt>
                <c:pt idx="6">
                  <c:v>2.5EF</c:v>
                </c:pt>
              </c:strCache>
            </c:strRef>
          </c:cat>
          <c:val>
            <c:numRef>
              <c:f>Power!$AM$67:$AS$67</c:f>
              <c:numCache>
                <c:formatCode>General</c:formatCode>
                <c:ptCount val="7"/>
                <c:pt idx="0">
                  <c:v>0.92718869999999998</c:v>
                </c:pt>
                <c:pt idx="1">
                  <c:v>0.84164640000000002</c:v>
                </c:pt>
                <c:pt idx="2">
                  <c:v>0.66710749999999996</c:v>
                </c:pt>
                <c:pt idx="3">
                  <c:v>0.3222583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546368"/>
        <c:axId val="49547904"/>
      </c:barChart>
      <c:catAx>
        <c:axId val="495463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49547904"/>
        <c:crosses val="autoZero"/>
        <c:auto val="1"/>
        <c:lblAlgn val="ctr"/>
        <c:lblOffset val="100"/>
        <c:noMultiLvlLbl val="0"/>
      </c:catAx>
      <c:valAx>
        <c:axId val="49547904"/>
        <c:scaling>
          <c:orientation val="minMax"/>
          <c:max val="1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Performance Efficiency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49546368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82877836947766303"/>
          <c:y val="0.17956446850393701"/>
          <c:w val="0.16481526023073481"/>
          <c:h val="0.52196567876932054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14620332158373"/>
          <c:y val="9.6498842592592587E-2"/>
          <c:w val="0.68642238651036791"/>
          <c:h val="0.670259072433654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Power!$AL$74</c:f>
              <c:strCache>
                <c:ptCount val="1"/>
                <c:pt idx="0">
                  <c:v>CDs, HPCCG</c:v>
                </c:pt>
              </c:strCache>
            </c:strRef>
          </c:tx>
          <c:invertIfNegative val="0"/>
          <c:cat>
            <c:strRef>
              <c:f>Power!$AM$55:$AS$55</c:f>
              <c:strCache>
                <c:ptCount val="7"/>
                <c:pt idx="0">
                  <c:v>2.5PF</c:v>
                </c:pt>
                <c:pt idx="1">
                  <c:v>10PF</c:v>
                </c:pt>
                <c:pt idx="2">
                  <c:v>40PF</c:v>
                </c:pt>
                <c:pt idx="3">
                  <c:v>160PF</c:v>
                </c:pt>
                <c:pt idx="4">
                  <c:v>640PF</c:v>
                </c:pt>
                <c:pt idx="5">
                  <c:v>1.2EF</c:v>
                </c:pt>
                <c:pt idx="6">
                  <c:v>2.5EF</c:v>
                </c:pt>
              </c:strCache>
            </c:strRef>
          </c:cat>
          <c:val>
            <c:numRef>
              <c:f>Power!$AM$74:$AS$74</c:f>
              <c:numCache>
                <c:formatCode>General</c:formatCode>
                <c:ptCount val="7"/>
                <c:pt idx="0">
                  <c:v>0.9999574</c:v>
                </c:pt>
                <c:pt idx="1">
                  <c:v>0.9998416</c:v>
                </c:pt>
                <c:pt idx="2">
                  <c:v>0.99971350000000003</c:v>
                </c:pt>
                <c:pt idx="3">
                  <c:v>0.99903220000000004</c:v>
                </c:pt>
                <c:pt idx="4">
                  <c:v>0.99638139999999997</c:v>
                </c:pt>
                <c:pt idx="5">
                  <c:v>0.99338210000000005</c:v>
                </c:pt>
                <c:pt idx="6">
                  <c:v>0.9893573</c:v>
                </c:pt>
              </c:numCache>
            </c:numRef>
          </c:val>
        </c:ser>
        <c:ser>
          <c:idx val="1"/>
          <c:order val="1"/>
          <c:tx>
            <c:strRef>
              <c:f>Power!$AL$75</c:f>
              <c:strCache>
                <c:ptCount val="1"/>
                <c:pt idx="0">
                  <c:v>h-CPR, 10%</c:v>
                </c:pt>
              </c:strCache>
            </c:strRef>
          </c:tx>
          <c:invertIfNegative val="0"/>
          <c:cat>
            <c:strRef>
              <c:f>Power!$AM$55:$AS$55</c:f>
              <c:strCache>
                <c:ptCount val="7"/>
                <c:pt idx="0">
                  <c:v>2.5PF</c:v>
                </c:pt>
                <c:pt idx="1">
                  <c:v>10PF</c:v>
                </c:pt>
                <c:pt idx="2">
                  <c:v>40PF</c:v>
                </c:pt>
                <c:pt idx="3">
                  <c:v>160PF</c:v>
                </c:pt>
                <c:pt idx="4">
                  <c:v>640PF</c:v>
                </c:pt>
                <c:pt idx="5">
                  <c:v>1.2EF</c:v>
                </c:pt>
                <c:pt idx="6">
                  <c:v>2.5EF</c:v>
                </c:pt>
              </c:strCache>
            </c:strRef>
          </c:cat>
          <c:val>
            <c:numRef>
              <c:f>Power!$AM$75:$AS$75</c:f>
              <c:numCache>
                <c:formatCode>General</c:formatCode>
                <c:ptCount val="7"/>
                <c:pt idx="0">
                  <c:v>0.99590279999999998</c:v>
                </c:pt>
                <c:pt idx="1">
                  <c:v>0.993116</c:v>
                </c:pt>
                <c:pt idx="2">
                  <c:v>0.98907670000000003</c:v>
                </c:pt>
                <c:pt idx="3">
                  <c:v>0.98157720000000004</c:v>
                </c:pt>
                <c:pt idx="4">
                  <c:v>0.96690019999999999</c:v>
                </c:pt>
                <c:pt idx="5">
                  <c:v>0.94710989999999995</c:v>
                </c:pt>
                <c:pt idx="6">
                  <c:v>0.92649020000000004</c:v>
                </c:pt>
              </c:numCache>
            </c:numRef>
          </c:val>
        </c:ser>
        <c:ser>
          <c:idx val="2"/>
          <c:order val="2"/>
          <c:tx>
            <c:strRef>
              <c:f>Power!$AL$76</c:f>
              <c:strCache>
                <c:ptCount val="1"/>
                <c:pt idx="0">
                  <c:v>g-CPR, 10%</c:v>
                </c:pt>
              </c:strCache>
            </c:strRef>
          </c:tx>
          <c:invertIfNegative val="0"/>
          <c:cat>
            <c:strRef>
              <c:f>Power!$AM$55:$AS$55</c:f>
              <c:strCache>
                <c:ptCount val="7"/>
                <c:pt idx="0">
                  <c:v>2.5PF</c:v>
                </c:pt>
                <c:pt idx="1">
                  <c:v>10PF</c:v>
                </c:pt>
                <c:pt idx="2">
                  <c:v>40PF</c:v>
                </c:pt>
                <c:pt idx="3">
                  <c:v>160PF</c:v>
                </c:pt>
                <c:pt idx="4">
                  <c:v>640PF</c:v>
                </c:pt>
                <c:pt idx="5">
                  <c:v>1.2EF</c:v>
                </c:pt>
                <c:pt idx="6">
                  <c:v>2.5EF</c:v>
                </c:pt>
              </c:strCache>
            </c:strRef>
          </c:cat>
          <c:val>
            <c:numRef>
              <c:f>Power!$AM$76:$AS$76</c:f>
              <c:numCache>
                <c:formatCode>General</c:formatCode>
                <c:ptCount val="7"/>
                <c:pt idx="0">
                  <c:v>0.96710980000000002</c:v>
                </c:pt>
                <c:pt idx="1">
                  <c:v>0.92763680000000004</c:v>
                </c:pt>
                <c:pt idx="2">
                  <c:v>0.8444121</c:v>
                </c:pt>
                <c:pt idx="3">
                  <c:v>0.67062449999999996</c:v>
                </c:pt>
                <c:pt idx="4">
                  <c:v>0.32738800000000001</c:v>
                </c:pt>
                <c:pt idx="5">
                  <c:v>7.5115699999999994E-2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578368"/>
        <c:axId val="49579904"/>
      </c:barChart>
      <c:catAx>
        <c:axId val="495783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49579904"/>
        <c:crosses val="autoZero"/>
        <c:auto val="1"/>
        <c:lblAlgn val="ctr"/>
        <c:lblOffset val="100"/>
        <c:noMultiLvlLbl val="0"/>
      </c:catAx>
      <c:valAx>
        <c:axId val="49579904"/>
        <c:scaling>
          <c:orientation val="minMax"/>
          <c:max val="1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Performance Efficiency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49578368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83071885909759668"/>
          <c:y val="0.16509687591134442"/>
          <c:w val="0.16928114090240329"/>
          <c:h val="0.56536845654709833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9F05B-5147-4270-B01C-A28879C51BC0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dsf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B172B-7172-4330-A5C0-48DDD792AB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672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9BB6B-03C6-4AA7-9968-B98378E07DF6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dsf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64C2F-69EF-49D7-84AF-9A62A0F5DF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8797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64C2F-69EF-49D7-84AF-9A62A0F5DF2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dsf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34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1" dirty="0" smtClean="0">
              <a:solidFill>
                <a:srgbClr val="FF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dsf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364C2F-69EF-49D7-84AF-9A62A0F5DF2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30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dsf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364C2F-69EF-49D7-84AF-9A62A0F5DF2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48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dsf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364C2F-69EF-49D7-84AF-9A62A0F5DF2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9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i="1" baseline="0" dirty="0" smtClean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dsf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364C2F-69EF-49D7-84AF-9A62A0F5DF2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65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dsf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364C2F-69EF-49D7-84AF-9A62A0F5DF2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60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dsf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364C2F-69EF-49D7-84AF-9A62A0F5DF2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65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dsf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364C2F-69EF-49D7-84AF-9A62A0F5DF2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65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dsf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364C2F-69EF-49D7-84AF-9A62A0F5DF2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651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0A78E7-835D-4B5D-A83C-05758E5FA12A}" type="slidenum">
              <a:rPr lang="en-US"/>
              <a:pPr/>
              <a:t>20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dsf</a:t>
            </a: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0A78E7-835D-4B5D-A83C-05758E5FA12A}" type="slidenum">
              <a:rPr lang="en-US"/>
              <a:pPr/>
              <a:t>21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dsf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64C2F-69EF-49D7-84AF-9A62A0F5DF2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dsf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348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0A78E7-835D-4B5D-A83C-05758E5FA12A}" type="slidenum">
              <a:rPr lang="en-US"/>
              <a:pPr/>
              <a:t>22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dsf</a:t>
            </a:r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0A78E7-835D-4B5D-A83C-05758E5FA12A}" type="slidenum">
              <a:rPr lang="en-US"/>
              <a:pPr/>
              <a:t>23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dsf</a:t>
            </a: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0A78E7-835D-4B5D-A83C-05758E5FA12A}" type="slidenum">
              <a:rPr lang="en-US"/>
              <a:pPr/>
              <a:t>24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dsf</a:t>
            </a: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0A78E7-835D-4B5D-A83C-05758E5FA12A}" type="slidenum">
              <a:rPr lang="en-US"/>
              <a:pPr/>
              <a:t>25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dsf</a:t>
            </a: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0A78E7-835D-4B5D-A83C-05758E5FA12A}" type="slidenum">
              <a:rPr lang="en-US"/>
              <a:pPr/>
              <a:t>26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dsf</a:t>
            </a:r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0A78E7-835D-4B5D-A83C-05758E5FA12A}" type="slidenum">
              <a:rPr lang="en-US"/>
              <a:pPr/>
              <a:t>27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dsf</a:t>
            </a:r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0A78E7-835D-4B5D-A83C-05758E5FA12A}" type="slidenum">
              <a:rPr lang="en-US"/>
              <a:pPr/>
              <a:t>28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dsf</a:t>
            </a: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0A78E7-835D-4B5D-A83C-05758E5FA12A}" type="slidenum">
              <a:rPr lang="en-US"/>
              <a:pPr/>
              <a:t>29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dsf</a:t>
            </a:r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0A78E7-835D-4B5D-A83C-05758E5FA12A}" type="slidenum">
              <a:rPr lang="en-US"/>
              <a:pPr/>
              <a:t>30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dsf</a:t>
            </a:r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0A78E7-835D-4B5D-A83C-05758E5FA12A}" type="slidenum">
              <a:rPr lang="en-US"/>
              <a:pPr/>
              <a:t>31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dsf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0A78E7-835D-4B5D-A83C-05758E5FA12A}" type="slidenum">
              <a:rPr lang="en-US"/>
              <a:pPr/>
              <a:t>3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dsf</a:t>
            </a:r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0A78E7-835D-4B5D-A83C-05758E5FA12A}" type="slidenum">
              <a:rPr lang="en-US"/>
              <a:pPr/>
              <a:t>32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dsf</a:t>
            </a:r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0A78E7-835D-4B5D-A83C-05758E5FA12A}" type="slidenum">
              <a:rPr lang="en-US"/>
              <a:pPr/>
              <a:t>33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dsf</a:t>
            </a:r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dsf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364C2F-69EF-49D7-84AF-9A62A0F5DF2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835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0A78E7-835D-4B5D-A83C-05758E5FA12A}" type="slidenum">
              <a:rPr lang="en-US"/>
              <a:pPr/>
              <a:t>35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dsf</a:t>
            </a:r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0A78E7-835D-4B5D-A83C-05758E5FA12A}" type="slidenum">
              <a:rPr lang="en-US"/>
              <a:pPr/>
              <a:t>36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dsf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3906A-73A5-2E42-B6AE-852858901E8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54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dsf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364C2F-69EF-49D7-84AF-9A62A0F5DF2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30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dsf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364C2F-69EF-49D7-84AF-9A62A0F5DF2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30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dsf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364C2F-69EF-49D7-84AF-9A62A0F5DF2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60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dsf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364C2F-69EF-49D7-84AF-9A62A0F5DF2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60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dsf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364C2F-69EF-49D7-84AF-9A62A0F5DF2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39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59B1C28-9D21-4559-A913-2EE6820D4D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97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59B1C28-9D21-4559-A913-2EE6820D4D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>
          <a:xfrm>
            <a:off x="1143000" y="6400800"/>
            <a:ext cx="6854825" cy="455613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smtClean="0"/>
              <a:t>CAPRI [ISCA'12] (c) Minsoo Rhu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92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0113" cy="6399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399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59B1C28-9D21-4559-A913-2EE6820D4D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>
          <a:xfrm>
            <a:off x="1143000" y="6400800"/>
            <a:ext cx="6854825" cy="455613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smtClean="0"/>
              <a:t>CAPRI [ISCA'12] (c) Minsoo Rhu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80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8075613" cy="900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43000"/>
            <a:ext cx="8534400" cy="525621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8305800" y="6400800"/>
            <a:ext cx="836613" cy="455613"/>
          </a:xfrm>
        </p:spPr>
        <p:txBody>
          <a:bodyPr/>
          <a:lstStyle>
            <a:lvl1pPr>
              <a:defRPr/>
            </a:lvl1pPr>
          </a:lstStyle>
          <a:p>
            <a:fld id="{359B1C28-9D21-4559-A913-2EE6820D4D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>
          <a:xfrm>
            <a:off x="1143000" y="6400800"/>
            <a:ext cx="6854825" cy="455613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smtClean="0"/>
              <a:t>CAPRI [ISCA'12] (c) Minsoo Rhu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21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40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8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7078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657600"/>
            <a:ext cx="3922713" cy="1557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3657600"/>
            <a:ext cx="3924300" cy="1557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94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91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05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3413" cy="45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4013" cy="45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CAPRI [ISCA'12] (c) Minsoo Rhu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3413" cy="45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4E15A8F-63B8-4D05-BCB8-F25374F5CD8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659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59B1C28-9D21-4559-A913-2EE6820D4D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990600" y="0"/>
            <a:ext cx="5334000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smtClean="0"/>
              <a:t>CAPRI [ISCA'12] (c) Minsoo Rhu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69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3413" cy="45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4013" cy="45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CAPRI [ISCA'12] (c) Minsoo Rhu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3413" cy="45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FFA01F7-DAA0-4C1D-B85E-8CF581D51F1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371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3413" cy="45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4013" cy="45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CAPRI [ISCA'12] (c) Minsoo Rhu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3413" cy="45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7DF118E-A66C-4C99-8645-B91E95D72D8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721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3413" cy="45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4013" cy="45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CAPRI [ISCA'12] (c) Minsoo Rhu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3413" cy="45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656E40-8705-41BE-B038-2D865EE0D82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859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752600"/>
            <a:ext cx="1998663" cy="3462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752600"/>
            <a:ext cx="5848350" cy="3462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3413" cy="45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4013" cy="45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CAPRI [ISCA'12] (c) Minsoo Rhu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3413" cy="455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6A766E7-572C-455C-B34F-B4A3B409B3F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64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7708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81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05E1598-2BE7-4F0F-A568-E498BB01783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464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1143000" y="6400800"/>
            <a:ext cx="6854825" cy="455613"/>
          </a:xfrm>
          <a:prstGeom prst="rect">
            <a:avLst/>
          </a:prstGeom>
        </p:spPr>
        <p:txBody>
          <a:bodyPr anchor="b"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smtClean="0">
                <a:solidFill>
                  <a:prstClr val="white">
                    <a:lumMod val="50000"/>
                  </a:prstClr>
                </a:solidFill>
              </a:rPr>
              <a:t>CAPRI [ISCA'12] (c) Minsoo Rhu</a:t>
            </a:r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1C5AF94-5134-4347-8AE7-EE338B1A2A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769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3355066-EBDE-4FCF-8DB7-228D339C817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492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1910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143000"/>
            <a:ext cx="41910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D726FCF-33D0-4760-A7B2-C90C4FC750E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idx="11"/>
          </p:nvPr>
        </p:nvSpPr>
        <p:spPr>
          <a:xfrm>
            <a:off x="1143000" y="6400800"/>
            <a:ext cx="6854825" cy="455613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smtClean="0">
                <a:solidFill>
                  <a:prstClr val="white">
                    <a:lumMod val="50000"/>
                  </a:prstClr>
                </a:solidFill>
              </a:rPr>
              <a:t>CAPRI [ISCA'12] (c) Minsoo Rhu</a:t>
            </a:r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528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1814B3B-D608-4592-B894-EC911F13665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idx="11"/>
          </p:nvPr>
        </p:nvSpPr>
        <p:spPr>
          <a:xfrm>
            <a:off x="1143000" y="6400800"/>
            <a:ext cx="6854825" cy="455613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smtClean="0">
                <a:solidFill>
                  <a:prstClr val="white">
                    <a:lumMod val="50000"/>
                  </a:prstClr>
                </a:solidFill>
              </a:rPr>
              <a:t>CAPRI [ISCA'12] (c) Minsoo Rhu</a:t>
            </a:r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466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59B1C28-9D21-4559-A913-2EE6820D4D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46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B46F761-A281-4C02-A15B-CF93214AD9D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idx="11"/>
          </p:nvPr>
        </p:nvSpPr>
        <p:spPr>
          <a:xfrm>
            <a:off x="1143000" y="6400800"/>
            <a:ext cx="6854825" cy="455613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smtClean="0">
                <a:solidFill>
                  <a:prstClr val="white">
                    <a:lumMod val="50000"/>
                  </a:prstClr>
                </a:solidFill>
              </a:rPr>
              <a:t>CAPRI [ISCA'12] (c) Minsoo Rhu</a:t>
            </a:r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774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4E15A8F-63B8-4D05-BCB8-F25374F5CD8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1143000" y="6400800"/>
            <a:ext cx="6854825" cy="455613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smtClean="0">
                <a:solidFill>
                  <a:prstClr val="white">
                    <a:lumMod val="50000"/>
                  </a:prstClr>
                </a:solidFill>
              </a:rPr>
              <a:t>CAPRI [ISCA'12] (c) Minsoo Rhu</a:t>
            </a:r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70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FA01F7-DAA0-4C1D-B85E-8CF581D51F1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idx="11"/>
          </p:nvPr>
        </p:nvSpPr>
        <p:spPr>
          <a:xfrm>
            <a:off x="1143000" y="6400800"/>
            <a:ext cx="6854825" cy="455613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smtClean="0">
                <a:solidFill>
                  <a:prstClr val="white">
                    <a:lumMod val="50000"/>
                  </a:prstClr>
                </a:solidFill>
              </a:rPr>
              <a:t>CAPRI [ISCA'12] (c) Minsoo Rhu</a:t>
            </a:r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41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7DF118E-A66C-4C99-8645-B91E95D72D8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idx="11"/>
          </p:nvPr>
        </p:nvSpPr>
        <p:spPr>
          <a:xfrm>
            <a:off x="1143000" y="6400800"/>
            <a:ext cx="6854825" cy="455613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smtClean="0">
                <a:solidFill>
                  <a:prstClr val="white">
                    <a:lumMod val="50000"/>
                  </a:prstClr>
                </a:solidFill>
              </a:rPr>
              <a:t>CAPRI [ISCA'12] (c) Minsoo Rhu</a:t>
            </a:r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090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0656E40-8705-41BE-B038-2D865EE0D82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>
          <a:xfrm>
            <a:off x="1143000" y="6400800"/>
            <a:ext cx="6854825" cy="455613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smtClean="0">
                <a:solidFill>
                  <a:prstClr val="white">
                    <a:lumMod val="50000"/>
                  </a:prstClr>
                </a:solidFill>
              </a:rPr>
              <a:t>CAPRI [ISCA'12] (c) Minsoo Rhu</a:t>
            </a:r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262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0113" cy="6399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399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6A766E7-572C-455C-B34F-B4A3B409B3F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>
          <a:xfrm>
            <a:off x="1143000" y="6400800"/>
            <a:ext cx="6854825" cy="455613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smtClean="0">
                <a:solidFill>
                  <a:prstClr val="white">
                    <a:lumMod val="50000"/>
                  </a:prstClr>
                </a:solidFill>
              </a:rPr>
              <a:t>CAPRI [ISCA'12] (c) Minsoo Rhu</a:t>
            </a:r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636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8075613" cy="900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43000"/>
            <a:ext cx="8534400" cy="525621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8305800" y="6400800"/>
            <a:ext cx="836613" cy="455613"/>
          </a:xfrm>
        </p:spPr>
        <p:txBody>
          <a:bodyPr/>
          <a:lstStyle>
            <a:lvl1pPr>
              <a:defRPr/>
            </a:lvl1pPr>
          </a:lstStyle>
          <a:p>
            <a:fld id="{9DCF53CF-A32A-481E-BC75-76110E75C0CF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>
          <a:xfrm>
            <a:off x="1143000" y="6400800"/>
            <a:ext cx="6854825" cy="455613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smtClean="0">
                <a:solidFill>
                  <a:prstClr val="white">
                    <a:lumMod val="50000"/>
                  </a:prstClr>
                </a:solidFill>
              </a:rPr>
              <a:t>CAPRI [ISCA'12] (c) Minsoo Rhu</a:t>
            </a:r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220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77081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05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1910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143000"/>
            <a:ext cx="41910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59B1C28-9D21-4559-A913-2EE6820D4D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smtClean="0"/>
              <a:t>CAPRI [ISCA'12] (c) Minsoo Rhu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88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59B1C28-9D21-4559-A913-2EE6820D4D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idx="1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smtClean="0"/>
              <a:t>CAPRI [ISCA'12] (c) Minsoo Rhu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63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59B1C28-9D21-4559-A913-2EE6820D4D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486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59B1C28-9D21-4559-A913-2EE6820D4D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smtClean="0"/>
              <a:t>CAPRI [ISCA'12] (c) Minsoo Rhu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06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59B1C28-9D21-4559-A913-2EE6820D4D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idx="11"/>
          </p:nvPr>
        </p:nvSpPr>
        <p:spPr>
          <a:xfrm>
            <a:off x="1143000" y="6400800"/>
            <a:ext cx="6854825" cy="455613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smtClean="0"/>
              <a:t>CAPRI [ISCA'12] (c) Minsoo Rhu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34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59B1C28-9D21-4559-A913-2EE6820D4D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idx="11"/>
          </p:nvPr>
        </p:nvSpPr>
        <p:spPr>
          <a:xfrm>
            <a:off x="1143000" y="6400800"/>
            <a:ext cx="6854825" cy="455613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smtClean="0"/>
              <a:t>CAPRI [ISCA'12] (c) Minsoo Rhu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7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8415" y="457200"/>
            <a:ext cx="860318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33513"/>
            <a:ext cx="8534400" cy="540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86600" y="-14221"/>
            <a:ext cx="8366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0">
                <a:solidFill>
                  <a:srgbClr val="94476B"/>
                </a:solidFill>
              </a:defRPr>
            </a:lvl1pPr>
          </a:lstStyle>
          <a:p>
            <a:fld id="{359B1C28-9D21-4559-A913-2EE6820D4D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idx="3"/>
          </p:nvPr>
        </p:nvSpPr>
        <p:spPr>
          <a:xfrm>
            <a:off x="1143000" y="0"/>
            <a:ext cx="5181600" cy="417871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 smtClean="0"/>
              <a:t>CAPRI [ISCA'12] (c) Minsoo Rhu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664" y="76200"/>
            <a:ext cx="782736" cy="34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5" t="18824" r="20901" b="40588"/>
          <a:stretch/>
        </p:blipFill>
        <p:spPr bwMode="auto">
          <a:xfrm>
            <a:off x="171800" y="76201"/>
            <a:ext cx="626326" cy="34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https://encrypted-tbn1.gstatic.com/images?q=tbn:ANd9GcSCpQdH6T44MYIl8GnyOCdPvBEThGVoP-v4KT4qR9bvajYv5pNP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4775"/>
            <a:ext cx="106680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Century Gothic" pitchFamily="34" charset="0"/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marL="4318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2pPr>
      <a:lvl3pPr marL="6477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3pPr>
      <a:lvl4pPr marL="8636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4pPr>
      <a:lvl5pPr marL="10795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5pPr>
      <a:lvl6pPr marL="15367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6pPr>
      <a:lvl7pPr marL="19939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7pPr>
      <a:lvl8pPr marL="24511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8pPr>
      <a:lvl9pPr marL="29083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9pPr>
    </p:titleStyle>
    <p:bodyStyle>
      <a:lvl1pPr marL="341313" indent="-341313" algn="l" defTabSz="457200" rtl="0" eaLnBrk="1" fontAlgn="base" hangingPunct="1">
        <a:lnSpc>
          <a:spcPct val="90000"/>
        </a:lnSpc>
        <a:spcBef>
          <a:spcPts val="650"/>
        </a:spcBef>
        <a:spcAft>
          <a:spcPct val="0"/>
        </a:spcAft>
        <a:buClr>
          <a:srgbClr val="000000"/>
        </a:buClr>
        <a:buSzPct val="100000"/>
        <a:buFont typeface="Century Gothic" pitchFamily="34" charset="0"/>
        <a:buChar char="•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rgbClr val="800080"/>
        </a:buClr>
        <a:buSzPct val="100000"/>
        <a:buFont typeface="Century Gothic" pitchFamily="34" charset="0"/>
        <a:buChar char="–"/>
        <a:defRPr sz="2200">
          <a:solidFill>
            <a:srgbClr val="660066"/>
          </a:solidFill>
          <a:latin typeface="+mn-lt"/>
          <a:cs typeface="+mn-cs"/>
        </a:defRPr>
      </a:lvl2pPr>
      <a:lvl3pPr marL="1143000" indent="-228600" algn="l" defTabSz="457200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33399"/>
        </a:buClr>
        <a:buSzPct val="100000"/>
        <a:buFont typeface="Century Gothic" pitchFamily="34" charset="0"/>
        <a:buChar char="•"/>
        <a:defRPr>
          <a:solidFill>
            <a:srgbClr val="B80047"/>
          </a:solidFill>
          <a:latin typeface="+mn-lt"/>
          <a:cs typeface="+mn-cs"/>
        </a:defRPr>
      </a:lvl3pPr>
      <a:lvl4pPr marL="1600200" indent="-228600" algn="l" defTabSz="457200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–"/>
        <a:defRPr>
          <a:solidFill>
            <a:srgbClr val="94476B"/>
          </a:solidFill>
          <a:latin typeface="+mn-lt"/>
          <a:cs typeface="+mn-cs"/>
        </a:defRPr>
      </a:lvl4pPr>
      <a:lvl5pPr marL="2057400" indent="-228600" algn="l" defTabSz="457200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5pPr>
      <a:lvl6pPr marL="25146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752600"/>
            <a:ext cx="77708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657600"/>
            <a:ext cx="7999413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endParaRPr lang="en-GB" dirty="0" smtClean="0"/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942" y="6172200"/>
            <a:ext cx="1396540" cy="60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5" t="18824" r="20901" b="40588"/>
          <a:stretch/>
        </p:blipFill>
        <p:spPr bwMode="auto">
          <a:xfrm>
            <a:off x="101720" y="6172201"/>
            <a:ext cx="1117480" cy="60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Century Gothic" pitchFamily="34" charset="0"/>
        <a:defRPr sz="4400" b="0">
          <a:solidFill>
            <a:srgbClr val="CC6633"/>
          </a:solidFill>
          <a:latin typeface="+mj-lt"/>
          <a:ea typeface="+mj-ea"/>
          <a:cs typeface="+mj-cs"/>
        </a:defRPr>
      </a:lvl1pPr>
      <a:lvl2pPr marL="4318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2pPr>
      <a:lvl3pPr marL="6477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3pPr>
      <a:lvl4pPr marL="8636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4pPr>
      <a:lvl5pPr marL="10795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5pPr>
      <a:lvl6pPr marL="15367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6pPr>
      <a:lvl7pPr marL="19939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7pPr>
      <a:lvl8pPr marL="24511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8pPr>
      <a:lvl9pPr marL="29083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9pPr>
    </p:titleStyle>
    <p:bodyStyle>
      <a:lvl1pPr marL="341313" indent="-341313" algn="ctr" defTabSz="457200" rtl="0" eaLnBrk="1" fontAlgn="base" hangingPunct="1">
        <a:lnSpc>
          <a:spcPct val="99000"/>
        </a:lnSpc>
        <a:spcBef>
          <a:spcPts val="650"/>
        </a:spcBef>
        <a:spcAft>
          <a:spcPct val="0"/>
        </a:spcAft>
        <a:buClr>
          <a:srgbClr val="000000"/>
        </a:buClr>
        <a:buSzPct val="100000"/>
        <a:buFont typeface="Century Gothic" pitchFamily="34" charset="0"/>
        <a:buChar char="•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ctr" defTabSz="457200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rgbClr val="800080"/>
        </a:buClr>
        <a:buSzPct val="100000"/>
        <a:buFont typeface="Century Gothic" pitchFamily="34" charset="0"/>
        <a:buChar char="–"/>
        <a:defRPr sz="2400">
          <a:solidFill>
            <a:srgbClr val="800080"/>
          </a:solidFill>
          <a:latin typeface="+mn-lt"/>
          <a:cs typeface="+mn-cs"/>
        </a:defRPr>
      </a:lvl2pPr>
      <a:lvl3pPr marL="1143000" indent="-228600" algn="ctr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333399"/>
        </a:buClr>
        <a:buSzPct val="100000"/>
        <a:buFont typeface="Century Gothic" pitchFamily="34" charset="0"/>
        <a:buChar char="•"/>
        <a:defRPr sz="2000">
          <a:solidFill>
            <a:srgbClr val="333399"/>
          </a:solidFill>
          <a:latin typeface="+mn-lt"/>
          <a:cs typeface="+mn-cs"/>
        </a:defRPr>
      </a:lvl3pPr>
      <a:lvl4pPr marL="1600200" indent="-228600" algn="ctr" defTabSz="457200" rtl="0" eaLnBrk="1" fontAlgn="base" hangingPunct="1">
        <a:lnSpc>
          <a:spcPct val="99000"/>
        </a:lnSpc>
        <a:spcBef>
          <a:spcPts val="45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–"/>
        <a:defRPr>
          <a:solidFill>
            <a:srgbClr val="0000FF"/>
          </a:solidFill>
          <a:latin typeface="+mn-lt"/>
          <a:cs typeface="+mn-cs"/>
        </a:defRPr>
      </a:lvl4pPr>
      <a:lvl5pPr marL="20574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 sz="2000">
          <a:solidFill>
            <a:srgbClr val="8383AD"/>
          </a:solidFill>
          <a:latin typeface="+mn-lt"/>
          <a:cs typeface="+mn-cs"/>
        </a:defRPr>
      </a:lvl5pPr>
      <a:lvl6pPr marL="25146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 sz="2000">
          <a:solidFill>
            <a:srgbClr val="8383AD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 sz="2000">
          <a:solidFill>
            <a:srgbClr val="8383AD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 sz="2000">
          <a:solidFill>
            <a:srgbClr val="8383AD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 sz="2000">
          <a:solidFill>
            <a:srgbClr val="8383AD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34312" y="6096000"/>
            <a:ext cx="1279111" cy="747692"/>
            <a:chOff x="-5922" y="43542"/>
            <a:chExt cx="1279111" cy="747692"/>
          </a:xfrm>
        </p:grpSpPr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465846" y="43542"/>
              <a:ext cx="271610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200" b="1" dirty="0">
                  <a:solidFill>
                    <a:srgbClr val="FF6E00"/>
                  </a:solidFill>
                  <a:latin typeface="Mistral" pitchFamily="66" charset="0"/>
                  <a:ea typeface="Arial Unicode MS" pitchFamily="34" charset="-128"/>
                  <a:cs typeface="Arial Unicode MS" pitchFamily="34" charset="-128"/>
                </a:rPr>
                <a:t>N</a:t>
              </a: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 rot="3597857">
              <a:off x="768022" y="115505"/>
              <a:ext cx="271669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200" b="1" dirty="0">
                  <a:solidFill>
                    <a:srgbClr val="FFA000"/>
                  </a:solidFill>
                  <a:latin typeface="Mistral" pitchFamily="66" charset="0"/>
                  <a:ea typeface="Arial Unicode MS" pitchFamily="34" charset="-128"/>
                  <a:cs typeface="Arial Unicode MS" pitchFamily="34" charset="-128"/>
                </a:rPr>
                <a:t>N</a:t>
              </a: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 rot="18002143" flipH="1">
              <a:off x="228188" y="286681"/>
              <a:ext cx="270443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200" b="1" dirty="0">
                  <a:solidFill>
                    <a:srgbClr val="CC5500"/>
                  </a:solidFill>
                  <a:latin typeface="Mistral" pitchFamily="66" charset="0"/>
                  <a:ea typeface="Arial Unicode MS" pitchFamily="34" charset="-128"/>
                  <a:cs typeface="Arial Unicode MS" pitchFamily="34" charset="-128"/>
                </a:rPr>
                <a:t>N</a:t>
              </a:r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286500"/>
            <a:ext cx="1196248" cy="522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8415" y="14287"/>
            <a:ext cx="860318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534400" cy="540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231187" y="1587"/>
            <a:ext cx="8366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0">
                <a:solidFill>
                  <a:srgbClr val="94476B"/>
                </a:solidFill>
              </a:defRPr>
            </a:lvl1pPr>
          </a:lstStyle>
          <a:p>
            <a:pPr defTabSz="457200" fontAlgn="base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</a:pPr>
            <a:fld id="{74921D11-E4E0-4D34-B6EE-239EF9DA7918}" type="slidenum">
              <a:rPr lang="en-GB" smtClean="0"/>
              <a:pPr defTabSz="457200" fontAlgn="base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</a:pPr>
              <a:t>‹#›</a:t>
            </a:fld>
            <a:endParaRPr lang="en-GB"/>
          </a:p>
        </p:txBody>
      </p:sp>
      <p:sp>
        <p:nvSpPr>
          <p:cNvPr id="12" name="Footer Placeholder 4"/>
          <p:cNvSpPr>
            <a:spLocks noGrp="1"/>
          </p:cNvSpPr>
          <p:nvPr>
            <p:ph type="ftr" idx="3"/>
          </p:nvPr>
        </p:nvSpPr>
        <p:spPr>
          <a:xfrm>
            <a:off x="1143000" y="6400800"/>
            <a:ext cx="6854825" cy="455613"/>
          </a:xfrm>
          <a:prstGeom prst="rect">
            <a:avLst/>
          </a:prstGeom>
        </p:spPr>
        <p:txBody>
          <a:bodyPr anchor="b"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457200" fontAlgn="base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</a:pPr>
            <a:r>
              <a:rPr lang="it-IT" b="1" smtClean="0">
                <a:solidFill>
                  <a:prstClr val="white">
                    <a:lumMod val="50000"/>
                  </a:prstClr>
                </a:solidFill>
              </a:rPr>
              <a:t>CAPRI [ISCA'12] (c) Minsoo Rhu</a:t>
            </a:r>
            <a:endParaRPr lang="en-GB" b="1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6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Century Gothic" pitchFamily="34" charset="0"/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marL="4318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2pPr>
      <a:lvl3pPr marL="6477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3pPr>
      <a:lvl4pPr marL="8636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4pPr>
      <a:lvl5pPr marL="10795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5pPr>
      <a:lvl6pPr marL="15367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6pPr>
      <a:lvl7pPr marL="19939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7pPr>
      <a:lvl8pPr marL="24511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8pPr>
      <a:lvl9pPr marL="29083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9pPr>
    </p:titleStyle>
    <p:bodyStyle>
      <a:lvl1pPr marL="341313" indent="-341313" algn="l" defTabSz="457200" rtl="0" eaLnBrk="1" fontAlgn="base" hangingPunct="1">
        <a:lnSpc>
          <a:spcPct val="99000"/>
        </a:lnSpc>
        <a:spcBef>
          <a:spcPts val="650"/>
        </a:spcBef>
        <a:spcAft>
          <a:spcPct val="0"/>
        </a:spcAft>
        <a:buClr>
          <a:srgbClr val="000000"/>
        </a:buClr>
        <a:buSzPct val="100000"/>
        <a:buFont typeface="Century Gothic" pitchFamily="34" charset="0"/>
        <a:buChar char="•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rgbClr val="800080"/>
        </a:buClr>
        <a:buSzPct val="100000"/>
        <a:buFont typeface="Century Gothic" pitchFamily="34" charset="0"/>
        <a:buChar char="–"/>
        <a:defRPr sz="2200">
          <a:solidFill>
            <a:srgbClr val="660066"/>
          </a:solidFill>
          <a:latin typeface="+mn-lt"/>
          <a:cs typeface="+mn-cs"/>
        </a:defRPr>
      </a:lvl2pPr>
      <a:lvl3pPr marL="11430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333399"/>
        </a:buClr>
        <a:buSzPct val="100000"/>
        <a:buFont typeface="Century Gothic" pitchFamily="34" charset="0"/>
        <a:buChar char="•"/>
        <a:defRPr>
          <a:solidFill>
            <a:srgbClr val="B80047"/>
          </a:solidFill>
          <a:latin typeface="+mn-lt"/>
          <a:cs typeface="+mn-cs"/>
        </a:defRPr>
      </a:lvl3pPr>
      <a:lvl4pPr marL="1600200" indent="-228600" algn="l" defTabSz="457200" rtl="0" eaLnBrk="1" fontAlgn="base" hangingPunct="1">
        <a:lnSpc>
          <a:spcPct val="99000"/>
        </a:lnSpc>
        <a:spcBef>
          <a:spcPts val="45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–"/>
        <a:defRPr>
          <a:solidFill>
            <a:srgbClr val="94476B"/>
          </a:solidFill>
          <a:latin typeface="+mn-lt"/>
          <a:cs typeface="+mn-cs"/>
        </a:defRPr>
      </a:lvl4pPr>
      <a:lvl5pPr marL="20574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5pPr>
      <a:lvl6pPr marL="25146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45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openxmlformats.org/officeDocument/2006/relationships/image" Target="../media/image38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5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13.png"/><Relationship Id="rId5" Type="http://schemas.openxmlformats.org/officeDocument/2006/relationships/image" Target="../media/image21.png"/><Relationship Id="rId15" Type="http://schemas.openxmlformats.org/officeDocument/2006/relationships/image" Target="../media/image17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1673377"/>
            <a:ext cx="8610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Containment Domains</a:t>
            </a:r>
            <a:r>
              <a:rPr lang="en-US" sz="2800" b="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800" b="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dirty="0" smtClean="0"/>
              <a:t>A Scalable, Efficient, and Flexible </a:t>
            </a:r>
            <a:br>
              <a:rPr lang="en-US" sz="2400" dirty="0" smtClean="0"/>
            </a:br>
            <a:r>
              <a:rPr lang="en-US" sz="2400" dirty="0" smtClean="0"/>
              <a:t>Resilience Scheme for </a:t>
            </a:r>
            <a:r>
              <a:rPr lang="en-US" sz="2400" dirty="0" err="1" smtClean="0"/>
              <a:t>Exascale</a:t>
            </a:r>
            <a:r>
              <a:rPr lang="en-US" sz="2400" dirty="0" smtClean="0"/>
              <a:t> Systems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419600"/>
            <a:ext cx="7772400" cy="24384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</a:rPr>
              <a:t>Jinsuk</a:t>
            </a:r>
            <a:r>
              <a:rPr lang="en-US" b="1" dirty="0" smtClean="0">
                <a:solidFill>
                  <a:schemeClr val="tx1"/>
                </a:solidFill>
              </a:rPr>
              <a:t> Chung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Ikhwan</a:t>
            </a:r>
            <a:r>
              <a:rPr lang="en-US" dirty="0" smtClean="0">
                <a:solidFill>
                  <a:schemeClr val="tx1"/>
                </a:solidFill>
              </a:rPr>
              <a:t> Lee, Michael Sullivan, 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Jee</a:t>
            </a:r>
            <a:r>
              <a:rPr lang="en-US" dirty="0" smtClean="0">
                <a:solidFill>
                  <a:schemeClr val="tx1"/>
                </a:solidFill>
              </a:rPr>
              <a:t> Ho </a:t>
            </a:r>
            <a:r>
              <a:rPr lang="en-US" dirty="0" err="1" smtClean="0">
                <a:solidFill>
                  <a:schemeClr val="tx1"/>
                </a:solidFill>
              </a:rPr>
              <a:t>Ryoo</a:t>
            </a:r>
            <a:r>
              <a:rPr lang="en-US" dirty="0" smtClean="0">
                <a:solidFill>
                  <a:schemeClr val="tx1"/>
                </a:solidFill>
              </a:rPr>
              <a:t>, Dong Wan Kim, Doe Hyun Yoon</a:t>
            </a:r>
            <a:r>
              <a:rPr lang="en-US" b="1" dirty="0" smtClean="0">
                <a:solidFill>
                  <a:schemeClr val="tx1"/>
                </a:solidFill>
              </a:rPr>
              <a:t>+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Larry Kaplan</a:t>
            </a:r>
            <a:r>
              <a:rPr lang="en-US" b="1" dirty="0" smtClean="0">
                <a:solidFill>
                  <a:schemeClr val="tx1"/>
                </a:solidFill>
              </a:rPr>
              <a:t>*</a:t>
            </a:r>
            <a:r>
              <a:rPr lang="en-US" dirty="0" smtClean="0">
                <a:solidFill>
                  <a:schemeClr val="tx1"/>
                </a:solidFill>
              </a:rPr>
              <a:t>, and </a:t>
            </a:r>
            <a:r>
              <a:rPr lang="en-US" dirty="0" err="1" smtClean="0"/>
              <a:t>Mattan</a:t>
            </a:r>
            <a:r>
              <a:rPr lang="en-US" dirty="0" smtClean="0"/>
              <a:t> </a:t>
            </a:r>
            <a:r>
              <a:rPr lang="en-US" dirty="0" err="1" smtClean="0"/>
              <a:t>Erez</a:t>
            </a:r>
            <a:endParaRPr lang="en-US" dirty="0" smtClean="0"/>
          </a:p>
          <a:p>
            <a:endParaRPr lang="en-US" b="1" dirty="0" smtClean="0"/>
          </a:p>
          <a:p>
            <a:r>
              <a:rPr lang="en-US" sz="1900" dirty="0" smtClean="0"/>
              <a:t>UT Austin, </a:t>
            </a:r>
            <a:r>
              <a:rPr lang="en-US" sz="1900" b="1" dirty="0" smtClean="0"/>
              <a:t>+</a:t>
            </a:r>
            <a:r>
              <a:rPr lang="en-US" sz="1900" dirty="0" smtClean="0"/>
              <a:t> now at HP Labs, </a:t>
            </a:r>
            <a:r>
              <a:rPr lang="en-US" sz="1900" b="1" dirty="0" smtClean="0"/>
              <a:t>*</a:t>
            </a:r>
            <a:r>
              <a:rPr lang="en-US" sz="1900" dirty="0" smtClean="0"/>
              <a:t> Cray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381000" y="2514600"/>
            <a:ext cx="7772400" cy="2286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-304800" y="2514600"/>
            <a:ext cx="6629400" cy="304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8" name="Picture 4" descr="https://encrypted-tbn1.gstatic.com/images?q=tbn:ANd9GcSCpQdH6T44MYIl8GnyOCdPvBEThGVoP-v4KT4qR9bvajYv5pN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37177"/>
            <a:ext cx="2438403" cy="45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02177"/>
            <a:ext cx="1752600" cy="765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17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CD preservation API and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457200" eaLnBrk="0" hangingPunct="0">
              <a:lnSpc>
                <a:spcPct val="70000"/>
              </a:lnSpc>
              <a:spcBef>
                <a:spcPts val="650"/>
              </a:spcBef>
              <a:buClr>
                <a:srgbClr val="000000"/>
              </a:buClr>
              <a:buSzPct val="100000"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void task&lt;inner&gt; </a:t>
            </a:r>
            <a:r>
              <a:rPr lang="en-US" sz="18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SpMV</a:t>
            </a:r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(in M, in V</a:t>
            </a:r>
            <a:r>
              <a:rPr lang="en-US" sz="1800" b="1" baseline="-25000" dirty="0" smtClean="0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, out </a:t>
            </a:r>
            <a:r>
              <a:rPr lang="en-US" sz="18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R</a:t>
            </a:r>
            <a:r>
              <a:rPr lang="en-US" sz="1800" b="1" baseline="-25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pPr marL="0" lvl="0" indent="0" defTabSz="457200" eaLnBrk="0" hangingPunct="0">
              <a:lnSpc>
                <a:spcPct val="70000"/>
              </a:lnSpc>
              <a:spcBef>
                <a:spcPts val="650"/>
              </a:spcBef>
              <a:buClr>
                <a:srgbClr val="000000"/>
              </a:buClr>
              <a:buSzPct val="100000"/>
              <a:buNone/>
            </a:pPr>
            <a:r>
              <a:rPr lang="en-US" sz="1800" b="1" dirty="0" smtClean="0">
                <a:solidFill>
                  <a:srgbClr val="008000"/>
                </a:solidFill>
                <a:latin typeface="Courier New"/>
                <a:cs typeface="Courier New"/>
              </a:rPr>
              <a:t> cd = </a:t>
            </a:r>
            <a:r>
              <a:rPr lang="en-US" sz="18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create_CD(parentCD</a:t>
            </a:r>
            <a:r>
              <a:rPr lang="en-US" sz="1800" b="1" dirty="0" smtClean="0">
                <a:solidFill>
                  <a:srgbClr val="008000"/>
                </a:solidFill>
                <a:latin typeface="Courier New"/>
                <a:cs typeface="Courier New"/>
              </a:rPr>
              <a:t>);</a:t>
            </a:r>
            <a:r>
              <a:rPr lang="en-US" sz="1800" b="1" dirty="0" smtClean="0">
                <a:latin typeface="Courier New"/>
                <a:cs typeface="Courier New"/>
              </a:rPr>
              <a:t> </a:t>
            </a:r>
          </a:p>
          <a:p>
            <a:pPr marL="0" lvl="0" indent="0" defTabSz="457200" eaLnBrk="0" hangingPunct="0">
              <a:lnSpc>
                <a:spcPct val="70000"/>
              </a:lnSpc>
              <a:spcBef>
                <a:spcPts val="650"/>
              </a:spcBef>
              <a:buClr>
                <a:srgbClr val="000000"/>
              </a:buClr>
              <a:buSzPct val="100000"/>
              <a:buNone/>
            </a:pPr>
            <a:r>
              <a:rPr lang="en-US" sz="1800" b="1" dirty="0" smtClean="0">
                <a:solidFill>
                  <a:srgbClr val="008000"/>
                </a:solidFill>
                <a:latin typeface="Courier New"/>
                <a:cs typeface="Courier New"/>
              </a:rPr>
              <a:t> </a:t>
            </a:r>
            <a:r>
              <a:rPr lang="en-US" sz="18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preserve_via_copy</a:t>
            </a:r>
            <a:r>
              <a:rPr lang="en-US" sz="1800" b="1" dirty="0" smtClean="0">
                <a:solidFill>
                  <a:srgbClr val="008000"/>
                </a:solidFill>
                <a:latin typeface="Courier New"/>
                <a:cs typeface="Courier New"/>
              </a:rPr>
              <a:t>(cd, matrix, …);</a:t>
            </a:r>
          </a:p>
          <a:p>
            <a:pPr marL="0" lvl="0" indent="0" defTabSz="457200" eaLnBrk="0" hangingPunct="0">
              <a:lnSpc>
                <a:spcPct val="70000"/>
              </a:lnSpc>
              <a:spcBef>
                <a:spcPts val="650"/>
              </a:spcBef>
              <a:buClr>
                <a:srgbClr val="000000"/>
              </a:buClr>
              <a:buSzPct val="100000"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forall</a:t>
            </a:r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(…) reduce(…)</a:t>
            </a:r>
            <a:b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</a:br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   </a:t>
            </a:r>
            <a:r>
              <a:rPr lang="en-US" sz="18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SpMV</a:t>
            </a:r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(M[…],V</a:t>
            </a:r>
            <a:r>
              <a:rPr lang="en-US" sz="1800" b="1" baseline="-25000" dirty="0" smtClean="0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[…],</a:t>
            </a:r>
            <a:r>
              <a:rPr lang="en-US" sz="18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R</a:t>
            </a:r>
            <a:r>
              <a:rPr lang="en-US" sz="1800" b="1" baseline="-25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[…]);</a:t>
            </a:r>
          </a:p>
          <a:p>
            <a:pPr marL="0" lvl="0" indent="0" defTabSz="457200" eaLnBrk="0" hangingPunct="0">
              <a:lnSpc>
                <a:spcPct val="70000"/>
              </a:lnSpc>
              <a:spcBef>
                <a:spcPts val="650"/>
              </a:spcBef>
              <a:buClr>
                <a:srgbClr val="000000"/>
              </a:buClr>
              <a:buSzPct val="100000"/>
              <a:buNone/>
            </a:pPr>
            <a:r>
              <a:rPr lang="en-US" sz="1800" b="1" dirty="0" smtClean="0">
                <a:solidFill>
                  <a:srgbClr val="008000"/>
                </a:solidFill>
                <a:latin typeface="Courier New"/>
                <a:cs typeface="Courier New"/>
              </a:rPr>
              <a:t> </a:t>
            </a:r>
            <a:r>
              <a:rPr lang="en-US" sz="18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commit_CD(cd</a:t>
            </a:r>
            <a:r>
              <a:rPr lang="en-US" sz="1800" b="1" dirty="0" smtClean="0">
                <a:solidFill>
                  <a:srgbClr val="008000"/>
                </a:solidFill>
                <a:latin typeface="Courier New"/>
                <a:cs typeface="Courier New"/>
              </a:rPr>
              <a:t>);</a:t>
            </a:r>
          </a:p>
          <a:p>
            <a:pPr marL="0" lvl="0" indent="0" defTabSz="457200" eaLnBrk="0" hangingPunct="0">
              <a:lnSpc>
                <a:spcPct val="70000"/>
              </a:lnSpc>
              <a:spcBef>
                <a:spcPts val="650"/>
              </a:spcBef>
              <a:buClr>
                <a:srgbClr val="000000"/>
              </a:buClr>
              <a:buSzPct val="100000"/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pPr marL="0" lvl="0" indent="0" defTabSz="457200" eaLnBrk="0" hangingPunct="0">
              <a:lnSpc>
                <a:spcPct val="70000"/>
              </a:lnSpc>
              <a:spcBef>
                <a:spcPts val="650"/>
              </a:spcBef>
              <a:buClr>
                <a:srgbClr val="000000"/>
              </a:buClr>
              <a:buSzPct val="100000"/>
              <a:buNone/>
            </a:pPr>
            <a:endParaRPr lang="en-US" sz="100" b="1" dirty="0" smtClean="0">
              <a:latin typeface="Courier New"/>
              <a:cs typeface="Courier New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void task&lt;leaf&gt; </a:t>
            </a:r>
            <a:r>
              <a:rPr lang="en-US" sz="1800" b="1" dirty="0" err="1" smtClean="0">
                <a:latin typeface="Courier New"/>
                <a:cs typeface="Courier New"/>
              </a:rPr>
              <a:t>SpMV</a:t>
            </a:r>
            <a:r>
              <a:rPr lang="en-US" sz="1800" b="1" dirty="0" smtClean="0">
                <a:latin typeface="Courier New"/>
                <a:cs typeface="Courier New"/>
              </a:rPr>
              <a:t>(…) {</a:t>
            </a:r>
          </a:p>
          <a:p>
            <a:pPr>
              <a:lnSpc>
                <a:spcPct val="70000"/>
              </a:lnSpc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cd</a:t>
            </a:r>
            <a:r>
              <a:rPr lang="en-US" sz="1800" b="1" dirty="0" smtClean="0">
                <a:solidFill>
                  <a:srgbClr val="008000"/>
                </a:solidFill>
                <a:latin typeface="Courier New"/>
                <a:cs typeface="Courier New"/>
              </a:rPr>
              <a:t> = </a:t>
            </a:r>
            <a:r>
              <a:rPr lang="en-US" sz="18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create_CD(parentCD</a:t>
            </a:r>
            <a:r>
              <a:rPr lang="en-US" sz="1800" b="1" dirty="0" smtClean="0">
                <a:solidFill>
                  <a:srgbClr val="008000"/>
                </a:solidFill>
                <a:latin typeface="Courier New"/>
                <a:cs typeface="Courier New"/>
              </a:rPr>
              <a:t>);</a:t>
            </a:r>
          </a:p>
          <a:p>
            <a:pPr>
              <a:lnSpc>
                <a:spcPct val="70000"/>
              </a:lnSpc>
              <a:buNone/>
            </a:pPr>
            <a:r>
              <a:rPr lang="en-US" sz="1800" b="1" dirty="0" smtClean="0">
                <a:solidFill>
                  <a:srgbClr val="008000"/>
                </a:solidFill>
                <a:latin typeface="Courier New"/>
                <a:cs typeface="Courier New"/>
              </a:rPr>
              <a:t> </a:t>
            </a:r>
            <a:r>
              <a:rPr lang="en-US" sz="18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preserve_via_copy</a:t>
            </a:r>
            <a:r>
              <a:rPr lang="en-US" sz="1800" b="1" dirty="0" smtClean="0">
                <a:solidFill>
                  <a:srgbClr val="008000"/>
                </a:solidFill>
                <a:latin typeface="Courier New"/>
                <a:cs typeface="Courier New"/>
              </a:rPr>
              <a:t>(cd,</a:t>
            </a:r>
            <a:r>
              <a:rPr lang="pt-BR" sz="1800" b="1" dirty="0" smtClean="0">
                <a:solidFill>
                  <a:srgbClr val="008000"/>
                </a:solidFill>
                <a:latin typeface="Courier New"/>
                <a:cs typeface="Courier New"/>
              </a:rPr>
              <a:t> </a:t>
            </a:r>
            <a:r>
              <a:rPr lang="pt-BR" sz="18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matrix</a:t>
            </a:r>
            <a:r>
              <a:rPr lang="en-US" sz="1800" b="1" dirty="0" smtClean="0">
                <a:solidFill>
                  <a:srgbClr val="008000"/>
                </a:solidFill>
                <a:latin typeface="Courier New"/>
                <a:cs typeface="Courier New"/>
              </a:rPr>
              <a:t>, …);</a:t>
            </a:r>
          </a:p>
          <a:p>
            <a:pPr>
              <a:lnSpc>
                <a:spcPct val="70000"/>
              </a:lnSpc>
              <a:buNone/>
            </a:pPr>
            <a:r>
              <a:rPr lang="en-US" sz="1800" b="1" dirty="0" smtClean="0">
                <a:solidFill>
                  <a:srgbClr val="008000"/>
                </a:solidFill>
                <a:latin typeface="Courier New"/>
                <a:cs typeface="Courier New"/>
              </a:rPr>
              <a:t> </a:t>
            </a:r>
            <a:r>
              <a:rPr lang="en-US" sz="18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preserve_via_parent</a:t>
            </a:r>
            <a:r>
              <a:rPr lang="en-US" sz="1800" b="1" dirty="0" smtClean="0">
                <a:solidFill>
                  <a:srgbClr val="008000"/>
                </a:solidFill>
                <a:latin typeface="Courier New"/>
                <a:cs typeface="Courier New"/>
              </a:rPr>
              <a:t>(cd,</a:t>
            </a:r>
            <a:r>
              <a:rPr lang="pt-BR" sz="1800" b="1" dirty="0" smtClean="0">
                <a:solidFill>
                  <a:srgbClr val="008000"/>
                </a:solidFill>
                <a:latin typeface="Courier New"/>
                <a:cs typeface="Courier New"/>
              </a:rPr>
              <a:t> </a:t>
            </a:r>
            <a:r>
              <a:rPr lang="pt-BR" sz="18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vec</a:t>
            </a:r>
            <a:r>
              <a:rPr lang="pt-BR" sz="1800" b="1" baseline="-250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i</a:t>
            </a:r>
            <a:r>
              <a:rPr lang="en-US" sz="1800" b="1" dirty="0" smtClean="0">
                <a:solidFill>
                  <a:srgbClr val="008000"/>
                </a:solidFill>
                <a:latin typeface="Courier New"/>
                <a:cs typeface="Courier New"/>
              </a:rPr>
              <a:t>, …);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pt-BR" sz="1800" b="1" dirty="0" smtClean="0">
                <a:latin typeface="Courier New"/>
                <a:cs typeface="Courier New"/>
              </a:rPr>
              <a:t>for r=0..N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pt-BR" sz="1800" b="1" dirty="0" smtClean="0">
                <a:latin typeface="Courier New"/>
                <a:cs typeface="Courier New"/>
              </a:rPr>
              <a:t>  for c=rowS[r]..rowS[r+1] {</a:t>
            </a:r>
            <a:br>
              <a:rPr lang="pt-BR" sz="1800" b="1" dirty="0" smtClean="0">
                <a:latin typeface="Courier New"/>
                <a:cs typeface="Courier New"/>
              </a:rPr>
            </a:br>
            <a:r>
              <a:rPr lang="pt-BR" sz="1800" b="1" dirty="0" smtClean="0">
                <a:latin typeface="Courier New"/>
                <a:cs typeface="Courier New"/>
              </a:rPr>
              <a:t>    res</a:t>
            </a:r>
            <a:r>
              <a:rPr lang="pt-BR" sz="1800" b="1" baseline="-25000" dirty="0" smtClean="0">
                <a:latin typeface="Courier New"/>
                <a:cs typeface="Courier New"/>
              </a:rPr>
              <a:t>i</a:t>
            </a:r>
            <a:r>
              <a:rPr lang="pt-BR" sz="1800" b="1" dirty="0" smtClean="0">
                <a:latin typeface="Courier New"/>
                <a:cs typeface="Courier New"/>
              </a:rPr>
              <a:t>[r]+=data[c]*V</a:t>
            </a:r>
            <a:r>
              <a:rPr lang="pt-BR" sz="1800" b="1" baseline="-25000" dirty="0" smtClean="0">
                <a:latin typeface="Courier New"/>
                <a:cs typeface="Courier New"/>
              </a:rPr>
              <a:t>i</a:t>
            </a:r>
            <a:r>
              <a:rPr lang="pt-BR" sz="1800" b="1" dirty="0" smtClean="0">
                <a:latin typeface="Courier New"/>
                <a:cs typeface="Courier New"/>
              </a:rPr>
              <a:t>[cIdx[c]];</a:t>
            </a:r>
            <a:endParaRPr lang="pt-BR" sz="1800" b="1" dirty="0" smtClean="0">
              <a:solidFill>
                <a:srgbClr val="73B900"/>
              </a:solidFill>
              <a:latin typeface="Courier New"/>
              <a:cs typeface="Courier New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pt-BR" sz="1800" b="1" dirty="0" smtClean="0">
                <a:latin typeface="Courier New"/>
                <a:cs typeface="Courier New"/>
              </a:rPr>
              <a:t>    </a:t>
            </a:r>
            <a:r>
              <a:rPr lang="pt-BR" sz="18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check</a:t>
            </a:r>
            <a:r>
              <a:rPr lang="pt-BR" sz="1800" b="1" dirty="0" smtClean="0">
                <a:solidFill>
                  <a:srgbClr val="008000"/>
                </a:solidFill>
                <a:latin typeface="Courier New"/>
                <a:cs typeface="Courier New"/>
              </a:rPr>
              <a:t> </a:t>
            </a:r>
            <a:r>
              <a:rPr lang="pt-BR" sz="1800" b="1" dirty="0" smtClean="0">
                <a:latin typeface="Courier New"/>
                <a:cs typeface="Courier New"/>
              </a:rPr>
              <a:t>{</a:t>
            </a:r>
            <a:r>
              <a:rPr lang="pt-BR" sz="1800" b="1" dirty="0" err="1" smtClean="0">
                <a:solidFill>
                  <a:srgbClr val="7030A0"/>
                </a:solidFill>
                <a:latin typeface="Courier New"/>
                <a:cs typeface="Courier New"/>
              </a:rPr>
              <a:t>fault</a:t>
            </a:r>
            <a:r>
              <a:rPr lang="pt-BR" sz="1800" b="1" dirty="0" smtClean="0">
                <a:solidFill>
                  <a:srgbClr val="7030A0"/>
                </a:solidFill>
                <a:latin typeface="Courier New"/>
                <a:cs typeface="Courier New"/>
              </a:rPr>
              <a:t>&lt;</a:t>
            </a:r>
            <a:r>
              <a:rPr lang="pt-BR" sz="1800" b="1" dirty="0" err="1" smtClean="0">
                <a:solidFill>
                  <a:srgbClr val="7030A0"/>
                </a:solidFill>
                <a:latin typeface="Courier New"/>
                <a:cs typeface="Courier New"/>
              </a:rPr>
              <a:t>fail</a:t>
            </a:r>
            <a:r>
              <a:rPr lang="pt-BR" sz="1800" b="1" dirty="0" smtClean="0">
                <a:solidFill>
                  <a:srgbClr val="7030A0"/>
                </a:solidFill>
                <a:latin typeface="Courier New"/>
                <a:cs typeface="Courier New"/>
              </a:rPr>
              <a:t>&gt;(c &gt; </a:t>
            </a:r>
            <a:r>
              <a:rPr lang="pt-BR" sz="1800" b="1" dirty="0" err="1" smtClean="0">
                <a:solidFill>
                  <a:srgbClr val="7030A0"/>
                </a:solidFill>
                <a:latin typeface="Courier New"/>
                <a:cs typeface="Courier New"/>
              </a:rPr>
              <a:t>prevC</a:t>
            </a:r>
            <a:r>
              <a:rPr lang="pt-BR" sz="1800" b="1" dirty="0" smtClean="0">
                <a:solidFill>
                  <a:srgbClr val="7030A0"/>
                </a:solidFill>
                <a:latin typeface="Courier New"/>
                <a:cs typeface="Courier New"/>
              </a:rPr>
              <a:t>)</a:t>
            </a:r>
            <a:r>
              <a:rPr lang="pt-BR" sz="1800" b="1" dirty="0" smtClean="0">
                <a:latin typeface="Courier New"/>
                <a:cs typeface="Courier New"/>
              </a:rPr>
              <a:t>;}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pt-BR" sz="1800" b="1" dirty="0" smtClean="0">
                <a:latin typeface="Courier New"/>
                <a:cs typeface="Courier New"/>
              </a:rPr>
              <a:t>    </a:t>
            </a:r>
            <a:r>
              <a:rPr lang="pt-BR" sz="1800" b="1" dirty="0" err="1" smtClean="0">
                <a:latin typeface="Courier New"/>
                <a:cs typeface="Courier New"/>
              </a:rPr>
              <a:t>prevC</a:t>
            </a:r>
            <a:r>
              <a:rPr lang="pt-BR" sz="1800" b="1" dirty="0" smtClean="0">
                <a:latin typeface="Courier New"/>
                <a:cs typeface="Courier New"/>
              </a:rPr>
              <a:t>=c;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pt-BR" sz="1800" b="1" dirty="0" smtClean="0">
                <a:latin typeface="Courier New"/>
                <a:cs typeface="Courier New"/>
              </a:rPr>
              <a:t>  }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pt-BR" sz="1800" b="1" dirty="0" smtClean="0">
                <a:solidFill>
                  <a:srgbClr val="008000"/>
                </a:solidFill>
                <a:latin typeface="Courier New"/>
                <a:cs typeface="Courier New"/>
              </a:rPr>
              <a:t> </a:t>
            </a:r>
            <a:r>
              <a:rPr lang="pt-BR" sz="18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commit_CD</a:t>
            </a:r>
            <a:r>
              <a:rPr lang="pt-BR" sz="1800" b="1" dirty="0" smtClean="0">
                <a:solidFill>
                  <a:srgbClr val="008000"/>
                </a:solidFill>
                <a:latin typeface="Courier New"/>
                <a:cs typeface="Courier New"/>
              </a:rPr>
              <a:t>(cd);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pt-BR" sz="1800" b="1" dirty="0" smtClean="0">
                <a:latin typeface="Courier New"/>
                <a:cs typeface="Courier New"/>
              </a:rPr>
              <a:t>}</a:t>
            </a:r>
          </a:p>
          <a:p>
            <a:pPr marL="0" indent="0">
              <a:lnSpc>
                <a:spcPct val="70000"/>
              </a:lnSpc>
              <a:buNone/>
            </a:pPr>
            <a:endParaRPr lang="pt-BR" sz="1800" b="0" dirty="0" smtClean="0">
              <a:latin typeface="Courier"/>
              <a:cs typeface="Courier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</p:spPr>
        <p:txBody>
          <a:bodyPr/>
          <a:lstStyle/>
          <a:p>
            <a:r>
              <a:rPr lang="it-IT" dirty="0" smtClean="0"/>
              <a:t>Containment Domain [SC'12] (c) Jinsuk Chung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2"/>
          </p:nvPr>
        </p:nvSpPr>
        <p:spPr>
          <a:xfrm>
            <a:off x="7086600" y="-14221"/>
            <a:ext cx="836613" cy="455613"/>
          </a:xfrm>
          <a:ln/>
        </p:spPr>
        <p:txBody>
          <a:bodyPr/>
          <a:lstStyle/>
          <a:p>
            <a:pPr>
              <a:defRPr/>
            </a:pPr>
            <a:fld id="{601C25D1-4320-45C9-A8DE-289E7E3A86B0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4419400" y="5562600"/>
            <a:ext cx="44198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Preservation components </a:t>
            </a:r>
            <a:br>
              <a:rPr lang="en-US" altLang="ko-KR" dirty="0" smtClean="0"/>
            </a:br>
            <a:r>
              <a:rPr lang="en-US" altLang="ko-KR" dirty="0" smtClean="0"/>
              <a:t>prototype on Cray XK7</a:t>
            </a:r>
          </a:p>
          <a:p>
            <a:r>
              <a:rPr lang="en-US" altLang="ko-KR" dirty="0" smtClean="0"/>
              <a:t>http</a:t>
            </a:r>
            <a:r>
              <a:rPr lang="en-US" altLang="ko-KR" dirty="0"/>
              <a:t>://lph.ece.utexas.edu/public/CDs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452188"/>
              </p:ext>
            </p:extLst>
          </p:nvPr>
        </p:nvGraphicFramePr>
        <p:xfrm>
          <a:off x="5943600" y="1905000"/>
          <a:ext cx="295570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570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create_CD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preserve_via_copy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preserve_via_parent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check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commit_CD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78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Containment domains long-term design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1258" y="5002886"/>
            <a:ext cx="5410200" cy="8645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Hardware Abstraction Layer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18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1258" y="3810000"/>
            <a:ext cx="5410200" cy="990600"/>
          </a:xfrm>
          <a:prstGeom prst="rect">
            <a:avLst/>
          </a:prstGeom>
          <a:gradFill>
            <a:gsLst>
              <a:gs pos="1000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                          Runtime Library Interface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1800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18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1258" y="6019800"/>
            <a:ext cx="54102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Machine</a:t>
            </a:r>
            <a:endParaRPr lang="en-US" sz="18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42258" y="990600"/>
            <a:ext cx="4953000" cy="2362202"/>
            <a:chOff x="1828800" y="304800"/>
            <a:chExt cx="4953000" cy="2362202"/>
          </a:xfrm>
        </p:grpSpPr>
        <p:sp>
          <p:nvSpPr>
            <p:cNvPr id="13" name="Rectangle 12"/>
            <p:cNvSpPr/>
            <p:nvPr/>
          </p:nvSpPr>
          <p:spPr>
            <a:xfrm>
              <a:off x="1828800" y="1790702"/>
              <a:ext cx="4953000" cy="8763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Ins="182880" rtlCol="0" anchor="ctr"/>
            <a:lstStyle/>
            <a:p>
              <a:pPr algn="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1800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 Narrow" pitchFamily="34" charset="0"/>
                </a:rPr>
                <a:t>efficiency-oriented    </a:t>
              </a:r>
              <a:r>
                <a:rPr lang="en-US" sz="18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 Narrow" pitchFamily="34" charset="0"/>
                </a:rPr>
                <a:t/>
              </a:r>
              <a:br>
                <a:rPr lang="en-US" sz="18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 Narrow" pitchFamily="34" charset="0"/>
                </a:rPr>
              </a:br>
              <a:r>
                <a:rPr lang="en-US" sz="1800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 Narrow" pitchFamily="34" charset="0"/>
                </a:rPr>
                <a:t> programming model </a:t>
              </a:r>
              <a:endParaRPr lang="en-US" sz="1800" dirty="0">
                <a:solidFill>
                  <a:srgbClr val="000000">
                    <a:lumMod val="75000"/>
                    <a:lumOff val="25000"/>
                  </a:srgbClr>
                </a:solidFill>
                <a:latin typeface="Arial Narrow" pitchFamily="34" charset="0"/>
              </a:endParaRPr>
            </a:p>
          </p:txBody>
        </p:sp>
        <p:grpSp>
          <p:nvGrpSpPr>
            <p:cNvPr id="14" name="Group 15"/>
            <p:cNvGrpSpPr/>
            <p:nvPr/>
          </p:nvGrpSpPr>
          <p:grpSpPr>
            <a:xfrm>
              <a:off x="4572000" y="304800"/>
              <a:ext cx="2209800" cy="1371602"/>
              <a:chOff x="457200" y="1676398"/>
              <a:chExt cx="2209800" cy="1371602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57200" y="2057398"/>
                <a:ext cx="2209800" cy="990602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none" rtlCol="0">
                <a:normAutofit fontScale="92500" lnSpcReduction="20000"/>
              </a:bodyPr>
              <a:lstStyle/>
              <a:p>
                <a:pPr algn="l"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n-US" sz="400" b="0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Courier New" pitchFamily="49" charset="0"/>
                  <a:cs typeface="Courier New" pitchFamily="49" charset="0"/>
                </a:endParaRPr>
              </a:p>
              <a:p>
                <a:pPr algn="l"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400" b="0" dirty="0" err="1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ourier New" pitchFamily="49" charset="0"/>
                    <a:cs typeface="Courier New" pitchFamily="49" charset="0"/>
                  </a:rPr>
                  <a:t>int</a:t>
                </a:r>
                <a:r>
                  <a:rPr lang="en-US" sz="400" b="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ourier New" pitchFamily="49" charset="0"/>
                    <a:cs typeface="Courier New" pitchFamily="49" charset="0"/>
                  </a:rPr>
                  <a:t> main(</a:t>
                </a:r>
                <a:r>
                  <a:rPr lang="en-US" sz="400" b="0" dirty="0" err="1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ourier New" pitchFamily="49" charset="0"/>
                    <a:cs typeface="Courier New" pitchFamily="49" charset="0"/>
                  </a:rPr>
                  <a:t>int</a:t>
                </a:r>
                <a:r>
                  <a:rPr lang="en-US" sz="400" b="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sz="400" b="0" dirty="0" err="1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ourier New" pitchFamily="49" charset="0"/>
                    <a:cs typeface="Courier New" pitchFamily="49" charset="0"/>
                  </a:rPr>
                  <a:t>argc</a:t>
                </a:r>
                <a:r>
                  <a:rPr lang="en-US" sz="400" b="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ourier New" pitchFamily="49" charset="0"/>
                    <a:cs typeface="Courier New" pitchFamily="49" charset="0"/>
                  </a:rPr>
                  <a:t>, char **</a:t>
                </a:r>
                <a:r>
                  <a:rPr lang="en-US" sz="400" b="0" dirty="0" err="1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ourier New" pitchFamily="49" charset="0"/>
                    <a:cs typeface="Courier New" pitchFamily="49" charset="0"/>
                  </a:rPr>
                  <a:t>argv</a:t>
                </a:r>
                <a:r>
                  <a:rPr lang="en-US" sz="400" b="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ourier New" pitchFamily="49" charset="0"/>
                    <a:cs typeface="Courier New" pitchFamily="49" charset="0"/>
                  </a:rPr>
                  <a:t>)</a:t>
                </a:r>
              </a:p>
              <a:p>
                <a:pPr algn="l"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400" b="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ourier New" pitchFamily="49" charset="0"/>
                    <a:cs typeface="Courier New" pitchFamily="49" charset="0"/>
                  </a:rPr>
                  <a:t>{</a:t>
                </a:r>
              </a:p>
              <a:p>
                <a:pPr algn="l"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400" b="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ourier New" pitchFamily="49" charset="0"/>
                    <a:cs typeface="Courier New" pitchFamily="49" charset="0"/>
                  </a:rPr>
                  <a:t>    </a:t>
                </a:r>
                <a:r>
                  <a:rPr lang="en-US" sz="400" b="0" dirty="0" err="1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ourier New" pitchFamily="49" charset="0"/>
                    <a:cs typeface="Courier New" pitchFamily="49" charset="0"/>
                  </a:rPr>
                  <a:t>main_task</a:t>
                </a:r>
                <a:r>
                  <a:rPr lang="en-US" sz="400" b="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ourier New" pitchFamily="49" charset="0"/>
                    <a:cs typeface="Courier New" pitchFamily="49" charset="0"/>
                  </a:rPr>
                  <a:t> here = phalanx::initialize(</a:t>
                </a:r>
                <a:r>
                  <a:rPr lang="en-US" sz="400" b="0" dirty="0" err="1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ourier New" pitchFamily="49" charset="0"/>
                    <a:cs typeface="Courier New" pitchFamily="49" charset="0"/>
                  </a:rPr>
                  <a:t>argc</a:t>
                </a:r>
                <a:r>
                  <a:rPr lang="en-US" sz="400" b="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ourier New" pitchFamily="49" charset="0"/>
                    <a:cs typeface="Courier New" pitchFamily="49" charset="0"/>
                  </a:rPr>
                  <a:t>, </a:t>
                </a:r>
                <a:r>
                  <a:rPr lang="en-US" sz="400" b="0" dirty="0" err="1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ourier New" pitchFamily="49" charset="0"/>
                    <a:cs typeface="Courier New" pitchFamily="49" charset="0"/>
                  </a:rPr>
                  <a:t>argv</a:t>
                </a:r>
                <a:r>
                  <a:rPr lang="en-US" sz="400" b="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ourier New" pitchFamily="49" charset="0"/>
                    <a:cs typeface="Courier New" pitchFamily="49" charset="0"/>
                  </a:rPr>
                  <a:t>);</a:t>
                </a:r>
              </a:p>
              <a:p>
                <a:pPr algn="l"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n-US" sz="400" b="0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Courier New" pitchFamily="49" charset="0"/>
                  <a:cs typeface="Courier New" pitchFamily="49" charset="0"/>
                </a:endParaRPr>
              </a:p>
              <a:p>
                <a:pPr algn="l"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400" b="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ourier New" pitchFamily="49" charset="0"/>
                    <a:cs typeface="Courier New" pitchFamily="49" charset="0"/>
                  </a:rPr>
                  <a:t>    … Create test arrays here …</a:t>
                </a:r>
              </a:p>
              <a:p>
                <a:pPr algn="l"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n-US" sz="400" b="0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Courier New" pitchFamily="49" charset="0"/>
                  <a:cs typeface="Courier New" pitchFamily="49" charset="0"/>
                </a:endParaRPr>
              </a:p>
              <a:p>
                <a:pPr algn="l"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400" b="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ourier New" pitchFamily="49" charset="0"/>
                    <a:cs typeface="Courier New" pitchFamily="49" charset="0"/>
                  </a:rPr>
                  <a:t>    // </a:t>
                </a:r>
                <a:r>
                  <a:rPr lang="en-US" sz="400" b="0" i="1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ourier New" pitchFamily="49" charset="0"/>
                    <a:cs typeface="Courier New" pitchFamily="49" charset="0"/>
                  </a:rPr>
                  <a:t>Launch kernel on default CPU (“host”)</a:t>
                </a:r>
              </a:p>
              <a:p>
                <a:pPr algn="l"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400" b="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ourier New" pitchFamily="49" charset="0"/>
                    <a:cs typeface="Courier New" pitchFamily="49" charset="0"/>
                  </a:rPr>
                  <a:t>    </a:t>
                </a:r>
                <a:r>
                  <a:rPr lang="en-US" sz="400" b="0" dirty="0" err="1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ourier New" pitchFamily="49" charset="0"/>
                    <a:cs typeface="Courier New" pitchFamily="49" charset="0"/>
                  </a:rPr>
                  <a:t>openmp_event</a:t>
                </a:r>
                <a:r>
                  <a:rPr lang="en-US" sz="400" b="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ourier New" pitchFamily="49" charset="0"/>
                    <a:cs typeface="Courier New" pitchFamily="49" charset="0"/>
                  </a:rPr>
                  <a:t> e1 = </a:t>
                </a:r>
                <a:r>
                  <a:rPr lang="en-US" sz="400" dirty="0" err="1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ourier New" pitchFamily="49" charset="0"/>
                    <a:cs typeface="Courier New" pitchFamily="49" charset="0"/>
                  </a:rPr>
                  <a:t>async</a:t>
                </a:r>
                <a:r>
                  <a:rPr lang="en-US" sz="400" b="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ourier New" pitchFamily="49" charset="0"/>
                    <a:cs typeface="Courier New" pitchFamily="49" charset="0"/>
                  </a:rPr>
                  <a:t>(here, </a:t>
                </a:r>
                <a:r>
                  <a:rPr lang="en-US" sz="400" b="0" dirty="0" err="1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ourier New" pitchFamily="49" charset="0"/>
                    <a:cs typeface="Courier New" pitchFamily="49" charset="0"/>
                  </a:rPr>
                  <a:t>here.processor</a:t>
                </a:r>
                <a:r>
                  <a:rPr lang="en-US" sz="400" b="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ourier New" pitchFamily="49" charset="0"/>
                    <a:cs typeface="Courier New" pitchFamily="49" charset="0"/>
                  </a:rPr>
                  <a:t>(), n)</a:t>
                </a:r>
              </a:p>
              <a:p>
                <a:pPr algn="l"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400" b="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ourier New" pitchFamily="49" charset="0"/>
                    <a:cs typeface="Courier New" pitchFamily="49" charset="0"/>
                  </a:rPr>
                  <a:t>                           (</a:t>
                </a:r>
                <a:r>
                  <a:rPr lang="en-US" sz="400" b="0" dirty="0" err="1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ourier New" pitchFamily="49" charset="0"/>
                    <a:cs typeface="Courier New" pitchFamily="49" charset="0"/>
                  </a:rPr>
                  <a:t>host_saxpy</a:t>
                </a:r>
                <a:r>
                  <a:rPr lang="en-US" sz="400" b="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ourier New" pitchFamily="49" charset="0"/>
                    <a:cs typeface="Courier New" pitchFamily="49" charset="0"/>
                  </a:rPr>
                  <a:t>, 2.0f, </a:t>
                </a:r>
                <a:r>
                  <a:rPr lang="en-US" sz="400" b="0" dirty="0" err="1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ourier New" pitchFamily="49" charset="0"/>
                    <a:cs typeface="Courier New" pitchFamily="49" charset="0"/>
                  </a:rPr>
                  <a:t>host_x</a:t>
                </a:r>
                <a:r>
                  <a:rPr lang="en-US" sz="400" b="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ourier New" pitchFamily="49" charset="0"/>
                    <a:cs typeface="Courier New" pitchFamily="49" charset="0"/>
                  </a:rPr>
                  <a:t>, </a:t>
                </a:r>
                <a:r>
                  <a:rPr lang="en-US" sz="400" b="0" dirty="0" err="1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ourier New" pitchFamily="49" charset="0"/>
                    <a:cs typeface="Courier New" pitchFamily="49" charset="0"/>
                  </a:rPr>
                  <a:t>host_y</a:t>
                </a:r>
                <a:r>
                  <a:rPr lang="en-US" sz="400" b="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ourier New" pitchFamily="49" charset="0"/>
                    <a:cs typeface="Courier New" pitchFamily="49" charset="0"/>
                  </a:rPr>
                  <a:t>);</a:t>
                </a:r>
              </a:p>
              <a:p>
                <a:pPr algn="l"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400" b="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ourier New" pitchFamily="49" charset="0"/>
                    <a:cs typeface="Courier New" pitchFamily="49" charset="0"/>
                  </a:rPr>
                  <a:t>   </a:t>
                </a:r>
              </a:p>
              <a:p>
                <a:pPr algn="l"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400" b="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ourier New" pitchFamily="49" charset="0"/>
                    <a:cs typeface="Courier New" pitchFamily="49" charset="0"/>
                  </a:rPr>
                  <a:t>    // </a:t>
                </a:r>
                <a:r>
                  <a:rPr lang="en-US" sz="400" b="0" i="1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ourier New" pitchFamily="49" charset="0"/>
                    <a:cs typeface="Courier New" pitchFamily="49" charset="0"/>
                  </a:rPr>
                  <a:t>Launch kernel on default GPU (“device”)</a:t>
                </a:r>
              </a:p>
              <a:p>
                <a:pPr algn="l"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400" b="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ourier New" pitchFamily="49" charset="0"/>
                    <a:cs typeface="Courier New" pitchFamily="49" charset="0"/>
                  </a:rPr>
                  <a:t>    </a:t>
                </a:r>
                <a:r>
                  <a:rPr lang="en-US" sz="400" b="0" dirty="0" err="1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ourier New" pitchFamily="49" charset="0"/>
                    <a:cs typeface="Courier New" pitchFamily="49" charset="0"/>
                  </a:rPr>
                  <a:t>cuda_event</a:t>
                </a:r>
                <a:r>
                  <a:rPr lang="en-US" sz="400" b="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ourier New" pitchFamily="49" charset="0"/>
                    <a:cs typeface="Courier New" pitchFamily="49" charset="0"/>
                  </a:rPr>
                  <a:t> e2 = </a:t>
                </a:r>
                <a:r>
                  <a:rPr lang="en-US" sz="400" dirty="0" err="1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ourier New" pitchFamily="49" charset="0"/>
                    <a:cs typeface="Courier New" pitchFamily="49" charset="0"/>
                  </a:rPr>
                  <a:t>async</a:t>
                </a:r>
                <a:r>
                  <a:rPr lang="en-US" sz="400" b="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ourier New" pitchFamily="49" charset="0"/>
                    <a:cs typeface="Courier New" pitchFamily="49" charset="0"/>
                  </a:rPr>
                  <a:t>(here, </a:t>
                </a:r>
                <a:r>
                  <a:rPr lang="en-US" sz="400" b="0" dirty="0" err="1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ourier New" pitchFamily="49" charset="0"/>
                    <a:cs typeface="Courier New" pitchFamily="49" charset="0"/>
                  </a:rPr>
                  <a:t>here.cuda_gpu</a:t>
                </a:r>
                <a:r>
                  <a:rPr lang="en-US" sz="400" b="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ourier New" pitchFamily="49" charset="0"/>
                    <a:cs typeface="Courier New" pitchFamily="49" charset="0"/>
                  </a:rPr>
                  <a:t>(0), n)</a:t>
                </a:r>
              </a:p>
              <a:p>
                <a:pPr algn="l"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400" b="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ourier New" pitchFamily="49" charset="0"/>
                    <a:cs typeface="Courier New" pitchFamily="49" charset="0"/>
                  </a:rPr>
                  <a:t>                         (</a:t>
                </a:r>
                <a:r>
                  <a:rPr lang="en-US" sz="400" b="0" dirty="0" err="1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ourier New" pitchFamily="49" charset="0"/>
                    <a:cs typeface="Courier New" pitchFamily="49" charset="0"/>
                  </a:rPr>
                  <a:t>device_saxpy</a:t>
                </a:r>
                <a:r>
                  <a:rPr lang="en-US" sz="400" b="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ourier New" pitchFamily="49" charset="0"/>
                    <a:cs typeface="Courier New" pitchFamily="49" charset="0"/>
                  </a:rPr>
                  <a:t>, 2.0f, </a:t>
                </a:r>
                <a:r>
                  <a:rPr lang="en-US" sz="400" b="0" dirty="0" err="1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ourier New" pitchFamily="49" charset="0"/>
                    <a:cs typeface="Courier New" pitchFamily="49" charset="0"/>
                  </a:rPr>
                  <a:t>device_x</a:t>
                </a:r>
                <a:r>
                  <a:rPr lang="en-US" sz="400" b="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ourier New" pitchFamily="49" charset="0"/>
                    <a:cs typeface="Courier New" pitchFamily="49" charset="0"/>
                  </a:rPr>
                  <a:t>, </a:t>
                </a:r>
                <a:r>
                  <a:rPr lang="en-US" sz="400" b="0" dirty="0" err="1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ourier New" pitchFamily="49" charset="0"/>
                    <a:cs typeface="Courier New" pitchFamily="49" charset="0"/>
                  </a:rPr>
                  <a:t>device_y</a:t>
                </a:r>
                <a:r>
                  <a:rPr lang="en-US" sz="400" b="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ourier New" pitchFamily="49" charset="0"/>
                    <a:cs typeface="Courier New" pitchFamily="49" charset="0"/>
                  </a:rPr>
                  <a:t>);</a:t>
                </a:r>
              </a:p>
              <a:p>
                <a:pPr algn="l"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n-US" sz="400" b="0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Courier New" pitchFamily="49" charset="0"/>
                  <a:cs typeface="Courier New" pitchFamily="49" charset="0"/>
                </a:endParaRPr>
              </a:p>
              <a:p>
                <a:pPr algn="l"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400" b="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ourier New" pitchFamily="49" charset="0"/>
                    <a:cs typeface="Courier New" pitchFamily="49" charset="0"/>
                  </a:rPr>
                  <a:t>    wait(here, e1&amp;e2);</a:t>
                </a:r>
              </a:p>
              <a:p>
                <a:pPr algn="l"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sz="400" b="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ourier New" pitchFamily="49" charset="0"/>
                    <a:cs typeface="Courier New" pitchFamily="49" charset="0"/>
                  </a:rPr>
                  <a:t>    return 0;</a:t>
                </a:r>
                <a:br>
                  <a:rPr lang="en-US" sz="400" b="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ourier New" pitchFamily="49" charset="0"/>
                    <a:cs typeface="Courier New" pitchFamily="49" charset="0"/>
                  </a:rPr>
                </a:br>
                <a:r>
                  <a:rPr lang="en-US" sz="400" b="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ourier New" pitchFamily="49" charset="0"/>
                    <a:cs typeface="Courier New" pitchFamily="49" charset="0"/>
                  </a:rPr>
                  <a:t>}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57200" y="1676398"/>
                <a:ext cx="92398" cy="369332"/>
              </a:xfrm>
              <a:prstGeom prst="rect">
                <a:avLst/>
              </a:prstGeom>
              <a:noFill/>
            </p:spPr>
            <p:txBody>
              <a:bodyPr wrap="none" lIns="0" rtlCol="0">
                <a:spAutoFit/>
              </a:bodyPr>
              <a:lstStyle/>
              <a:p>
                <a:pPr algn="l" defTabSz="914400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n-US" sz="1800" b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 Narrow" pitchFamily="34" charset="0"/>
                  <a:cs typeface="+mn-cs"/>
                </a:endParaRPr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1905000" y="1828800"/>
            <a:ext cx="1676400" cy="838200"/>
          </a:xfrm>
          <a:prstGeom prst="rect">
            <a:avLst/>
          </a:prstGeom>
          <a:gradFill flip="none" rotWithShape="1">
            <a:gsLst>
              <a:gs pos="0">
                <a:srgbClr val="CCFF99">
                  <a:shade val="30000"/>
                  <a:satMod val="115000"/>
                </a:srgbClr>
              </a:gs>
              <a:gs pos="50000">
                <a:srgbClr val="CCFF99">
                  <a:shade val="67500"/>
                  <a:satMod val="115000"/>
                </a:srgbClr>
              </a:gs>
              <a:gs pos="100000">
                <a:srgbClr val="CCFF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99FF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CD</a:t>
            </a:r>
            <a:r>
              <a:rPr lang="en-US" sz="16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18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 Narrow" pitchFamily="34" charset="0"/>
              </a:rPr>
              <a:t>Annotations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b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 Narrow" pitchFamily="34" charset="0"/>
              </a:rPr>
              <a:t>resilience model</a:t>
            </a:r>
            <a:endParaRPr lang="en-US" sz="1800" b="0" dirty="0">
              <a:solidFill>
                <a:srgbClr val="000000">
                  <a:lumMod val="75000"/>
                  <a:lumOff val="25000"/>
                </a:srgbClr>
              </a:solidFill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00600" y="5252854"/>
            <a:ext cx="1676400" cy="1143000"/>
          </a:xfrm>
          <a:prstGeom prst="rect">
            <a:avLst/>
          </a:prstGeom>
          <a:gradFill flip="none" rotWithShape="1">
            <a:gsLst>
              <a:gs pos="0">
                <a:srgbClr val="CCFF99">
                  <a:shade val="30000"/>
                  <a:satMod val="115000"/>
                </a:srgbClr>
              </a:gs>
              <a:gs pos="50000">
                <a:srgbClr val="CCFF99">
                  <a:shade val="67500"/>
                  <a:satMod val="115000"/>
                </a:srgbClr>
              </a:gs>
              <a:gs pos="100000">
                <a:srgbClr val="CCFF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99FF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Error Reporting Architecture</a:t>
            </a:r>
            <a:endParaRPr lang="en-US" sz="2000" b="0" dirty="0">
              <a:solidFill>
                <a:srgbClr val="000000">
                  <a:lumMod val="75000"/>
                  <a:lumOff val="25000"/>
                </a:srgbClr>
              </a:solidFill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1258" y="6215743"/>
            <a:ext cx="1709057" cy="413657"/>
          </a:xfrm>
          <a:prstGeom prst="rect">
            <a:avLst/>
          </a:prstGeom>
          <a:gradFill flip="none" rotWithShape="1">
            <a:gsLst>
              <a:gs pos="0">
                <a:srgbClr val="CCFF99">
                  <a:shade val="30000"/>
                  <a:satMod val="115000"/>
                </a:srgbClr>
              </a:gs>
              <a:gs pos="50000">
                <a:srgbClr val="CCFF99">
                  <a:shade val="67500"/>
                  <a:satMod val="115000"/>
                </a:srgbClr>
              </a:gs>
              <a:gs pos="100000">
                <a:srgbClr val="CCFF99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99FF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ECC, status</a:t>
            </a:r>
            <a:endParaRPr lang="en-US" sz="2000" b="0" dirty="0">
              <a:solidFill>
                <a:srgbClr val="000000">
                  <a:lumMod val="75000"/>
                  <a:lumOff val="25000"/>
                </a:srgbClr>
              </a:solidFill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1258" y="4337956"/>
            <a:ext cx="3955473" cy="462644"/>
          </a:xfrm>
          <a:prstGeom prst="rect">
            <a:avLst/>
          </a:prstGeom>
          <a:solidFill>
            <a:srgbClr val="FF3300"/>
          </a:solidFill>
          <a:ln>
            <a:solidFill>
              <a:srgbClr val="99FF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CD control and persistence</a:t>
            </a:r>
            <a:endParaRPr lang="en-US" sz="2000" b="0" dirty="0">
              <a:solidFill>
                <a:srgbClr val="000000">
                  <a:lumMod val="75000"/>
                  <a:lumOff val="25000"/>
                </a:srgbClr>
              </a:solidFill>
              <a:latin typeface="Arial Narrow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4229100" y="1981200"/>
            <a:ext cx="762000" cy="457200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4"/>
          <p:cNvSpPr>
            <a:spLocks noGrp="1"/>
          </p:cNvSpPr>
          <p:nvPr/>
        </p:nvSpPr>
        <p:spPr bwMode="auto">
          <a:xfrm>
            <a:off x="5638800" y="1327666"/>
            <a:ext cx="4038600" cy="5301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Tx/>
              <a:buBlip>
                <a:blip r:embed="rId3"/>
              </a:buBlip>
              <a:defRPr sz="2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Tx/>
              <a:buBlip>
                <a:blip r:embed="rId3"/>
              </a:buBlip>
              <a:defRPr sz="2000" b="1">
                <a:solidFill>
                  <a:schemeClr val="bg1"/>
                </a:solidFill>
                <a:latin typeface="+mn-lt"/>
              </a:defRPr>
            </a:lvl2pPr>
            <a:lvl3pPr marL="1371600" indent="-282575" algn="l" rtl="0" eaLnBrk="1" fontAlgn="base" hangingPunct="1">
              <a:spcBef>
                <a:spcPct val="20000"/>
              </a:spcBef>
              <a:spcAft>
                <a:spcPct val="0"/>
              </a:spcAft>
              <a:buSzPct val="120000"/>
              <a:buFontTx/>
              <a:buBlip>
                <a:blip r:embed="rId3"/>
              </a:buBlip>
              <a:defRPr sz="1800" b="1">
                <a:solidFill>
                  <a:schemeClr val="bg1"/>
                </a:solidFill>
                <a:latin typeface="+mn-lt"/>
              </a:defRPr>
            </a:lvl3pPr>
            <a:lvl4pPr marL="17748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bg1"/>
                </a:solidFill>
                <a:latin typeface="+mn-lt"/>
              </a:defRPr>
            </a:lvl4pPr>
            <a:lvl5pPr marL="2117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bg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FontTx/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</a:pPr>
            <a:r>
              <a:rPr lang="en-US" sz="2000" dirty="0" smtClean="0">
                <a:solidFill>
                  <a:srgbClr val="000000"/>
                </a:solidFill>
              </a:rPr>
              <a:t>Language integration</a:t>
            </a:r>
          </a:p>
          <a:p>
            <a:pPr marL="0" indent="0" defTabSz="914400">
              <a:lnSpc>
                <a:spcPct val="100000"/>
              </a:lnSpc>
              <a:buClrTx/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</a:pPr>
            <a:r>
              <a:rPr lang="en-US" sz="2000" dirty="0" smtClean="0">
                <a:solidFill>
                  <a:srgbClr val="000000"/>
                </a:solidFill>
              </a:rPr>
              <a:t>Compiler support</a:t>
            </a:r>
          </a:p>
          <a:p>
            <a:pPr marL="0" indent="0" defTabSz="914400">
              <a:lnSpc>
                <a:spcPct val="100000"/>
              </a:lnSpc>
              <a:buClrTx/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</a:pPr>
            <a:r>
              <a:rPr lang="en-US" sz="2000" dirty="0" smtClean="0">
                <a:solidFill>
                  <a:srgbClr val="000000"/>
                </a:solidFill>
              </a:rPr>
              <a:t>Runtime components</a:t>
            </a:r>
          </a:p>
          <a:p>
            <a:pPr defTabSz="914400">
              <a:lnSpc>
                <a:spcPct val="100000"/>
              </a:lnSpc>
              <a:buClrTx/>
            </a:pPr>
            <a:endParaRPr lang="en-US" sz="2000" dirty="0" smtClean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</a:pPr>
            <a:endParaRPr lang="en-US" sz="2000" dirty="0" smtClean="0">
              <a:solidFill>
                <a:srgbClr val="000000"/>
              </a:solidFill>
            </a:endParaRPr>
          </a:p>
          <a:p>
            <a:pPr lvl="1" defTabSz="914400">
              <a:lnSpc>
                <a:spcPct val="100000"/>
              </a:lnSpc>
              <a:buClrTx/>
            </a:pPr>
            <a:endParaRPr lang="en-US" sz="1600" dirty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  <a:buClrTx/>
            </a:pPr>
            <a:r>
              <a:rPr lang="en-US" sz="2000" dirty="0" smtClean="0">
                <a:solidFill>
                  <a:srgbClr val="000000"/>
                </a:solidFill>
              </a:rPr>
              <a:t>Hardware aspects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3400" y="3505200"/>
            <a:ext cx="1828800" cy="685800"/>
          </a:xfrm>
          <a:prstGeom prst="rect">
            <a:avLst/>
          </a:prstGeom>
          <a:solidFill>
            <a:srgbClr val="FF3300"/>
          </a:solidFill>
          <a:ln>
            <a:solidFill>
              <a:srgbClr val="99FF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CD</a:t>
            </a:r>
            <a:r>
              <a:rPr lang="en-US" sz="16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sz="18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 Narrow" pitchFamily="34" charset="0"/>
              </a:rPr>
              <a:t>API</a:t>
            </a:r>
          </a:p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b="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 Narrow" pitchFamily="34" charset="0"/>
              </a:rPr>
              <a:t>resilience interface</a:t>
            </a:r>
            <a:endParaRPr lang="en-US" sz="1800" b="0" dirty="0">
              <a:solidFill>
                <a:srgbClr val="000000">
                  <a:lumMod val="75000"/>
                  <a:lumOff val="25000"/>
                </a:srgbClr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5287" y="3641669"/>
            <a:ext cx="3092513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Research prototype by 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Cray for XK7 (Titan)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4" name="Footer Placeholder 1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</p:spPr>
        <p:txBody>
          <a:bodyPr/>
          <a:lstStyle/>
          <a:p>
            <a:r>
              <a:rPr lang="it-IT" dirty="0" smtClean="0"/>
              <a:t>Containment Domain [SC'12] (c) Jinsuk Chung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42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Motivation and Goals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Semantics of Containment Domains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What do CDs do? When and why are they good?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Differentiated error handling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Analyzability</a:t>
            </a:r>
          </a:p>
          <a:p>
            <a:r>
              <a:rPr lang="en-US" altLang="ko-KR" dirty="0" smtClean="0">
                <a:solidFill>
                  <a:schemeClr val="tx1"/>
                </a:solidFill>
              </a:rPr>
              <a:t>Evaluation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59B1C28-9D21-4559-A913-2EE6820D4D1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</p:spPr>
        <p:txBody>
          <a:bodyPr/>
          <a:lstStyle/>
          <a:p>
            <a:r>
              <a:rPr lang="it-IT" dirty="0" smtClean="0"/>
              <a:t>Containment Domain [SC'12] (c) Jinsuk Chung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29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59B1C28-9D21-4559-A913-2EE6820D4D1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</p:spPr>
        <p:txBody>
          <a:bodyPr/>
          <a:lstStyle/>
          <a:p>
            <a:r>
              <a:rPr lang="it-IT" dirty="0" smtClean="0"/>
              <a:t>Containment Domain [SC'12] (c) Jinsuk Chung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4384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Differentiated Error Handling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8412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Abstract</a:t>
            </a:r>
            <a:endParaRPr lang="en-US" sz="2400" dirty="0"/>
          </a:p>
          <a:p>
            <a:pPr lvl="1"/>
            <a:r>
              <a:rPr lang="en-US" sz="2000" dirty="0" smtClean="0"/>
              <a:t>Optimized preservation and restoration</a:t>
            </a:r>
          </a:p>
          <a:p>
            <a:pPr lvl="1"/>
            <a:r>
              <a:rPr lang="en-US" sz="2000" dirty="0" smtClean="0"/>
              <a:t>Analyzed</a:t>
            </a:r>
            <a:r>
              <a:rPr lang="en-US" sz="2000" dirty="0"/>
              <a:t>, auto-tuned </a:t>
            </a:r>
            <a:endParaRPr lang="en-US" sz="2000" dirty="0" smtClean="0"/>
          </a:p>
          <a:p>
            <a:pPr lvl="1"/>
            <a:r>
              <a:rPr lang="en-US" sz="2000" dirty="0" smtClean="0"/>
              <a:t>Allows </a:t>
            </a:r>
            <a:r>
              <a:rPr lang="en-US" sz="2000" dirty="0"/>
              <a:t>explicit application </a:t>
            </a:r>
            <a:r>
              <a:rPr lang="en-US" sz="2000" dirty="0" smtClean="0"/>
              <a:t>control</a:t>
            </a:r>
            <a:endParaRPr lang="en-US" sz="2400" dirty="0" smtClean="0"/>
          </a:p>
          <a:p>
            <a:r>
              <a:rPr lang="en-US" sz="2400" dirty="0" smtClean="0"/>
              <a:t>Hierarchical</a:t>
            </a:r>
          </a:p>
          <a:p>
            <a:pPr lvl="1"/>
            <a:r>
              <a:rPr lang="en-US" sz="2000" dirty="0"/>
              <a:t>Match storage hierarchy</a:t>
            </a:r>
            <a:endParaRPr lang="en-US" sz="2000" dirty="0" smtClean="0"/>
          </a:p>
          <a:p>
            <a:pPr lvl="1"/>
            <a:r>
              <a:rPr lang="en-US" sz="2000" dirty="0"/>
              <a:t>Maximize locality and minimize </a:t>
            </a:r>
            <a:r>
              <a:rPr lang="en-US" sz="2000" dirty="0" smtClean="0"/>
              <a:t>overhead</a:t>
            </a:r>
            <a:endParaRPr lang="en-US" sz="2000" dirty="0"/>
          </a:p>
          <a:p>
            <a:r>
              <a:rPr lang="en-US" sz="2400" dirty="0" smtClean="0"/>
              <a:t>Partial</a:t>
            </a:r>
          </a:p>
          <a:p>
            <a:pPr lvl="1"/>
            <a:r>
              <a:rPr lang="en-US" altLang="ko-KR" sz="2000" dirty="0"/>
              <a:t>Preserve only when worth it</a:t>
            </a:r>
          </a:p>
          <a:p>
            <a:pPr lvl="1"/>
            <a:r>
              <a:rPr lang="en-US" sz="2000" dirty="0" smtClean="0"/>
              <a:t>Exploit </a:t>
            </a:r>
            <a:r>
              <a:rPr lang="en-US" sz="2000" dirty="0"/>
              <a:t>natural </a:t>
            </a:r>
            <a:r>
              <a:rPr lang="en-US" sz="2000" dirty="0" smtClean="0"/>
              <a:t>redundancy</a:t>
            </a:r>
          </a:p>
          <a:p>
            <a:pPr lvl="1"/>
            <a:r>
              <a:rPr lang="en-US" sz="2000" dirty="0" smtClean="0"/>
              <a:t>Exploit hierarchy</a:t>
            </a:r>
          </a:p>
          <a:p>
            <a:pPr lvl="1"/>
            <a:r>
              <a:rPr lang="en-US" sz="2000" dirty="0" smtClean="0"/>
              <a:t>Enable regeneration</a:t>
            </a:r>
          </a:p>
          <a:p>
            <a:pPr marL="457200" lvl="1" indent="0">
              <a:buNone/>
            </a:pPr>
            <a:endParaRPr lang="en-US" sz="2000" dirty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preservation and restoration </a:t>
            </a:r>
            <a:endParaRPr lang="en-US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</p:spPr>
        <p:txBody>
          <a:bodyPr/>
          <a:lstStyle/>
          <a:p>
            <a:r>
              <a:rPr lang="it-IT" dirty="0" smtClean="0"/>
              <a:t>Containment Domain [SC'12] (c) Jinsuk Chung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idx="12"/>
          </p:nvPr>
        </p:nvSpPr>
        <p:spPr>
          <a:xfrm>
            <a:off x="7086600" y="-14221"/>
            <a:ext cx="836613" cy="455613"/>
          </a:xfrm>
          <a:ln/>
        </p:spPr>
        <p:txBody>
          <a:bodyPr/>
          <a:lstStyle/>
          <a:p>
            <a:pPr>
              <a:defRPr/>
            </a:pPr>
            <a:fld id="{601C25D1-4320-45C9-A8DE-289E7E3A86B0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931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SpMV</a:t>
            </a:r>
            <a:r>
              <a:rPr lang="en-US" dirty="0" smtClean="0"/>
              <a:t> partial preservation tuning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59B1C28-9D21-4559-A913-2EE6820D4D1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</p:spPr>
        <p:txBody>
          <a:bodyPr/>
          <a:lstStyle/>
          <a:p>
            <a:r>
              <a:rPr lang="it-IT" dirty="0" smtClean="0"/>
              <a:t>Containment Domain [SC'12] (c) Jinsuk Chung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524000" y="6172200"/>
            <a:ext cx="3188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Natural redundancy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99011" y="1460480"/>
            <a:ext cx="4572000" cy="28555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1700" b="1" dirty="0">
                <a:latin typeface="Courier New"/>
                <a:cs typeface="Courier New"/>
              </a:rPr>
              <a:t>void task&lt;leaf&gt; </a:t>
            </a:r>
            <a:r>
              <a:rPr lang="en-US" sz="1700" b="1" dirty="0" err="1">
                <a:latin typeface="Courier New"/>
                <a:cs typeface="Courier New"/>
              </a:rPr>
              <a:t>SpMV</a:t>
            </a:r>
            <a:r>
              <a:rPr lang="en-US" sz="1700" b="1" dirty="0">
                <a:latin typeface="Courier New"/>
                <a:cs typeface="Courier New"/>
              </a:rPr>
              <a:t>(…) {</a:t>
            </a:r>
          </a:p>
          <a:p>
            <a:pPr>
              <a:lnSpc>
                <a:spcPct val="75000"/>
              </a:lnSpc>
              <a:buNone/>
            </a:pPr>
            <a:r>
              <a:rPr lang="en-US" sz="1700" b="1" dirty="0">
                <a:latin typeface="Courier New"/>
                <a:cs typeface="Courier New"/>
              </a:rPr>
              <a:t> </a:t>
            </a:r>
            <a:r>
              <a:rPr lang="en-US" sz="1700" b="1" dirty="0">
                <a:solidFill>
                  <a:srgbClr val="008000"/>
                </a:solidFill>
                <a:latin typeface="Courier New"/>
                <a:cs typeface="Courier New"/>
              </a:rPr>
              <a:t>cd = </a:t>
            </a:r>
            <a:r>
              <a:rPr lang="en-US" sz="1700" b="1" dirty="0" err="1">
                <a:solidFill>
                  <a:srgbClr val="008000"/>
                </a:solidFill>
                <a:latin typeface="Courier New"/>
                <a:cs typeface="Courier New"/>
              </a:rPr>
              <a:t>create_CD</a:t>
            </a:r>
            <a:r>
              <a:rPr lang="en-US" sz="1700" b="1" dirty="0">
                <a:solidFill>
                  <a:srgbClr val="008000"/>
                </a:solidFill>
                <a:latin typeface="Courier New"/>
                <a:cs typeface="Courier New"/>
              </a:rPr>
              <a:t>(</a:t>
            </a:r>
            <a:r>
              <a:rPr lang="en-US" sz="1700" b="1" dirty="0" err="1">
                <a:solidFill>
                  <a:srgbClr val="008000"/>
                </a:solidFill>
                <a:latin typeface="Courier New"/>
                <a:cs typeface="Courier New"/>
              </a:rPr>
              <a:t>parentCD</a:t>
            </a:r>
            <a:r>
              <a:rPr lang="en-US" sz="1700" b="1" dirty="0">
                <a:solidFill>
                  <a:srgbClr val="008000"/>
                </a:solidFill>
                <a:latin typeface="Courier New"/>
                <a:cs typeface="Courier New"/>
              </a:rPr>
              <a:t>);</a:t>
            </a:r>
          </a:p>
          <a:p>
            <a:pPr>
              <a:lnSpc>
                <a:spcPct val="75000"/>
              </a:lnSpc>
              <a:buNone/>
            </a:pPr>
            <a:r>
              <a:rPr lang="en-US" sz="1700" b="1" dirty="0">
                <a:solidFill>
                  <a:srgbClr val="008000"/>
                </a:solidFill>
                <a:latin typeface="Courier New"/>
                <a:cs typeface="Courier New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Courier New"/>
                <a:cs typeface="Courier New"/>
              </a:rPr>
              <a:t>preserve_via_copy</a:t>
            </a:r>
            <a:r>
              <a:rPr lang="en-US" sz="1700" b="1" dirty="0">
                <a:solidFill>
                  <a:srgbClr val="008000"/>
                </a:solidFill>
                <a:latin typeface="Courier New"/>
                <a:cs typeface="Courier New"/>
              </a:rPr>
              <a:t>(cd,</a:t>
            </a:r>
            <a:r>
              <a:rPr lang="pt-BR" sz="1700" b="1" dirty="0">
                <a:solidFill>
                  <a:srgbClr val="008000"/>
                </a:solidFill>
                <a:latin typeface="Courier New"/>
                <a:cs typeface="Courier New"/>
              </a:rPr>
              <a:t> matrix</a:t>
            </a:r>
            <a:r>
              <a:rPr lang="en-US" sz="1700" b="1" dirty="0">
                <a:solidFill>
                  <a:srgbClr val="008000"/>
                </a:solidFill>
                <a:latin typeface="Courier New"/>
                <a:cs typeface="Courier New"/>
              </a:rPr>
              <a:t>, …);</a:t>
            </a:r>
          </a:p>
          <a:p>
            <a:pPr>
              <a:lnSpc>
                <a:spcPct val="75000"/>
              </a:lnSpc>
              <a:buNone/>
            </a:pPr>
            <a:r>
              <a:rPr lang="en-US" sz="1700" b="1" dirty="0">
                <a:solidFill>
                  <a:srgbClr val="008000"/>
                </a:solidFill>
                <a:latin typeface="Courier New"/>
                <a:cs typeface="Courier New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Courier New"/>
                <a:cs typeface="Courier New"/>
              </a:rPr>
              <a:t>preserve_via_parent</a:t>
            </a:r>
            <a:r>
              <a:rPr lang="en-US" sz="1700" b="1" dirty="0">
                <a:solidFill>
                  <a:srgbClr val="008000"/>
                </a:solidFill>
                <a:latin typeface="Courier New"/>
                <a:cs typeface="Courier New"/>
              </a:rPr>
              <a:t>(cd,</a:t>
            </a:r>
            <a:r>
              <a:rPr lang="pt-BR" sz="1700" b="1" dirty="0">
                <a:solidFill>
                  <a:srgbClr val="008000"/>
                </a:solidFill>
                <a:latin typeface="Courier New"/>
                <a:cs typeface="Courier New"/>
              </a:rPr>
              <a:t> vec</a:t>
            </a:r>
            <a:r>
              <a:rPr lang="pt-BR" sz="1700" b="1" baseline="-25000" dirty="0">
                <a:solidFill>
                  <a:srgbClr val="008000"/>
                </a:solidFill>
                <a:latin typeface="Courier New"/>
                <a:cs typeface="Courier New"/>
              </a:rPr>
              <a:t>i</a:t>
            </a:r>
            <a:r>
              <a:rPr lang="en-US" sz="1700" b="1" dirty="0">
                <a:solidFill>
                  <a:srgbClr val="008000"/>
                </a:solidFill>
                <a:latin typeface="Courier New"/>
                <a:cs typeface="Courier New"/>
              </a:rPr>
              <a:t>, …);</a:t>
            </a:r>
          </a:p>
          <a:p>
            <a:pPr>
              <a:lnSpc>
                <a:spcPct val="75000"/>
              </a:lnSpc>
            </a:pPr>
            <a:r>
              <a:rPr lang="en-US" sz="1700" b="1" dirty="0">
                <a:latin typeface="Courier New"/>
                <a:cs typeface="Courier New"/>
              </a:rPr>
              <a:t> </a:t>
            </a:r>
            <a:r>
              <a:rPr lang="pt-BR" sz="1700" b="1" dirty="0">
                <a:latin typeface="Courier New"/>
                <a:cs typeface="Courier New"/>
              </a:rPr>
              <a:t>for r=0..N </a:t>
            </a:r>
          </a:p>
          <a:p>
            <a:pPr>
              <a:lnSpc>
                <a:spcPct val="75000"/>
              </a:lnSpc>
            </a:pPr>
            <a:r>
              <a:rPr lang="pt-BR" sz="1700" b="1" dirty="0">
                <a:latin typeface="Courier New"/>
                <a:cs typeface="Courier New"/>
              </a:rPr>
              <a:t>  for c=rowS[r]..rowS[r+1] {</a:t>
            </a:r>
            <a:br>
              <a:rPr lang="pt-BR" sz="1700" b="1" dirty="0">
                <a:latin typeface="Courier New"/>
                <a:cs typeface="Courier New"/>
              </a:rPr>
            </a:br>
            <a:r>
              <a:rPr lang="pt-BR" sz="1700" b="1" dirty="0">
                <a:latin typeface="Courier New"/>
                <a:cs typeface="Courier New"/>
              </a:rPr>
              <a:t>    res</a:t>
            </a:r>
            <a:r>
              <a:rPr lang="pt-BR" sz="1700" b="1" baseline="-25000" dirty="0">
                <a:latin typeface="Courier New"/>
                <a:cs typeface="Courier New"/>
              </a:rPr>
              <a:t>i</a:t>
            </a:r>
            <a:r>
              <a:rPr lang="pt-BR" sz="1700" b="1" dirty="0">
                <a:latin typeface="Courier New"/>
                <a:cs typeface="Courier New"/>
              </a:rPr>
              <a:t>[r]+=data[c]*V</a:t>
            </a:r>
            <a:r>
              <a:rPr lang="pt-BR" sz="1700" b="1" baseline="-25000" dirty="0">
                <a:latin typeface="Courier New"/>
                <a:cs typeface="Courier New"/>
              </a:rPr>
              <a:t>i</a:t>
            </a:r>
            <a:r>
              <a:rPr lang="pt-BR" sz="1700" b="1" dirty="0">
                <a:latin typeface="Courier New"/>
                <a:cs typeface="Courier New"/>
              </a:rPr>
              <a:t>[cIdx[c]];</a:t>
            </a:r>
            <a:endParaRPr lang="pt-BR" sz="1700" b="1" dirty="0">
              <a:solidFill>
                <a:srgbClr val="73B900"/>
              </a:solidFill>
              <a:latin typeface="Courier New"/>
              <a:cs typeface="Courier New"/>
            </a:endParaRPr>
          </a:p>
          <a:p>
            <a:pPr>
              <a:lnSpc>
                <a:spcPct val="75000"/>
              </a:lnSpc>
            </a:pPr>
            <a:r>
              <a:rPr lang="pt-BR" sz="1700" b="1" dirty="0">
                <a:latin typeface="Courier New"/>
                <a:cs typeface="Courier New"/>
              </a:rPr>
              <a:t>    </a:t>
            </a:r>
            <a:r>
              <a:rPr lang="pt-BR" sz="1700" b="1" dirty="0">
                <a:solidFill>
                  <a:srgbClr val="008000"/>
                </a:solidFill>
                <a:latin typeface="Courier New"/>
                <a:cs typeface="Courier New"/>
              </a:rPr>
              <a:t>check </a:t>
            </a:r>
            <a:r>
              <a:rPr lang="pt-BR" sz="1700" b="1" dirty="0">
                <a:latin typeface="Courier New"/>
                <a:cs typeface="Courier New"/>
              </a:rPr>
              <a:t>{</a:t>
            </a:r>
            <a:r>
              <a:rPr lang="pt-BR" sz="1700" b="1" dirty="0">
                <a:solidFill>
                  <a:srgbClr val="7030A0"/>
                </a:solidFill>
                <a:latin typeface="Courier New"/>
                <a:cs typeface="Courier New"/>
              </a:rPr>
              <a:t>fault&lt;fail&gt;(c &gt; prevC)</a:t>
            </a:r>
            <a:r>
              <a:rPr lang="pt-BR" sz="1700" b="1" dirty="0">
                <a:latin typeface="Courier New"/>
                <a:cs typeface="Courier New"/>
              </a:rPr>
              <a:t>;}</a:t>
            </a:r>
          </a:p>
          <a:p>
            <a:pPr>
              <a:lnSpc>
                <a:spcPct val="75000"/>
              </a:lnSpc>
            </a:pPr>
            <a:r>
              <a:rPr lang="pt-BR" sz="1700" b="1" dirty="0">
                <a:latin typeface="Courier New"/>
                <a:cs typeface="Courier New"/>
              </a:rPr>
              <a:t>    prevC=c;</a:t>
            </a:r>
          </a:p>
          <a:p>
            <a:pPr>
              <a:lnSpc>
                <a:spcPct val="75000"/>
              </a:lnSpc>
            </a:pPr>
            <a:r>
              <a:rPr lang="pt-BR" sz="1700" b="1" dirty="0">
                <a:latin typeface="Courier New"/>
                <a:cs typeface="Courier New"/>
              </a:rPr>
              <a:t>  }</a:t>
            </a:r>
          </a:p>
          <a:p>
            <a:pPr>
              <a:lnSpc>
                <a:spcPct val="75000"/>
              </a:lnSpc>
            </a:pPr>
            <a:r>
              <a:rPr lang="pt-BR" sz="1700" b="1" dirty="0">
                <a:solidFill>
                  <a:srgbClr val="008000"/>
                </a:solidFill>
                <a:latin typeface="Courier New"/>
                <a:cs typeface="Courier New"/>
              </a:rPr>
              <a:t> commit_CD(cd);</a:t>
            </a:r>
          </a:p>
          <a:p>
            <a:pPr>
              <a:lnSpc>
                <a:spcPct val="75000"/>
              </a:lnSpc>
            </a:pPr>
            <a:r>
              <a:rPr lang="pt-BR" sz="1700" b="1" dirty="0">
                <a:latin typeface="Courier New"/>
                <a:cs typeface="Courier New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 bwMode="auto">
              <a:xfrm>
                <a:off x="1065628" y="1524000"/>
                <a:ext cx="1188720" cy="118872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𝑴</m:t>
                          </m:r>
                        </m:e>
                        <m:sub>
                          <m: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𝟎𝟎</m:t>
                          </m:r>
                        </m:sub>
                      </m:sSub>
                    </m:oMath>
                  </m:oMathPara>
                </a14:m>
                <a:endPara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5628" y="1524000"/>
                <a:ext cx="1188720" cy="11887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 bwMode="auto">
              <a:xfrm>
                <a:off x="2244822" y="1524000"/>
                <a:ext cx="1188720" cy="118872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𝑴</m:t>
                          </m:r>
                        </m:e>
                        <m:sub>
                          <m: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𝟎𝟏</m:t>
                          </m:r>
                        </m:sub>
                      </m:sSub>
                    </m:oMath>
                  </m:oMathPara>
                </a14:m>
                <a:endPara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44822" y="1524000"/>
                <a:ext cx="1188720" cy="11887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 bwMode="auto">
              <a:xfrm>
                <a:off x="1065628" y="2712720"/>
                <a:ext cx="1188720" cy="118872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𝑴</m:t>
                          </m:r>
                        </m:e>
                        <m:sub>
                          <m: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𝟏𝟎</m:t>
                          </m:r>
                        </m:sub>
                      </m:sSub>
                    </m:oMath>
                  </m:oMathPara>
                </a14:m>
                <a:endPara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5628" y="2712720"/>
                <a:ext cx="1188720" cy="11887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 bwMode="auto">
              <a:xfrm>
                <a:off x="2244822" y="2712720"/>
                <a:ext cx="1188720" cy="11887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𝑴</m:t>
                          </m:r>
                        </m:e>
                        <m:sub>
                          <m: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𝟏𝟏</m:t>
                          </m:r>
                        </m:sub>
                      </m:sSub>
                    </m:oMath>
                  </m:oMathPara>
                </a14:m>
                <a:endPara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44822" y="2712720"/>
                <a:ext cx="1188720" cy="11887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1507588" y="400633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Matrix </a:t>
            </a:r>
            <a:r>
              <a:rPr lang="en-US" b="1" dirty="0" smtClean="0"/>
              <a:t>M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 bwMode="auto">
              <a:xfrm>
                <a:off x="3688080" y="1524000"/>
                <a:ext cx="426720" cy="118872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𝑽</m:t>
                          </m:r>
                        </m:e>
                        <m:sub>
                          <m: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88080" y="1524000"/>
                <a:ext cx="426720" cy="1188720"/>
              </a:xfrm>
              <a:prstGeom prst="rect">
                <a:avLst/>
              </a:prstGeom>
              <a:blipFill rotWithShape="1">
                <a:blip r:embed="rId7"/>
                <a:stretch>
                  <a:fillRect l="-7895"/>
                </a:stretch>
              </a:blip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3124200" y="4006334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Vector </a:t>
            </a:r>
            <a:r>
              <a:rPr lang="en-US" b="1" dirty="0" smtClean="0"/>
              <a:t>V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 bwMode="auto">
              <a:xfrm>
                <a:off x="3688080" y="2712720"/>
                <a:ext cx="426720" cy="118872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88080" y="2712720"/>
                <a:ext cx="426720" cy="1188720"/>
              </a:xfrm>
              <a:prstGeom prst="rect">
                <a:avLst/>
              </a:prstGeom>
              <a:blipFill rotWithShape="1">
                <a:blip r:embed="rId8"/>
                <a:stretch>
                  <a:fillRect l="-7895"/>
                </a:stretch>
              </a:blip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Curved Connector 28"/>
          <p:cNvCxnSpPr>
            <a:stCxn id="43" idx="1"/>
          </p:cNvCxnSpPr>
          <p:nvPr/>
        </p:nvCxnSpPr>
        <p:spPr bwMode="auto">
          <a:xfrm rot="10800000" flipV="1">
            <a:off x="457200" y="2118360"/>
            <a:ext cx="608428" cy="3505200"/>
          </a:xfrm>
          <a:prstGeom prst="curvedConnector3">
            <a:avLst>
              <a:gd name="adj1" fmla="val 137572"/>
            </a:avLst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extBox 54"/>
          <p:cNvSpPr txBox="1"/>
          <p:nvPr/>
        </p:nvSpPr>
        <p:spPr>
          <a:xfrm>
            <a:off x="280837" y="3886200"/>
            <a:ext cx="1624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Hierarchy</a:t>
            </a:r>
            <a:endParaRPr lang="en-US" sz="24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 bwMode="auto">
              <a:xfrm>
                <a:off x="304800" y="4831080"/>
                <a:ext cx="1188720" cy="118872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𝑴</m:t>
                          </m:r>
                        </m:e>
                        <m:sub>
                          <m: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𝟎𝟎</m:t>
                          </m:r>
                        </m:sub>
                      </m:sSub>
                    </m:oMath>
                  </m:oMathPara>
                </a14:m>
                <a:endPara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4831080"/>
                <a:ext cx="1188720" cy="11887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 bwMode="auto">
              <a:xfrm>
                <a:off x="4826000" y="4831080"/>
                <a:ext cx="1188720" cy="118872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𝑴</m:t>
                          </m:r>
                        </m:e>
                        <m:sub>
                          <m: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𝟎𝟏</m:t>
                          </m:r>
                        </m:sub>
                      </m:sSub>
                    </m:oMath>
                  </m:oMathPara>
                </a14:m>
                <a:endPara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6000" y="4831080"/>
                <a:ext cx="1188720" cy="11887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 bwMode="auto">
              <a:xfrm>
                <a:off x="2565400" y="4831080"/>
                <a:ext cx="1188720" cy="118872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𝑴</m:t>
                          </m:r>
                        </m:e>
                        <m:sub>
                          <m: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𝟏𝟎</m:t>
                          </m:r>
                        </m:sub>
                      </m:sSub>
                    </m:oMath>
                  </m:oMathPara>
                </a14:m>
                <a:endPara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65400" y="4831080"/>
                <a:ext cx="1188720" cy="11887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 bwMode="auto">
              <a:xfrm>
                <a:off x="7086600" y="4831080"/>
                <a:ext cx="1188720" cy="11887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𝑴</m:t>
                          </m:r>
                        </m:e>
                        <m:sub>
                          <m: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𝟏𝟏</m:t>
                          </m:r>
                        </m:sub>
                      </m:sSub>
                    </m:oMath>
                  </m:oMathPara>
                </a14:m>
                <a:endPara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86600" y="4831080"/>
                <a:ext cx="1188720" cy="11887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 bwMode="auto">
              <a:xfrm>
                <a:off x="1600200" y="4831080"/>
                <a:ext cx="426720" cy="118872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𝑽</m:t>
                          </m:r>
                        </m:e>
                        <m:sub>
                          <m: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0200" y="4831080"/>
                <a:ext cx="426720" cy="1188720"/>
              </a:xfrm>
              <a:prstGeom prst="rect">
                <a:avLst/>
              </a:prstGeom>
              <a:blipFill rotWithShape="1">
                <a:blip r:embed="rId13"/>
                <a:stretch>
                  <a:fillRect l="-9211"/>
                </a:stretch>
              </a:blip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 bwMode="auto">
              <a:xfrm>
                <a:off x="8382000" y="4831080"/>
                <a:ext cx="426720" cy="118872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0" y="4831080"/>
                <a:ext cx="426720" cy="1188720"/>
              </a:xfrm>
              <a:prstGeom prst="rect">
                <a:avLst/>
              </a:prstGeom>
              <a:blipFill rotWithShape="1">
                <a:blip r:embed="rId14"/>
                <a:stretch>
                  <a:fillRect l="-7895"/>
                </a:stretch>
              </a:blip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 bwMode="auto">
              <a:xfrm>
                <a:off x="3860800" y="4831080"/>
                <a:ext cx="426720" cy="118872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𝑽</m:t>
                          </m:r>
                        </m:e>
                        <m:sub>
                          <m: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60800" y="4831080"/>
                <a:ext cx="426720" cy="1188720"/>
              </a:xfrm>
              <a:prstGeom prst="rect">
                <a:avLst/>
              </a:prstGeom>
              <a:blipFill rotWithShape="1">
                <a:blip r:embed="rId15"/>
                <a:stretch>
                  <a:fillRect l="-7895"/>
                </a:stretch>
              </a:blip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 bwMode="auto">
              <a:xfrm>
                <a:off x="6121400" y="4831080"/>
                <a:ext cx="426720" cy="118872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21400" y="4831080"/>
                <a:ext cx="426720" cy="1188720"/>
              </a:xfrm>
              <a:prstGeom prst="rect">
                <a:avLst/>
              </a:prstGeom>
              <a:blipFill rotWithShape="1">
                <a:blip r:embed="rId16"/>
                <a:stretch>
                  <a:fillRect l="-7895"/>
                </a:stretch>
              </a:blip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/>
          <p:cNvGrpSpPr/>
          <p:nvPr/>
        </p:nvGrpSpPr>
        <p:grpSpPr>
          <a:xfrm>
            <a:off x="831166" y="4375666"/>
            <a:ext cx="6941234" cy="419554"/>
            <a:chOff x="831166" y="4375666"/>
            <a:chExt cx="6941234" cy="1110734"/>
          </a:xfrm>
        </p:grpSpPr>
        <p:cxnSp>
          <p:nvCxnSpPr>
            <p:cNvPr id="63" name="Straight Arrow Connector 62"/>
            <p:cNvCxnSpPr/>
            <p:nvPr/>
          </p:nvCxnSpPr>
          <p:spPr bwMode="auto">
            <a:xfrm>
              <a:off x="3535680" y="4375666"/>
              <a:ext cx="4236720" cy="1021080"/>
            </a:xfrm>
            <a:prstGeom prst="straightConnector1">
              <a:avLst/>
            </a:prstGeom>
            <a:noFill/>
            <a:ln w="349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Arrow Connector 63"/>
            <p:cNvCxnSpPr/>
            <p:nvPr/>
          </p:nvCxnSpPr>
          <p:spPr bwMode="auto">
            <a:xfrm>
              <a:off x="2971800" y="4375666"/>
              <a:ext cx="2524760" cy="1021080"/>
            </a:xfrm>
            <a:prstGeom prst="straightConnector1">
              <a:avLst/>
            </a:prstGeom>
            <a:noFill/>
            <a:ln w="349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Arrow Connector 64"/>
            <p:cNvCxnSpPr/>
            <p:nvPr/>
          </p:nvCxnSpPr>
          <p:spPr bwMode="auto">
            <a:xfrm>
              <a:off x="2317750" y="4421386"/>
              <a:ext cx="873760" cy="1065014"/>
            </a:xfrm>
            <a:prstGeom prst="straightConnector1">
              <a:avLst/>
            </a:prstGeom>
            <a:noFill/>
            <a:ln w="349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Arrow Connector 65"/>
            <p:cNvCxnSpPr/>
            <p:nvPr/>
          </p:nvCxnSpPr>
          <p:spPr bwMode="auto">
            <a:xfrm flipH="1">
              <a:off x="831166" y="4421386"/>
              <a:ext cx="608428" cy="1065014"/>
            </a:xfrm>
            <a:prstGeom prst="straightConnector1">
              <a:avLst/>
            </a:prstGeom>
            <a:noFill/>
            <a:ln w="349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8" name="Curved Connector 67"/>
          <p:cNvCxnSpPr>
            <a:stCxn id="58" idx="2"/>
            <a:endCxn id="60" idx="2"/>
          </p:cNvCxnSpPr>
          <p:nvPr/>
        </p:nvCxnSpPr>
        <p:spPr bwMode="auto">
          <a:xfrm rot="16200000" flipH="1">
            <a:off x="2943860" y="4889500"/>
            <a:ext cx="12700" cy="2260600"/>
          </a:xfrm>
          <a:prstGeom prst="curvedConnector3">
            <a:avLst>
              <a:gd name="adj1" fmla="val 1800000"/>
            </a:avLst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6155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 bwMode="auto">
          <a:xfrm>
            <a:off x="4495800" y="2297875"/>
            <a:ext cx="4495800" cy="228600"/>
          </a:xfrm>
          <a:prstGeom prst="roundRect">
            <a:avLst/>
          </a:prstGeom>
          <a:solidFill>
            <a:schemeClr val="bg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295400"/>
            <a:ext cx="3677680" cy="301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 bwMode="auto">
          <a:xfrm>
            <a:off x="3010684" y="1371600"/>
            <a:ext cx="1164772" cy="11430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882722" y="2324100"/>
            <a:ext cx="384478" cy="1651483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4495800" y="2057400"/>
            <a:ext cx="4495800" cy="228600"/>
          </a:xfrm>
          <a:prstGeom prst="roundRect">
            <a:avLst/>
          </a:prstGeom>
          <a:solidFill>
            <a:schemeClr val="bg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Concise abstraction for complex behavior</a:t>
            </a:r>
            <a:endParaRPr lang="en-US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</p:spPr>
        <p:txBody>
          <a:bodyPr/>
          <a:lstStyle/>
          <a:p>
            <a:r>
              <a:rPr lang="it-IT" dirty="0" smtClean="0"/>
              <a:t>Containment Domain [SC'12] (c) Jinsuk Chung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idx="12"/>
          </p:nvPr>
        </p:nvSpPr>
        <p:spPr>
          <a:xfrm>
            <a:off x="7086600" y="-14221"/>
            <a:ext cx="836613" cy="455613"/>
          </a:xfrm>
          <a:ln/>
        </p:spPr>
        <p:txBody>
          <a:bodyPr/>
          <a:lstStyle/>
          <a:p>
            <a:pPr>
              <a:defRPr/>
            </a:pPr>
            <a:fld id="{601C25D1-4320-45C9-A8DE-289E7E3A86B0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4399010" y="1460480"/>
            <a:ext cx="4744989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>
                <a:latin typeface="Courier New"/>
                <a:cs typeface="Courier New"/>
              </a:rPr>
              <a:t>void task&lt;leaf&gt; </a:t>
            </a:r>
            <a:r>
              <a:rPr lang="en-US" sz="1700" b="1" dirty="0" err="1">
                <a:latin typeface="Courier New"/>
                <a:cs typeface="Courier New"/>
              </a:rPr>
              <a:t>SpMV</a:t>
            </a:r>
            <a:r>
              <a:rPr lang="en-US" sz="1700" b="1" dirty="0">
                <a:latin typeface="Courier New"/>
                <a:cs typeface="Courier New"/>
              </a:rPr>
              <a:t>(…) {</a:t>
            </a:r>
          </a:p>
          <a:p>
            <a:pPr>
              <a:buNone/>
            </a:pPr>
            <a:r>
              <a:rPr lang="en-US" sz="1700" b="1" dirty="0">
                <a:latin typeface="Courier New"/>
                <a:cs typeface="Courier New"/>
              </a:rPr>
              <a:t> </a:t>
            </a:r>
            <a:r>
              <a:rPr lang="en-US" sz="1700" b="1" dirty="0">
                <a:solidFill>
                  <a:srgbClr val="008000"/>
                </a:solidFill>
                <a:latin typeface="Courier New"/>
                <a:cs typeface="Courier New"/>
              </a:rPr>
              <a:t>cd = </a:t>
            </a:r>
            <a:r>
              <a:rPr lang="en-US" sz="1700" b="1" dirty="0" err="1">
                <a:solidFill>
                  <a:srgbClr val="008000"/>
                </a:solidFill>
                <a:latin typeface="Courier New"/>
                <a:cs typeface="Courier New"/>
              </a:rPr>
              <a:t>create_CD</a:t>
            </a:r>
            <a:r>
              <a:rPr lang="en-US" sz="1700" b="1" dirty="0">
                <a:solidFill>
                  <a:srgbClr val="008000"/>
                </a:solidFill>
                <a:latin typeface="Courier New"/>
                <a:cs typeface="Courier New"/>
              </a:rPr>
              <a:t>(</a:t>
            </a:r>
            <a:r>
              <a:rPr lang="en-US" sz="1700" b="1" dirty="0" err="1">
                <a:solidFill>
                  <a:srgbClr val="008000"/>
                </a:solidFill>
                <a:latin typeface="Courier New"/>
                <a:cs typeface="Courier New"/>
              </a:rPr>
              <a:t>parentCD</a:t>
            </a:r>
            <a:r>
              <a:rPr lang="en-US" sz="1700" b="1" dirty="0">
                <a:solidFill>
                  <a:srgbClr val="008000"/>
                </a:solidFill>
                <a:latin typeface="Courier New"/>
                <a:cs typeface="Courier New"/>
              </a:rPr>
              <a:t>);</a:t>
            </a:r>
          </a:p>
          <a:p>
            <a:pPr>
              <a:buNone/>
            </a:pPr>
            <a:r>
              <a:rPr lang="en-US" sz="1700" b="1" dirty="0">
                <a:solidFill>
                  <a:srgbClr val="008000"/>
                </a:solidFill>
                <a:latin typeface="Courier New"/>
                <a:cs typeface="Courier New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Courier New"/>
                <a:cs typeface="Courier New"/>
              </a:rPr>
              <a:t>preserve_via_copy</a:t>
            </a:r>
            <a:r>
              <a:rPr lang="en-US" sz="1700" b="1" dirty="0">
                <a:solidFill>
                  <a:srgbClr val="008000"/>
                </a:solidFill>
                <a:latin typeface="Courier New"/>
                <a:cs typeface="Courier New"/>
              </a:rPr>
              <a:t>(cd,</a:t>
            </a:r>
            <a:r>
              <a:rPr lang="pt-BR" sz="1700" b="1" dirty="0">
                <a:solidFill>
                  <a:srgbClr val="008000"/>
                </a:solidFill>
                <a:latin typeface="Courier New"/>
                <a:cs typeface="Courier New"/>
              </a:rPr>
              <a:t> matrix</a:t>
            </a:r>
            <a:r>
              <a:rPr lang="en-US" sz="1700" b="1" dirty="0" smtClean="0">
                <a:solidFill>
                  <a:srgbClr val="008000"/>
                </a:solidFill>
                <a:latin typeface="Courier New"/>
                <a:cs typeface="Courier New"/>
              </a:rPr>
              <a:t>, …);</a:t>
            </a:r>
            <a:endParaRPr lang="en-US" sz="1700" b="1" dirty="0">
              <a:solidFill>
                <a:srgbClr val="008000"/>
              </a:solidFill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700" b="1" dirty="0">
                <a:solidFill>
                  <a:srgbClr val="008000"/>
                </a:solidFill>
                <a:latin typeface="Courier New"/>
                <a:cs typeface="Courier New"/>
              </a:rPr>
              <a:t> </a:t>
            </a:r>
            <a:r>
              <a:rPr lang="en-US" sz="1700" b="1" dirty="0" err="1">
                <a:solidFill>
                  <a:srgbClr val="008000"/>
                </a:solidFill>
                <a:latin typeface="Courier New"/>
                <a:cs typeface="Courier New"/>
              </a:rPr>
              <a:t>preserve_via_parent</a:t>
            </a:r>
            <a:r>
              <a:rPr lang="en-US" sz="1700" b="1" dirty="0">
                <a:solidFill>
                  <a:srgbClr val="008000"/>
                </a:solidFill>
                <a:latin typeface="Courier New"/>
                <a:cs typeface="Courier New"/>
              </a:rPr>
              <a:t>(cd,</a:t>
            </a:r>
            <a:r>
              <a:rPr lang="pt-BR" sz="1700" b="1" dirty="0">
                <a:solidFill>
                  <a:srgbClr val="008000"/>
                </a:solidFill>
                <a:latin typeface="Courier New"/>
                <a:cs typeface="Courier New"/>
              </a:rPr>
              <a:t> vec</a:t>
            </a:r>
            <a:r>
              <a:rPr lang="pt-BR" sz="1700" b="1" baseline="-25000" dirty="0">
                <a:solidFill>
                  <a:srgbClr val="008000"/>
                </a:solidFill>
                <a:latin typeface="Courier New"/>
                <a:cs typeface="Courier New"/>
              </a:rPr>
              <a:t>i</a:t>
            </a:r>
            <a:r>
              <a:rPr lang="en-US" sz="1700" b="1" dirty="0">
                <a:solidFill>
                  <a:srgbClr val="008000"/>
                </a:solidFill>
                <a:latin typeface="Courier New"/>
                <a:cs typeface="Courier New"/>
              </a:rPr>
              <a:t>, …);</a:t>
            </a:r>
          </a:p>
          <a:p>
            <a:r>
              <a:rPr lang="en-US" sz="1700" b="1" dirty="0">
                <a:latin typeface="Courier New"/>
                <a:cs typeface="Courier New"/>
              </a:rPr>
              <a:t> </a:t>
            </a:r>
            <a:r>
              <a:rPr lang="pt-BR" sz="1700" b="1" dirty="0">
                <a:latin typeface="Courier New"/>
                <a:cs typeface="Courier New"/>
              </a:rPr>
              <a:t>for r=0..N </a:t>
            </a:r>
          </a:p>
          <a:p>
            <a:r>
              <a:rPr lang="pt-BR" sz="1700" b="1" dirty="0">
                <a:latin typeface="Courier New"/>
                <a:cs typeface="Courier New"/>
              </a:rPr>
              <a:t>  for c=rowS[r]..rowS[r+1] {</a:t>
            </a:r>
            <a:br>
              <a:rPr lang="pt-BR" sz="1700" b="1" dirty="0">
                <a:latin typeface="Courier New"/>
                <a:cs typeface="Courier New"/>
              </a:rPr>
            </a:br>
            <a:r>
              <a:rPr lang="pt-BR" sz="1700" b="1" dirty="0">
                <a:latin typeface="Courier New"/>
                <a:cs typeface="Courier New"/>
              </a:rPr>
              <a:t>    res</a:t>
            </a:r>
            <a:r>
              <a:rPr lang="pt-BR" sz="1700" b="1" baseline="-25000" dirty="0">
                <a:latin typeface="Courier New"/>
                <a:cs typeface="Courier New"/>
              </a:rPr>
              <a:t>i</a:t>
            </a:r>
            <a:r>
              <a:rPr lang="pt-BR" sz="1700" b="1" dirty="0">
                <a:latin typeface="Courier New"/>
                <a:cs typeface="Courier New"/>
              </a:rPr>
              <a:t>[r]+=data[c]*V</a:t>
            </a:r>
            <a:r>
              <a:rPr lang="pt-BR" sz="1700" b="1" baseline="-25000" dirty="0">
                <a:latin typeface="Courier New"/>
                <a:cs typeface="Courier New"/>
              </a:rPr>
              <a:t>i</a:t>
            </a:r>
            <a:r>
              <a:rPr lang="pt-BR" sz="1700" b="1" dirty="0">
                <a:latin typeface="Courier New"/>
                <a:cs typeface="Courier New"/>
              </a:rPr>
              <a:t>[cIdx[c]];</a:t>
            </a:r>
            <a:endParaRPr lang="pt-BR" sz="1700" b="1" dirty="0">
              <a:solidFill>
                <a:srgbClr val="73B900"/>
              </a:solidFill>
              <a:latin typeface="Courier New"/>
              <a:cs typeface="Courier New"/>
            </a:endParaRPr>
          </a:p>
          <a:p>
            <a:r>
              <a:rPr lang="pt-BR" sz="1700" b="1" dirty="0">
                <a:latin typeface="Courier New"/>
                <a:cs typeface="Courier New"/>
              </a:rPr>
              <a:t>    </a:t>
            </a:r>
            <a:r>
              <a:rPr lang="pt-BR" sz="1700" b="1" dirty="0">
                <a:solidFill>
                  <a:srgbClr val="008000"/>
                </a:solidFill>
                <a:latin typeface="Courier New"/>
                <a:cs typeface="Courier New"/>
              </a:rPr>
              <a:t>check </a:t>
            </a:r>
            <a:r>
              <a:rPr lang="pt-BR" sz="1700" b="1" dirty="0">
                <a:latin typeface="Courier New"/>
                <a:cs typeface="Courier New"/>
              </a:rPr>
              <a:t>{</a:t>
            </a:r>
            <a:r>
              <a:rPr lang="pt-BR" sz="1700" b="1" dirty="0">
                <a:solidFill>
                  <a:srgbClr val="7030A0"/>
                </a:solidFill>
                <a:latin typeface="Courier New"/>
                <a:cs typeface="Courier New"/>
              </a:rPr>
              <a:t>fault&lt;fail&gt;(c &gt; prevC)</a:t>
            </a:r>
            <a:r>
              <a:rPr lang="pt-BR" sz="1700" b="1" dirty="0">
                <a:latin typeface="Courier New"/>
                <a:cs typeface="Courier New"/>
              </a:rPr>
              <a:t>;}</a:t>
            </a:r>
          </a:p>
          <a:p>
            <a:r>
              <a:rPr lang="pt-BR" sz="1700" b="1" dirty="0">
                <a:latin typeface="Courier New"/>
                <a:cs typeface="Courier New"/>
              </a:rPr>
              <a:t>    prevC=c;</a:t>
            </a:r>
          </a:p>
          <a:p>
            <a:r>
              <a:rPr lang="pt-BR" sz="1700" b="1" dirty="0">
                <a:latin typeface="Courier New"/>
                <a:cs typeface="Courier New"/>
              </a:rPr>
              <a:t>  }</a:t>
            </a:r>
          </a:p>
          <a:p>
            <a:r>
              <a:rPr lang="pt-BR" sz="1700" b="1" dirty="0">
                <a:solidFill>
                  <a:srgbClr val="008000"/>
                </a:solidFill>
                <a:latin typeface="Courier New"/>
                <a:cs typeface="Courier New"/>
              </a:rPr>
              <a:t> commit_CD(cd</a:t>
            </a:r>
            <a:r>
              <a:rPr lang="pt-BR" sz="1700" b="1" dirty="0" smtClean="0">
                <a:solidFill>
                  <a:srgbClr val="008000"/>
                </a:solidFill>
                <a:latin typeface="Courier New"/>
                <a:cs typeface="Courier New"/>
              </a:rPr>
              <a:t>);</a:t>
            </a:r>
            <a:r>
              <a:rPr lang="pt-BR" sz="1700" b="1" dirty="0" smtClean="0">
                <a:latin typeface="Courier New"/>
                <a:cs typeface="Courier New"/>
              </a:rPr>
              <a:t>}</a:t>
            </a:r>
            <a:endParaRPr lang="pt-BR" sz="1700" b="1" dirty="0">
              <a:latin typeface="Courier New"/>
              <a:cs typeface="Courier New"/>
            </a:endParaRPr>
          </a:p>
        </p:txBody>
      </p:sp>
      <p:pic>
        <p:nvPicPr>
          <p:cNvPr id="9" name="Picture 2" descr="C:\Users\JINTOSHI\Downloads\example_c_fails.pn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88" y="4800600"/>
            <a:ext cx="2496312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381000" y="1828800"/>
            <a:ext cx="457200" cy="2482578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33400" y="1752600"/>
            <a:ext cx="1164772" cy="11430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161309" y="3049557"/>
            <a:ext cx="403171" cy="1141443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17" name="Picture 3" descr="C:\Users\JINTOSHI\Downloads\example_b_fails.pn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00600"/>
            <a:ext cx="2018516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JINTOSHI\Downloads\example_a2_fails.png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800600"/>
            <a:ext cx="1981200" cy="167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81000" y="4419600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Local copy or </a:t>
            </a:r>
            <a:r>
              <a:rPr lang="en-US" altLang="ko-KR" b="1" dirty="0" err="1" smtClean="0"/>
              <a:t>regen</a:t>
            </a:r>
            <a:endParaRPr lang="ko-KR" alt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144061" y="44196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Sibling</a:t>
            </a:r>
            <a:endParaRPr lang="ko-KR" alt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096000" y="4419600"/>
            <a:ext cx="248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Parent (unchanged)</a:t>
            </a:r>
            <a:endParaRPr lang="ko-KR" altLang="en-US" b="1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381000" y="1828800"/>
            <a:ext cx="457200" cy="2482578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33400" y="1752600"/>
            <a:ext cx="1164772" cy="11430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9" name="Arc 18"/>
          <p:cNvSpPr/>
          <p:nvPr/>
        </p:nvSpPr>
        <p:spPr bwMode="auto">
          <a:xfrm flipH="1">
            <a:off x="457200" y="3276600"/>
            <a:ext cx="838200" cy="882378"/>
          </a:xfrm>
          <a:prstGeom prst="arc">
            <a:avLst>
              <a:gd name="adj1" fmla="val 16200000"/>
              <a:gd name="adj2" fmla="val 5147051"/>
            </a:avLst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stealth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381000" y="3076307"/>
            <a:ext cx="734786" cy="123507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52401" y="1568318"/>
            <a:ext cx="1545772" cy="285128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995550" y="1568318"/>
            <a:ext cx="1403460" cy="285128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2161308" y="3131569"/>
            <a:ext cx="403171" cy="1141443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67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5" grpId="0" animBg="1"/>
      <p:bldP spid="26" grpId="0" animBg="1"/>
      <p:bldP spid="4" grpId="0" animBg="1"/>
      <p:bldP spid="6" grpId="0" animBg="1"/>
      <p:bldP spid="12" grpId="0" animBg="1"/>
      <p:bldP spid="16" grpId="0" animBg="1"/>
      <p:bldP spid="20" grpId="0"/>
      <p:bldP spid="21" grpId="0"/>
      <p:bldP spid="22" grpId="0"/>
      <p:bldP spid="23" grpId="0" animBg="1"/>
      <p:bldP spid="24" grpId="0" animBg="1"/>
      <p:bldP spid="19" grpId="0" animBg="1"/>
      <p:bldP spid="27" grpId="0" animBg="1"/>
      <p:bldP spid="28" grpId="0" animBg="1"/>
      <p:bldP spid="29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Abstract</a:t>
            </a:r>
          </a:p>
          <a:p>
            <a:pPr lvl="1"/>
            <a:r>
              <a:rPr lang="en-US" sz="2000" dirty="0" smtClean="0"/>
              <a:t>Utilize most efficient detection mechanism</a:t>
            </a:r>
          </a:p>
          <a:p>
            <a:pPr lvl="1"/>
            <a:r>
              <a:rPr lang="en-US" sz="2000" dirty="0" smtClean="0"/>
              <a:t>Low </a:t>
            </a:r>
            <a:r>
              <a:rPr lang="en-US" sz="2000" dirty="0"/>
              <a:t>overhead detection: e.g., algorithm specific detection </a:t>
            </a:r>
          </a:p>
          <a:p>
            <a:r>
              <a:rPr lang="en-US" sz="2400" dirty="0" smtClean="0"/>
              <a:t>Customized</a:t>
            </a:r>
          </a:p>
          <a:p>
            <a:pPr lvl="1"/>
            <a:r>
              <a:rPr lang="en-US" sz="2000" dirty="0" smtClean="0"/>
              <a:t>Replicate in time, replicate in space, algorithm specific</a:t>
            </a:r>
          </a:p>
          <a:p>
            <a:r>
              <a:rPr lang="en-US" altLang="ko-KR" sz="2400" dirty="0" smtClean="0"/>
              <a:t>Heterogeneous</a:t>
            </a:r>
          </a:p>
          <a:p>
            <a:pPr lvl="1"/>
            <a:r>
              <a:rPr lang="en-US" altLang="ko-KR" sz="2000" dirty="0" smtClean="0"/>
              <a:t>Per-CD routines</a:t>
            </a:r>
            <a:endParaRPr lang="en-US" altLang="ko-KR" sz="2000" dirty="0"/>
          </a:p>
          <a:p>
            <a:pPr lvl="1"/>
            <a:r>
              <a:rPr lang="en-US" altLang="ko-KR" sz="2000" dirty="0"/>
              <a:t>E.g., selective multi-granularity DMR</a:t>
            </a:r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0" name="Footer Placeholder 1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</p:spPr>
        <p:txBody>
          <a:bodyPr/>
          <a:lstStyle/>
          <a:p>
            <a:r>
              <a:rPr lang="it-IT" dirty="0" smtClean="0"/>
              <a:t>Containment Domain [SC'12] (c) Jinsuk Chung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idx="12"/>
          </p:nvPr>
        </p:nvSpPr>
        <p:spPr>
          <a:xfrm>
            <a:off x="7086600" y="-14221"/>
            <a:ext cx="836613" cy="455613"/>
          </a:xfrm>
          <a:ln/>
        </p:spPr>
        <p:txBody>
          <a:bodyPr/>
          <a:lstStyle/>
          <a:p>
            <a:pPr>
              <a:defRPr/>
            </a:pPr>
            <a:fld id="{601C25D1-4320-45C9-A8DE-289E7E3A86B0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23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Abstract</a:t>
            </a:r>
          </a:p>
          <a:p>
            <a:pPr lvl="1"/>
            <a:r>
              <a:rPr lang="en-US" sz="2000" dirty="0" smtClean="0"/>
              <a:t>Utilize most efficient recovery mechanism</a:t>
            </a:r>
          </a:p>
          <a:p>
            <a:pPr lvl="1"/>
            <a:r>
              <a:rPr lang="en-US" sz="2000" dirty="0" smtClean="0"/>
              <a:t>Maximize </a:t>
            </a:r>
            <a:r>
              <a:rPr lang="en-US" sz="2000" dirty="0"/>
              <a:t>local recovery</a:t>
            </a:r>
          </a:p>
          <a:p>
            <a:pPr lvl="1"/>
            <a:r>
              <a:rPr lang="en-US" sz="2000" dirty="0"/>
              <a:t>Low overhead recovery e.g., </a:t>
            </a:r>
            <a:r>
              <a:rPr lang="en-US" sz="2000" dirty="0" smtClean="0"/>
              <a:t>re-materialization or regeneration</a:t>
            </a:r>
            <a:endParaRPr lang="en-US" sz="2000" dirty="0"/>
          </a:p>
          <a:p>
            <a:r>
              <a:rPr lang="en-US" sz="2400" dirty="0" smtClean="0"/>
              <a:t>Customized</a:t>
            </a:r>
            <a:endParaRPr lang="en-US" sz="2400" dirty="0"/>
          </a:p>
          <a:p>
            <a:pPr lvl="1"/>
            <a:r>
              <a:rPr lang="en-US" sz="2000" dirty="0"/>
              <a:t>Re-execute,  </a:t>
            </a:r>
            <a:r>
              <a:rPr lang="en-US" sz="2000" dirty="0" smtClean="0"/>
              <a:t>ignore, re-materialize</a:t>
            </a:r>
            <a:r>
              <a:rPr lang="en-US" sz="2000" dirty="0"/>
              <a:t>, DMR, TMR</a:t>
            </a:r>
          </a:p>
          <a:p>
            <a:r>
              <a:rPr lang="en-US" sz="2400" dirty="0" smtClean="0"/>
              <a:t>Heterogeneous</a:t>
            </a:r>
          </a:p>
          <a:p>
            <a:pPr lvl="1"/>
            <a:r>
              <a:rPr lang="en-US" sz="2000" dirty="0" smtClean="0"/>
              <a:t>Per-CD routines</a:t>
            </a:r>
          </a:p>
          <a:p>
            <a:pPr lvl="1"/>
            <a:r>
              <a:rPr lang="en-US" sz="2000" dirty="0" smtClean="0"/>
              <a:t>E.g., selective multi-</a:t>
            </a:r>
            <a:br>
              <a:rPr lang="en-US" sz="2000" dirty="0" smtClean="0"/>
            </a:br>
            <a:r>
              <a:rPr lang="en-US" sz="2000" dirty="0" smtClean="0"/>
              <a:t>granularity DMR</a:t>
            </a:r>
          </a:p>
          <a:p>
            <a:pPr lvl="1"/>
            <a:r>
              <a:rPr lang="en-US" sz="2000" dirty="0" smtClean="0"/>
              <a:t>App/system specific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0" name="Footer Placeholder 1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</p:spPr>
        <p:txBody>
          <a:bodyPr/>
          <a:lstStyle/>
          <a:p>
            <a:r>
              <a:rPr lang="it-IT" dirty="0" smtClean="0"/>
              <a:t>Containment Domain [SC'12] (c) Jinsuk Chung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idx="12"/>
          </p:nvPr>
        </p:nvSpPr>
        <p:spPr>
          <a:xfrm>
            <a:off x="7086600" y="-14221"/>
            <a:ext cx="836613" cy="455613"/>
          </a:xfrm>
          <a:ln/>
        </p:spPr>
        <p:txBody>
          <a:bodyPr/>
          <a:lstStyle/>
          <a:p>
            <a:pPr>
              <a:defRPr/>
            </a:pPr>
            <a:fld id="{601C25D1-4320-45C9-A8DE-289E7E3A86B0}" type="slidenum">
              <a:rPr lang="en-US" altLang="en-US"/>
              <a:pPr>
                <a:defRPr/>
              </a:pPr>
              <a:t>18</a:t>
            </a:fld>
            <a:endParaRPr lang="en-US" altLang="en-US"/>
          </a:p>
        </p:txBody>
      </p:sp>
      <p:grpSp>
        <p:nvGrpSpPr>
          <p:cNvPr id="3" name="Group 2"/>
          <p:cNvGrpSpPr/>
          <p:nvPr/>
        </p:nvGrpSpPr>
        <p:grpSpPr>
          <a:xfrm>
            <a:off x="4038600" y="2841168"/>
            <a:ext cx="4952999" cy="3962399"/>
            <a:chOff x="4419600" y="3124200"/>
            <a:chExt cx="4571999" cy="3733799"/>
          </a:xfrm>
        </p:grpSpPr>
        <p:sp>
          <p:nvSpPr>
            <p:cNvPr id="52" name="직사각형 51"/>
            <p:cNvSpPr/>
            <p:nvPr/>
          </p:nvSpPr>
          <p:spPr>
            <a:xfrm>
              <a:off x="8186808" y="3124200"/>
              <a:ext cx="804791" cy="9144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rPr>
                <a:t>Compute</a:t>
              </a:r>
              <a:endParaRPr kumimoji="0" lang="ko-KR" alt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8186809" y="3124200"/>
              <a:ext cx="804790" cy="152400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rPr>
                <a:t>Preserve</a:t>
              </a:r>
              <a:endParaRPr kumimoji="0" lang="ko-KR" alt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8186808" y="3886201"/>
              <a:ext cx="804790" cy="152400"/>
            </a:xfrm>
            <a:prstGeom prst="rect">
              <a:avLst/>
            </a:prstGeom>
            <a:solidFill>
              <a:srgbClr val="B696CA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rPr>
                <a:t>Detect</a:t>
              </a:r>
              <a:endParaRPr kumimoji="0" lang="en-US" altLang="ko-KR" sz="10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419600" y="4038600"/>
              <a:ext cx="3918073" cy="2819399"/>
              <a:chOff x="4935390" y="4648201"/>
              <a:chExt cx="3402283" cy="2209798"/>
            </a:xfrm>
          </p:grpSpPr>
          <p:cxnSp>
            <p:nvCxnSpPr>
              <p:cNvPr id="8" name="직선 화살표 연결선 57"/>
              <p:cNvCxnSpPr/>
              <p:nvPr/>
            </p:nvCxnSpPr>
            <p:spPr>
              <a:xfrm rot="5400000">
                <a:off x="7409627" y="5676310"/>
                <a:ext cx="1784262" cy="32843"/>
              </a:xfrm>
              <a:prstGeom prst="straightConnector1">
                <a:avLst/>
              </a:prstGeom>
              <a:noFill/>
              <a:ln w="85725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12" name="직사각형 3"/>
              <p:cNvSpPr/>
              <p:nvPr/>
            </p:nvSpPr>
            <p:spPr>
              <a:xfrm>
                <a:off x="4935390" y="4800600"/>
                <a:ext cx="3087206" cy="1784262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  <p:sp>
            <p:nvSpPr>
              <p:cNvPr id="13" name="직사각형 42"/>
              <p:cNvSpPr/>
              <p:nvPr/>
            </p:nvSpPr>
            <p:spPr>
              <a:xfrm>
                <a:off x="4935390" y="6247299"/>
                <a:ext cx="3087206" cy="337563"/>
              </a:xfrm>
              <a:prstGeom prst="rect">
                <a:avLst/>
              </a:prstGeom>
              <a:solidFill>
                <a:srgbClr val="C0504D">
                  <a:lumMod val="50000"/>
                </a:srgb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  <p:sp>
            <p:nvSpPr>
              <p:cNvPr id="14" name="직사각형 4"/>
              <p:cNvSpPr/>
              <p:nvPr/>
            </p:nvSpPr>
            <p:spPr>
              <a:xfrm>
                <a:off x="5001075" y="4848823"/>
                <a:ext cx="1445075" cy="819796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  <p:sp>
            <p:nvSpPr>
              <p:cNvPr id="15" name="직사각형 31"/>
              <p:cNvSpPr/>
              <p:nvPr/>
            </p:nvSpPr>
            <p:spPr>
              <a:xfrm>
                <a:off x="6052039" y="6653505"/>
                <a:ext cx="164213" cy="96446"/>
              </a:xfrm>
              <a:prstGeom prst="rect">
                <a:avLst/>
              </a:prstGeom>
              <a:solidFill>
                <a:srgbClr val="C0504D">
                  <a:lumMod val="75000"/>
                </a:srgb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  <p:sp>
            <p:nvSpPr>
              <p:cNvPr id="16" name="직사각형 14"/>
              <p:cNvSpPr/>
              <p:nvPr/>
            </p:nvSpPr>
            <p:spPr>
              <a:xfrm>
                <a:off x="6511835" y="5596285"/>
                <a:ext cx="1445075" cy="819796"/>
              </a:xfrm>
              <a:prstGeom prst="rect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  <p:sp>
            <p:nvSpPr>
              <p:cNvPr id="17" name="직사각형 16"/>
              <p:cNvSpPr/>
              <p:nvPr/>
            </p:nvSpPr>
            <p:spPr>
              <a:xfrm>
                <a:off x="6577521" y="5982071"/>
                <a:ext cx="624010" cy="16878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  <p:sp>
            <p:nvSpPr>
              <p:cNvPr id="18" name="직사각형 17"/>
              <p:cNvSpPr/>
              <p:nvPr/>
            </p:nvSpPr>
            <p:spPr>
              <a:xfrm>
                <a:off x="7267216" y="6078518"/>
                <a:ext cx="624010" cy="28934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  <p:sp>
            <p:nvSpPr>
              <p:cNvPr id="19" name="직사각형 18"/>
              <p:cNvSpPr/>
              <p:nvPr/>
            </p:nvSpPr>
            <p:spPr>
              <a:xfrm>
                <a:off x="7267216" y="5644508"/>
                <a:ext cx="624010" cy="16878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  <p:sp>
            <p:nvSpPr>
              <p:cNvPr id="20" name="직사각형 19"/>
              <p:cNvSpPr/>
              <p:nvPr/>
            </p:nvSpPr>
            <p:spPr>
              <a:xfrm>
                <a:off x="7267216" y="5861513"/>
                <a:ext cx="624010" cy="16878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  <p:sp>
            <p:nvSpPr>
              <p:cNvPr id="21" name="직사각형 22"/>
              <p:cNvSpPr/>
              <p:nvPr/>
            </p:nvSpPr>
            <p:spPr>
              <a:xfrm>
                <a:off x="6577521" y="5644508"/>
                <a:ext cx="624010" cy="28934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  <p:sp>
            <p:nvSpPr>
              <p:cNvPr id="22" name="직사각형 23"/>
              <p:cNvSpPr/>
              <p:nvPr/>
            </p:nvSpPr>
            <p:spPr>
              <a:xfrm>
                <a:off x="6577521" y="5813289"/>
                <a:ext cx="624010" cy="120559"/>
              </a:xfrm>
              <a:prstGeom prst="rect">
                <a:avLst/>
              </a:prstGeom>
              <a:solidFill>
                <a:srgbClr val="C0504D">
                  <a:lumMod val="60000"/>
                  <a:lumOff val="40000"/>
                </a:srgb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  <p:sp>
            <p:nvSpPr>
              <p:cNvPr id="23" name="직사각형 24"/>
              <p:cNvSpPr/>
              <p:nvPr/>
            </p:nvSpPr>
            <p:spPr>
              <a:xfrm>
                <a:off x="6511835" y="4848823"/>
                <a:ext cx="1445075" cy="699238"/>
              </a:xfrm>
              <a:prstGeom prst="rect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  <p:sp>
            <p:nvSpPr>
              <p:cNvPr id="24" name="직사각형 25"/>
              <p:cNvSpPr/>
              <p:nvPr/>
            </p:nvSpPr>
            <p:spPr>
              <a:xfrm>
                <a:off x="7267216" y="4897046"/>
                <a:ext cx="624010" cy="16878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  <p:sp>
            <p:nvSpPr>
              <p:cNvPr id="25" name="직사각형 26"/>
              <p:cNvSpPr/>
              <p:nvPr/>
            </p:nvSpPr>
            <p:spPr>
              <a:xfrm>
                <a:off x="7267216" y="5114051"/>
                <a:ext cx="624010" cy="16878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  <p:sp>
            <p:nvSpPr>
              <p:cNvPr id="26" name="직사각형 27"/>
              <p:cNvSpPr/>
              <p:nvPr/>
            </p:nvSpPr>
            <p:spPr>
              <a:xfrm>
                <a:off x="7267216" y="5331056"/>
                <a:ext cx="624010" cy="16878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  <p:sp>
            <p:nvSpPr>
              <p:cNvPr id="27" name="직사각형 28"/>
              <p:cNvSpPr/>
              <p:nvPr/>
            </p:nvSpPr>
            <p:spPr>
              <a:xfrm>
                <a:off x="6577521" y="4897046"/>
                <a:ext cx="624010" cy="16878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  <p:sp>
            <p:nvSpPr>
              <p:cNvPr id="28" name="직사각형 29"/>
              <p:cNvSpPr/>
              <p:nvPr/>
            </p:nvSpPr>
            <p:spPr>
              <a:xfrm>
                <a:off x="6577521" y="5114051"/>
                <a:ext cx="624010" cy="16878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  <p:sp>
            <p:nvSpPr>
              <p:cNvPr id="29" name="직사각형 30"/>
              <p:cNvSpPr/>
              <p:nvPr/>
            </p:nvSpPr>
            <p:spPr>
              <a:xfrm>
                <a:off x="6577521" y="5331056"/>
                <a:ext cx="624010" cy="16878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  <p:sp>
            <p:nvSpPr>
              <p:cNvPr id="30" name="직사각형 5"/>
              <p:cNvSpPr/>
              <p:nvPr/>
            </p:nvSpPr>
            <p:spPr>
              <a:xfrm>
                <a:off x="5066761" y="4897046"/>
                <a:ext cx="624010" cy="16878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  <p:sp>
            <p:nvSpPr>
              <p:cNvPr id="31" name="직사각형 6"/>
              <p:cNvSpPr/>
              <p:nvPr/>
            </p:nvSpPr>
            <p:spPr>
              <a:xfrm>
                <a:off x="5066761" y="5114051"/>
                <a:ext cx="624010" cy="16878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  <p:sp>
            <p:nvSpPr>
              <p:cNvPr id="32" name="직사각형 32"/>
              <p:cNvSpPr/>
              <p:nvPr/>
            </p:nvSpPr>
            <p:spPr>
              <a:xfrm>
                <a:off x="6511835" y="6247299"/>
                <a:ext cx="1445075" cy="168782"/>
              </a:xfrm>
              <a:prstGeom prst="rect">
                <a:avLst/>
              </a:prstGeom>
              <a:solidFill>
                <a:srgbClr val="BE4D4A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  <p:sp>
            <p:nvSpPr>
              <p:cNvPr id="33" name="직사각형 7"/>
              <p:cNvSpPr/>
              <p:nvPr/>
            </p:nvSpPr>
            <p:spPr>
              <a:xfrm>
                <a:off x="5066761" y="5331056"/>
                <a:ext cx="624010" cy="28934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  <p:sp>
            <p:nvSpPr>
              <p:cNvPr id="34" name="직사각형 9"/>
              <p:cNvSpPr/>
              <p:nvPr/>
            </p:nvSpPr>
            <p:spPr>
              <a:xfrm>
                <a:off x="5756455" y="4897046"/>
                <a:ext cx="624010" cy="16878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  <p:sp>
            <p:nvSpPr>
              <p:cNvPr id="35" name="직사각형 32"/>
              <p:cNvSpPr/>
              <p:nvPr/>
            </p:nvSpPr>
            <p:spPr>
              <a:xfrm>
                <a:off x="5001741" y="5494964"/>
                <a:ext cx="1445075" cy="168782"/>
              </a:xfrm>
              <a:prstGeom prst="rect">
                <a:avLst/>
              </a:prstGeom>
              <a:solidFill>
                <a:srgbClr val="BE4D4A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  <p:sp>
            <p:nvSpPr>
              <p:cNvPr id="36" name="직사각형 10"/>
              <p:cNvSpPr/>
              <p:nvPr/>
            </p:nvSpPr>
            <p:spPr>
              <a:xfrm>
                <a:off x="5756455" y="5114051"/>
                <a:ext cx="624010" cy="16878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  <p:sp>
            <p:nvSpPr>
              <p:cNvPr id="37" name="직사각형 11"/>
              <p:cNvSpPr/>
              <p:nvPr/>
            </p:nvSpPr>
            <p:spPr>
              <a:xfrm>
                <a:off x="5756455" y="5331056"/>
                <a:ext cx="624010" cy="16878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  <p:sp>
            <p:nvSpPr>
              <p:cNvPr id="38" name="직사각형 13"/>
              <p:cNvSpPr/>
              <p:nvPr/>
            </p:nvSpPr>
            <p:spPr>
              <a:xfrm>
                <a:off x="5066761" y="5499838"/>
                <a:ext cx="624010" cy="120559"/>
              </a:xfrm>
              <a:prstGeom prst="rect">
                <a:avLst/>
              </a:prstGeom>
              <a:solidFill>
                <a:srgbClr val="C0504D">
                  <a:lumMod val="60000"/>
                  <a:lumOff val="40000"/>
                </a:srgb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  <p:sp>
            <p:nvSpPr>
              <p:cNvPr id="39" name="직사각형 20"/>
              <p:cNvSpPr/>
              <p:nvPr/>
            </p:nvSpPr>
            <p:spPr>
              <a:xfrm>
                <a:off x="6577521" y="6199076"/>
                <a:ext cx="624010" cy="16878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  <p:sp>
            <p:nvSpPr>
              <p:cNvPr id="40" name="직사각형 21"/>
              <p:cNvSpPr/>
              <p:nvPr/>
            </p:nvSpPr>
            <p:spPr>
              <a:xfrm>
                <a:off x="7267216" y="6247299"/>
                <a:ext cx="624010" cy="120559"/>
              </a:xfrm>
              <a:prstGeom prst="rect">
                <a:avLst/>
              </a:prstGeom>
              <a:solidFill>
                <a:srgbClr val="C0504D">
                  <a:lumMod val="60000"/>
                  <a:lumOff val="40000"/>
                </a:srgb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  <p:sp>
            <p:nvSpPr>
              <p:cNvPr id="41" name="직사각형 33"/>
              <p:cNvSpPr/>
              <p:nvPr/>
            </p:nvSpPr>
            <p:spPr>
              <a:xfrm>
                <a:off x="5001075" y="5716843"/>
                <a:ext cx="1445075" cy="819796"/>
              </a:xfrm>
              <a:prstGeom prst="rect">
                <a:avLst/>
              </a:prstGeom>
              <a:solidFill>
                <a:sysClr val="window" lastClr="FFFFFF">
                  <a:lumMod val="95000"/>
                </a:sys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  <p:sp>
            <p:nvSpPr>
              <p:cNvPr id="42" name="직사각형 34"/>
              <p:cNvSpPr/>
              <p:nvPr/>
            </p:nvSpPr>
            <p:spPr>
              <a:xfrm>
                <a:off x="5001075" y="6367858"/>
                <a:ext cx="1445075" cy="168782"/>
              </a:xfrm>
              <a:prstGeom prst="rect">
                <a:avLst/>
              </a:prstGeom>
              <a:solidFill>
                <a:srgbClr val="BE4D4A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  <p:sp>
            <p:nvSpPr>
              <p:cNvPr id="43" name="직사각형 35"/>
              <p:cNvSpPr/>
              <p:nvPr/>
            </p:nvSpPr>
            <p:spPr>
              <a:xfrm>
                <a:off x="5066761" y="5765066"/>
                <a:ext cx="624010" cy="16878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  <p:sp>
            <p:nvSpPr>
              <p:cNvPr id="44" name="직사각형 36"/>
              <p:cNvSpPr/>
              <p:nvPr/>
            </p:nvSpPr>
            <p:spPr>
              <a:xfrm>
                <a:off x="5066761" y="5982071"/>
                <a:ext cx="624010" cy="16878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  <p:sp>
            <p:nvSpPr>
              <p:cNvPr id="45" name="직사각형 37"/>
              <p:cNvSpPr/>
              <p:nvPr/>
            </p:nvSpPr>
            <p:spPr>
              <a:xfrm>
                <a:off x="5066761" y="6199076"/>
                <a:ext cx="624010" cy="28934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  <p:sp>
            <p:nvSpPr>
              <p:cNvPr id="46" name="직사각형 38"/>
              <p:cNvSpPr/>
              <p:nvPr/>
            </p:nvSpPr>
            <p:spPr>
              <a:xfrm>
                <a:off x="5756455" y="5765066"/>
                <a:ext cx="624010" cy="16878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  <p:sp>
            <p:nvSpPr>
              <p:cNvPr id="47" name="직사각형 39"/>
              <p:cNvSpPr/>
              <p:nvPr/>
            </p:nvSpPr>
            <p:spPr>
              <a:xfrm>
                <a:off x="5756455" y="5982071"/>
                <a:ext cx="624010" cy="16878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  <p:sp>
            <p:nvSpPr>
              <p:cNvPr id="48" name="직사각형 40"/>
              <p:cNvSpPr/>
              <p:nvPr/>
            </p:nvSpPr>
            <p:spPr>
              <a:xfrm>
                <a:off x="5756455" y="6199076"/>
                <a:ext cx="624010" cy="16878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  <p:sp>
            <p:nvSpPr>
              <p:cNvPr id="49" name="직사각형 41"/>
              <p:cNvSpPr/>
              <p:nvPr/>
            </p:nvSpPr>
            <p:spPr>
              <a:xfrm>
                <a:off x="5066761" y="6367858"/>
                <a:ext cx="624010" cy="120559"/>
              </a:xfrm>
              <a:prstGeom prst="rect">
                <a:avLst/>
              </a:prstGeom>
              <a:solidFill>
                <a:srgbClr val="C0504D">
                  <a:lumMod val="60000"/>
                  <a:lumOff val="40000"/>
                </a:srgbClr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5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  <p:cxnSp>
            <p:nvCxnSpPr>
              <p:cNvPr id="51" name="직선 연결선 46"/>
              <p:cNvCxnSpPr/>
              <p:nvPr/>
            </p:nvCxnSpPr>
            <p:spPr>
              <a:xfrm flipV="1">
                <a:off x="7891226" y="4648201"/>
                <a:ext cx="328426" cy="417628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55" name="TextBox 47"/>
              <p:cNvSpPr txBox="1"/>
              <p:nvPr/>
            </p:nvSpPr>
            <p:spPr>
              <a:xfrm>
                <a:off x="6249095" y="6611282"/>
                <a:ext cx="1970557" cy="246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Re-execution overhead</a:t>
                </a:r>
                <a:endParaRPr kumimoji="0" lang="ko-KR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TextBox 48"/>
              <p:cNvSpPr txBox="1"/>
              <p:nvPr/>
            </p:nvSpPr>
            <p:spPr>
              <a:xfrm rot="10800000">
                <a:off x="7968341" y="5620396"/>
                <a:ext cx="369332" cy="55456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Time</a:t>
                </a:r>
                <a:endParaRPr kumimoji="0" lang="ko-KR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50" name="직선 연결선 44"/>
            <p:cNvCxnSpPr/>
            <p:nvPr/>
          </p:nvCxnSpPr>
          <p:spPr>
            <a:xfrm flipV="1">
              <a:off x="7823544" y="3124200"/>
              <a:ext cx="340393" cy="120641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2529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59B1C28-9D21-4559-A913-2EE6820D4D1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</p:spPr>
        <p:txBody>
          <a:bodyPr/>
          <a:lstStyle/>
          <a:p>
            <a:r>
              <a:rPr lang="it-IT" dirty="0" smtClean="0"/>
              <a:t>Containment Domain [SC'12] (c) Jinsuk Chung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4384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Analyzability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74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1673377"/>
            <a:ext cx="8610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Containment Domains</a:t>
            </a:r>
            <a:r>
              <a:rPr lang="en-US" sz="2800" b="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800" b="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dirty="0" smtClean="0"/>
              <a:t>A Scalable, Efficient, and Flexible </a:t>
            </a:r>
            <a:br>
              <a:rPr lang="en-US" sz="2400" dirty="0" smtClean="0"/>
            </a:br>
            <a:r>
              <a:rPr lang="en-US" sz="2400" dirty="0" smtClean="0"/>
              <a:t>Resilience Scheme for </a:t>
            </a:r>
            <a:r>
              <a:rPr lang="en-US" sz="2400" dirty="0" err="1" smtClean="0"/>
              <a:t>Exascale</a:t>
            </a:r>
            <a:r>
              <a:rPr lang="en-US" sz="2400" dirty="0" smtClean="0"/>
              <a:t> Systems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381000" y="2514600"/>
            <a:ext cx="7772400" cy="2286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-304800" y="2514600"/>
            <a:ext cx="6629400" cy="304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8" name="Picture 4" descr="https://encrypted-tbn1.gstatic.com/images?q=tbn:ANd9GcSCpQdH6T44MYIl8GnyOCdPvBEThGVoP-v4KT4qR9bvajYv5pN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37177"/>
            <a:ext cx="2438403" cy="45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02177"/>
            <a:ext cx="1752600" cy="765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JIN\Downloads\nvidia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955" y="4371702"/>
            <a:ext cx="1679575" cy="134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JIN\Downloads\darp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724795"/>
            <a:ext cx="1828800" cy="100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JIN\Downloads\doe-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328" y="5656759"/>
            <a:ext cx="1148827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JIN\Downloads\nsf_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3" y="545465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02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6"/>
          <p:cNvSpPr/>
          <p:nvPr/>
        </p:nvSpPr>
        <p:spPr bwMode="auto">
          <a:xfrm>
            <a:off x="4572000" y="2881450"/>
            <a:ext cx="3962400" cy="298631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lang="en-US" sz="2400" dirty="0" smtClean="0"/>
          </a:p>
        </p:txBody>
      </p:sp>
      <p:sp>
        <p:nvSpPr>
          <p:cNvPr id="4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33513"/>
            <a:ext cx="8534400" cy="5408613"/>
          </a:xfrm>
          <a:noFill/>
        </p:spPr>
        <p:txBody>
          <a:bodyPr/>
          <a:lstStyle/>
          <a:p>
            <a:r>
              <a:rPr lang="en-US" altLang="ko-KR" sz="2400" dirty="0"/>
              <a:t>Leverage hierarchy and CD semantics</a:t>
            </a:r>
          </a:p>
          <a:p>
            <a:pPr lvl="1"/>
            <a:r>
              <a:rPr lang="en-US" altLang="ko-KR" sz="2000" dirty="0">
                <a:sym typeface="Wingdings" pitchFamily="2" charset="2"/>
              </a:rPr>
              <a:t>Uncoordinated “local” actions</a:t>
            </a:r>
            <a:endParaRPr lang="en-US" altLang="ko-KR" sz="2000" dirty="0"/>
          </a:p>
          <a:p>
            <a:pPr lvl="1"/>
            <a:r>
              <a:rPr lang="en-US" altLang="ko-KR" sz="2000" dirty="0"/>
              <a:t>Solve in </a:t>
            </a:r>
            <a:r>
              <a:rPr lang="en-US" altLang="ko-KR" sz="2000" dirty="0">
                <a:sym typeface="Wingdings" pitchFamily="2" charset="2"/>
              </a:rPr>
              <a:t> out</a:t>
            </a:r>
          </a:p>
          <a:p>
            <a:r>
              <a:rPr lang="en-US" altLang="ko-KR" sz="2400" dirty="0"/>
              <a:t>Application abstracted to CDs</a:t>
            </a:r>
          </a:p>
          <a:p>
            <a:pPr lvl="1"/>
            <a:r>
              <a:rPr lang="en-US" altLang="ko-KR" sz="2000" dirty="0"/>
              <a:t>CD tree</a:t>
            </a:r>
          </a:p>
          <a:p>
            <a:pPr lvl="1"/>
            <a:r>
              <a:rPr lang="en-US" altLang="ko-KR" sz="2000" dirty="0"/>
              <a:t>Volumes of preservation, 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>computation</a:t>
            </a:r>
            <a:r>
              <a:rPr lang="en-US" altLang="ko-KR" sz="2000" dirty="0"/>
              <a:t>, 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>and </a:t>
            </a:r>
            <a:r>
              <a:rPr lang="en-US" altLang="ko-KR" sz="2000" dirty="0"/>
              <a:t>communication</a:t>
            </a:r>
          </a:p>
          <a:p>
            <a:pPr lvl="1"/>
            <a:r>
              <a:rPr lang="en-US" altLang="ko-KR" sz="2000" dirty="0"/>
              <a:t>Preservation and 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 smtClean="0"/>
              <a:t>recovery </a:t>
            </a:r>
            <a:r>
              <a:rPr lang="en-US" altLang="ko-KR" sz="2000" dirty="0"/>
              <a:t>options per CD</a:t>
            </a:r>
          </a:p>
          <a:p>
            <a:r>
              <a:rPr lang="en-US" altLang="ko-KR" sz="2400" dirty="0"/>
              <a:t>Machine model</a:t>
            </a:r>
          </a:p>
          <a:p>
            <a:pPr lvl="1"/>
            <a:r>
              <a:rPr lang="en-US" altLang="ko-KR" sz="2000" dirty="0"/>
              <a:t>Storage hierarchy</a:t>
            </a:r>
          </a:p>
          <a:p>
            <a:pPr lvl="1"/>
            <a:r>
              <a:rPr lang="en-US" altLang="ko-KR" sz="2000" dirty="0"/>
              <a:t>Communication hierarchy</a:t>
            </a:r>
          </a:p>
          <a:p>
            <a:pPr lvl="1"/>
            <a:r>
              <a:rPr lang="en-US" altLang="ko-KR" sz="2000" dirty="0"/>
              <a:t>Bandwidths and </a:t>
            </a:r>
            <a:r>
              <a:rPr lang="en-US" altLang="ko-KR" sz="2000" dirty="0" smtClean="0"/>
              <a:t>capacities</a:t>
            </a:r>
            <a:endParaRPr lang="en-US" altLang="ko-KR" sz="2000" dirty="0"/>
          </a:p>
          <a:p>
            <a:pPr lvl="1"/>
            <a:r>
              <a:rPr lang="en-US" altLang="ko-KR" sz="2000" dirty="0"/>
              <a:t>Error processes and rates</a:t>
            </a:r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Analytical Model</a:t>
            </a:r>
          </a:p>
        </p:txBody>
      </p:sp>
      <p:sp>
        <p:nvSpPr>
          <p:cNvPr id="4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/>
          <a:p>
            <a:pPr>
              <a:defRPr/>
            </a:pPr>
            <a:fld id="{601C25D1-4320-45C9-A8DE-289E7E3A86B0}" type="slidenum">
              <a:rPr lang="en-US" altLang="en-US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39" name="Footer Placeholder 1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</p:spPr>
        <p:txBody>
          <a:bodyPr/>
          <a:lstStyle/>
          <a:p>
            <a:r>
              <a:rPr lang="it-IT" dirty="0" smtClean="0"/>
              <a:t>Containment Domain [SC'12] (c) Jinsuk Chung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 rot="10800000">
            <a:off x="8610600" y="2728686"/>
            <a:ext cx="461665" cy="28446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b="1" dirty="0" smtClean="0"/>
              <a:t>Execution time</a:t>
            </a:r>
            <a:endParaRPr lang="en-US" b="1" dirty="0"/>
          </a:p>
        </p:txBody>
      </p:sp>
      <p:sp>
        <p:nvSpPr>
          <p:cNvPr id="44" name="Rectangle 6"/>
          <p:cNvSpPr/>
          <p:nvPr/>
        </p:nvSpPr>
        <p:spPr bwMode="auto">
          <a:xfrm>
            <a:off x="4740139" y="3110050"/>
            <a:ext cx="1748267" cy="124469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lang="en-US" sz="2400" dirty="0" smtClean="0"/>
          </a:p>
        </p:txBody>
      </p:sp>
      <p:sp>
        <p:nvSpPr>
          <p:cNvPr id="45" name="Rectangle 7"/>
          <p:cNvSpPr/>
          <p:nvPr/>
        </p:nvSpPr>
        <p:spPr bwMode="auto">
          <a:xfrm>
            <a:off x="4874621" y="3214656"/>
            <a:ext cx="672411" cy="384359"/>
          </a:xfrm>
          <a:prstGeom prst="rect">
            <a:avLst/>
          </a:prstGeom>
          <a:solidFill>
            <a:schemeClr val="bg1">
              <a:lumMod val="65000"/>
            </a:schemeClr>
          </a:solidFill>
          <a:ln w="15875">
            <a:solidFill>
              <a:schemeClr val="tx1"/>
            </a:solidFill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lang="en-US" sz="2400" dirty="0" smtClean="0"/>
          </a:p>
        </p:txBody>
      </p:sp>
      <p:sp>
        <p:nvSpPr>
          <p:cNvPr id="46" name="Rectangle 8"/>
          <p:cNvSpPr/>
          <p:nvPr/>
        </p:nvSpPr>
        <p:spPr bwMode="auto">
          <a:xfrm>
            <a:off x="5681514" y="3214656"/>
            <a:ext cx="672411" cy="384359"/>
          </a:xfrm>
          <a:prstGeom prst="rect">
            <a:avLst/>
          </a:prstGeom>
          <a:solidFill>
            <a:schemeClr val="bg1">
              <a:lumMod val="65000"/>
            </a:schemeClr>
          </a:solidFill>
          <a:ln w="15875">
            <a:solidFill>
              <a:schemeClr val="tx1"/>
            </a:solidFill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lang="en-US" sz="2400" dirty="0" smtClean="0"/>
          </a:p>
        </p:txBody>
      </p:sp>
      <p:sp>
        <p:nvSpPr>
          <p:cNvPr id="51" name="Rectangle 12"/>
          <p:cNvSpPr/>
          <p:nvPr/>
        </p:nvSpPr>
        <p:spPr bwMode="auto">
          <a:xfrm>
            <a:off x="4874621" y="3752758"/>
            <a:ext cx="672411" cy="384359"/>
          </a:xfrm>
          <a:prstGeom prst="rect">
            <a:avLst/>
          </a:prstGeom>
          <a:solidFill>
            <a:schemeClr val="bg1">
              <a:lumMod val="65000"/>
            </a:schemeClr>
          </a:solidFill>
          <a:ln w="15875">
            <a:solidFill>
              <a:schemeClr val="tx1"/>
            </a:solidFill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lang="en-US" sz="2400" dirty="0" smtClean="0"/>
          </a:p>
        </p:txBody>
      </p:sp>
      <p:cxnSp>
        <p:nvCxnSpPr>
          <p:cNvPr id="57" name="Straight Arrow Connector 18"/>
          <p:cNvCxnSpPr/>
          <p:nvPr/>
        </p:nvCxnSpPr>
        <p:spPr bwMode="auto">
          <a:xfrm>
            <a:off x="8691265" y="2819400"/>
            <a:ext cx="0" cy="3048364"/>
          </a:xfrm>
          <a:prstGeom prst="straightConnector1">
            <a:avLst/>
          </a:prstGeom>
          <a:noFill/>
          <a:ln w="15875" cap="flat" cmpd="sng" algn="ctr">
            <a:solidFill>
              <a:srgbClr val="000000"/>
            </a:solidFill>
            <a:prstDash val="solid"/>
            <a:round/>
            <a:headEnd type="non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Rectangle 26"/>
          <p:cNvSpPr/>
          <p:nvPr/>
        </p:nvSpPr>
        <p:spPr bwMode="auto">
          <a:xfrm>
            <a:off x="5681514" y="3752758"/>
            <a:ext cx="672411" cy="384359"/>
          </a:xfrm>
          <a:prstGeom prst="rect">
            <a:avLst/>
          </a:prstGeom>
          <a:solidFill>
            <a:schemeClr val="bg1">
              <a:lumMod val="65000"/>
            </a:schemeClr>
          </a:solidFill>
          <a:ln w="15875">
            <a:solidFill>
              <a:schemeClr val="tx1"/>
            </a:solidFill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lang="en-US" sz="2400" dirty="0" smtClean="0"/>
          </a:p>
        </p:txBody>
      </p:sp>
      <p:sp>
        <p:nvSpPr>
          <p:cNvPr id="77" name="Rectangle 6"/>
          <p:cNvSpPr/>
          <p:nvPr/>
        </p:nvSpPr>
        <p:spPr bwMode="auto">
          <a:xfrm>
            <a:off x="4724400" y="4481650"/>
            <a:ext cx="1748267" cy="124469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lang="en-US" sz="2400" dirty="0" smtClean="0"/>
          </a:p>
        </p:txBody>
      </p:sp>
      <p:sp>
        <p:nvSpPr>
          <p:cNvPr id="78" name="Rectangle 7"/>
          <p:cNvSpPr/>
          <p:nvPr/>
        </p:nvSpPr>
        <p:spPr bwMode="auto">
          <a:xfrm>
            <a:off x="4858882" y="4586256"/>
            <a:ext cx="672411" cy="384359"/>
          </a:xfrm>
          <a:prstGeom prst="rect">
            <a:avLst/>
          </a:prstGeom>
          <a:solidFill>
            <a:schemeClr val="bg1">
              <a:lumMod val="65000"/>
            </a:schemeClr>
          </a:solidFill>
          <a:ln w="15875">
            <a:solidFill>
              <a:schemeClr val="tx1"/>
            </a:solidFill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lang="en-US" sz="2400" dirty="0" smtClean="0"/>
          </a:p>
        </p:txBody>
      </p:sp>
      <p:sp>
        <p:nvSpPr>
          <p:cNvPr id="79" name="Rectangle 8"/>
          <p:cNvSpPr/>
          <p:nvPr/>
        </p:nvSpPr>
        <p:spPr bwMode="auto">
          <a:xfrm>
            <a:off x="5665775" y="4586256"/>
            <a:ext cx="672411" cy="384359"/>
          </a:xfrm>
          <a:prstGeom prst="rect">
            <a:avLst/>
          </a:prstGeom>
          <a:solidFill>
            <a:schemeClr val="bg1">
              <a:lumMod val="65000"/>
            </a:schemeClr>
          </a:solidFill>
          <a:ln w="15875">
            <a:solidFill>
              <a:schemeClr val="tx1"/>
            </a:solidFill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lang="en-US" sz="2400" dirty="0" smtClean="0"/>
          </a:p>
        </p:txBody>
      </p:sp>
      <p:sp>
        <p:nvSpPr>
          <p:cNvPr id="80" name="Rectangle 12"/>
          <p:cNvSpPr/>
          <p:nvPr/>
        </p:nvSpPr>
        <p:spPr bwMode="auto">
          <a:xfrm>
            <a:off x="4858882" y="5124358"/>
            <a:ext cx="672411" cy="384359"/>
          </a:xfrm>
          <a:prstGeom prst="rect">
            <a:avLst/>
          </a:prstGeom>
          <a:solidFill>
            <a:schemeClr val="bg1">
              <a:lumMod val="65000"/>
            </a:schemeClr>
          </a:solidFill>
          <a:ln w="15875">
            <a:solidFill>
              <a:schemeClr val="tx1"/>
            </a:solidFill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lang="en-US" sz="2400" dirty="0" smtClean="0"/>
          </a:p>
        </p:txBody>
      </p:sp>
      <p:sp>
        <p:nvSpPr>
          <p:cNvPr id="81" name="Rectangle 26"/>
          <p:cNvSpPr/>
          <p:nvPr/>
        </p:nvSpPr>
        <p:spPr bwMode="auto">
          <a:xfrm>
            <a:off x="5665775" y="5124358"/>
            <a:ext cx="672411" cy="384359"/>
          </a:xfrm>
          <a:prstGeom prst="rect">
            <a:avLst/>
          </a:prstGeom>
          <a:solidFill>
            <a:schemeClr val="bg1">
              <a:lumMod val="65000"/>
            </a:schemeClr>
          </a:solidFill>
          <a:ln w="15875">
            <a:solidFill>
              <a:schemeClr val="tx1"/>
            </a:solidFill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lang="en-US" sz="2400" dirty="0" smtClean="0"/>
          </a:p>
        </p:txBody>
      </p:sp>
      <p:sp>
        <p:nvSpPr>
          <p:cNvPr id="82" name="Rectangle 6"/>
          <p:cNvSpPr/>
          <p:nvPr/>
        </p:nvSpPr>
        <p:spPr bwMode="auto">
          <a:xfrm>
            <a:off x="6629400" y="3110050"/>
            <a:ext cx="1748267" cy="124469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lang="en-US" sz="2400" dirty="0" smtClean="0"/>
          </a:p>
        </p:txBody>
      </p:sp>
      <p:sp>
        <p:nvSpPr>
          <p:cNvPr id="83" name="Rectangle 7"/>
          <p:cNvSpPr/>
          <p:nvPr/>
        </p:nvSpPr>
        <p:spPr bwMode="auto">
          <a:xfrm>
            <a:off x="6763882" y="3214656"/>
            <a:ext cx="672411" cy="384359"/>
          </a:xfrm>
          <a:prstGeom prst="rect">
            <a:avLst/>
          </a:prstGeom>
          <a:solidFill>
            <a:schemeClr val="bg1">
              <a:lumMod val="65000"/>
            </a:schemeClr>
          </a:solidFill>
          <a:ln w="15875">
            <a:solidFill>
              <a:schemeClr val="tx1"/>
            </a:solidFill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lang="en-US" sz="2400" dirty="0" smtClean="0"/>
          </a:p>
        </p:txBody>
      </p:sp>
      <p:sp>
        <p:nvSpPr>
          <p:cNvPr id="84" name="Rectangle 8"/>
          <p:cNvSpPr/>
          <p:nvPr/>
        </p:nvSpPr>
        <p:spPr bwMode="auto">
          <a:xfrm>
            <a:off x="7570775" y="3214656"/>
            <a:ext cx="672411" cy="384359"/>
          </a:xfrm>
          <a:prstGeom prst="rect">
            <a:avLst/>
          </a:prstGeom>
          <a:solidFill>
            <a:schemeClr val="bg1">
              <a:lumMod val="65000"/>
            </a:schemeClr>
          </a:solidFill>
          <a:ln w="15875">
            <a:solidFill>
              <a:schemeClr val="tx1"/>
            </a:solidFill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lang="en-US" sz="2400" dirty="0" smtClean="0"/>
          </a:p>
        </p:txBody>
      </p:sp>
      <p:sp>
        <p:nvSpPr>
          <p:cNvPr id="85" name="Rectangle 12"/>
          <p:cNvSpPr/>
          <p:nvPr/>
        </p:nvSpPr>
        <p:spPr bwMode="auto">
          <a:xfrm>
            <a:off x="6763882" y="3752758"/>
            <a:ext cx="672411" cy="384359"/>
          </a:xfrm>
          <a:prstGeom prst="rect">
            <a:avLst/>
          </a:prstGeom>
          <a:solidFill>
            <a:schemeClr val="bg1">
              <a:lumMod val="65000"/>
            </a:schemeClr>
          </a:solidFill>
          <a:ln w="15875">
            <a:solidFill>
              <a:schemeClr val="tx1"/>
            </a:solidFill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lang="en-US" sz="2400" dirty="0" smtClean="0"/>
          </a:p>
        </p:txBody>
      </p:sp>
      <p:sp>
        <p:nvSpPr>
          <p:cNvPr id="86" name="Rectangle 26"/>
          <p:cNvSpPr/>
          <p:nvPr/>
        </p:nvSpPr>
        <p:spPr bwMode="auto">
          <a:xfrm>
            <a:off x="7570775" y="3752758"/>
            <a:ext cx="672411" cy="384359"/>
          </a:xfrm>
          <a:prstGeom prst="rect">
            <a:avLst/>
          </a:prstGeom>
          <a:solidFill>
            <a:schemeClr val="bg1">
              <a:lumMod val="65000"/>
            </a:schemeClr>
          </a:solidFill>
          <a:ln w="15875">
            <a:solidFill>
              <a:schemeClr val="tx1"/>
            </a:solidFill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lang="en-US" sz="2400" dirty="0" smtClean="0"/>
          </a:p>
        </p:txBody>
      </p:sp>
      <p:sp>
        <p:nvSpPr>
          <p:cNvPr id="87" name="Rectangle 6"/>
          <p:cNvSpPr/>
          <p:nvPr/>
        </p:nvSpPr>
        <p:spPr bwMode="auto">
          <a:xfrm>
            <a:off x="6629400" y="4481650"/>
            <a:ext cx="1748267" cy="124469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lang="en-US" sz="2400" dirty="0" smtClean="0"/>
          </a:p>
        </p:txBody>
      </p:sp>
      <p:sp>
        <p:nvSpPr>
          <p:cNvPr id="88" name="Rectangle 7"/>
          <p:cNvSpPr/>
          <p:nvPr/>
        </p:nvSpPr>
        <p:spPr bwMode="auto">
          <a:xfrm>
            <a:off x="6763882" y="4586256"/>
            <a:ext cx="672411" cy="384359"/>
          </a:xfrm>
          <a:prstGeom prst="rect">
            <a:avLst/>
          </a:prstGeom>
          <a:solidFill>
            <a:schemeClr val="bg1">
              <a:lumMod val="65000"/>
            </a:schemeClr>
          </a:solidFill>
          <a:ln w="15875">
            <a:solidFill>
              <a:schemeClr val="tx1"/>
            </a:solidFill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lang="en-US" sz="2400" dirty="0" smtClean="0"/>
          </a:p>
        </p:txBody>
      </p:sp>
      <p:sp>
        <p:nvSpPr>
          <p:cNvPr id="89" name="Rectangle 8"/>
          <p:cNvSpPr/>
          <p:nvPr/>
        </p:nvSpPr>
        <p:spPr bwMode="auto">
          <a:xfrm>
            <a:off x="7570775" y="4586256"/>
            <a:ext cx="672411" cy="384359"/>
          </a:xfrm>
          <a:prstGeom prst="rect">
            <a:avLst/>
          </a:prstGeom>
          <a:solidFill>
            <a:schemeClr val="bg1">
              <a:lumMod val="65000"/>
            </a:schemeClr>
          </a:solidFill>
          <a:ln w="15875">
            <a:solidFill>
              <a:schemeClr val="tx1"/>
            </a:solidFill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lang="en-US" sz="2400" dirty="0" smtClean="0"/>
          </a:p>
        </p:txBody>
      </p:sp>
      <p:sp>
        <p:nvSpPr>
          <p:cNvPr id="90" name="Rectangle 12"/>
          <p:cNvSpPr/>
          <p:nvPr/>
        </p:nvSpPr>
        <p:spPr bwMode="auto">
          <a:xfrm>
            <a:off x="6763882" y="5124358"/>
            <a:ext cx="672411" cy="384359"/>
          </a:xfrm>
          <a:prstGeom prst="rect">
            <a:avLst/>
          </a:prstGeom>
          <a:solidFill>
            <a:schemeClr val="bg1">
              <a:lumMod val="65000"/>
            </a:schemeClr>
          </a:solidFill>
          <a:ln w="15875">
            <a:solidFill>
              <a:schemeClr val="tx1"/>
            </a:solidFill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lang="en-US" sz="2400" dirty="0" smtClean="0"/>
          </a:p>
        </p:txBody>
      </p:sp>
      <p:sp>
        <p:nvSpPr>
          <p:cNvPr id="91" name="Rectangle 26"/>
          <p:cNvSpPr/>
          <p:nvPr/>
        </p:nvSpPr>
        <p:spPr bwMode="auto">
          <a:xfrm>
            <a:off x="7570775" y="5124358"/>
            <a:ext cx="672411" cy="384359"/>
          </a:xfrm>
          <a:prstGeom prst="rect">
            <a:avLst/>
          </a:prstGeom>
          <a:solidFill>
            <a:schemeClr val="bg1">
              <a:lumMod val="65000"/>
            </a:schemeClr>
          </a:solidFill>
          <a:ln w="15875">
            <a:solidFill>
              <a:schemeClr val="tx1"/>
            </a:solidFill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lang="en-US" sz="2400" dirty="0" smtClean="0"/>
          </a:p>
        </p:txBody>
      </p:sp>
      <p:sp>
        <p:nvSpPr>
          <p:cNvPr id="29" name="Oval 28"/>
          <p:cNvSpPr/>
          <p:nvPr/>
        </p:nvSpPr>
        <p:spPr bwMode="auto">
          <a:xfrm>
            <a:off x="6481466" y="5948787"/>
            <a:ext cx="139878" cy="12601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6481466" y="6198954"/>
            <a:ext cx="139878" cy="12601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481466" y="6427554"/>
            <a:ext cx="139878" cy="12601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6481466" y="5948787"/>
            <a:ext cx="139878" cy="12601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481466" y="6198954"/>
            <a:ext cx="139878" cy="12601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6481466" y="6427554"/>
            <a:ext cx="139878" cy="12601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87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Power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2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CDs that are not re-executing may remain idle</a:t>
                </a:r>
              </a:p>
              <a:p>
                <a:r>
                  <a:rPr lang="en-US" sz="2400" dirty="0" smtClean="0"/>
                  <a:t>Actively executing a CD has a relative power of 1</a:t>
                </a:r>
              </a:p>
              <a:p>
                <a:r>
                  <a:rPr lang="en-US" sz="2400" dirty="0" smtClean="0"/>
                  <a:t>A node that is idling consumes a relative power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endParaRPr lang="en-US" sz="2400" dirty="0" smtClean="0"/>
              </a:p>
              <a:p>
                <a:pPr lvl="1"/>
                <a:r>
                  <a:rPr lang="en-US" sz="1800" dirty="0" smtClean="0"/>
                  <a:t>In our experiments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=0.25</m:t>
                    </m:r>
                  </m:oMath>
                </a14:m>
                <a:endParaRPr lang="en-US" sz="1800" dirty="0"/>
              </a:p>
              <a:p>
                <a:pPr lvl="1"/>
                <a:endParaRPr lang="en-US" sz="1600" dirty="0" smtClean="0"/>
              </a:p>
            </p:txBody>
          </p:sp>
        </mc:Choice>
        <mc:Fallback xmlns="">
          <p:sp>
            <p:nvSpPr>
              <p:cNvPr id="410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143" t="-236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/>
          <a:p>
            <a:pPr>
              <a:defRPr/>
            </a:pPr>
            <a:fld id="{601C25D1-4320-45C9-A8DE-289E7E3A86B0}" type="slidenum">
              <a:rPr lang="en-US" altLang="en-US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56" name="Cloud 55"/>
          <p:cNvSpPr/>
          <p:nvPr/>
        </p:nvSpPr>
        <p:spPr bwMode="auto">
          <a:xfrm>
            <a:off x="4382675" y="4405437"/>
            <a:ext cx="858860" cy="281193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rPr>
              <a:t>Idle</a:t>
            </a:r>
          </a:p>
        </p:txBody>
      </p:sp>
      <p:sp>
        <p:nvSpPr>
          <p:cNvPr id="60" name="Footer Placeholder 1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</p:spPr>
        <p:txBody>
          <a:bodyPr/>
          <a:lstStyle/>
          <a:p>
            <a:r>
              <a:rPr lang="it-IT" dirty="0" smtClean="0"/>
              <a:t>Containment Domain [SC'12] (c) Jinsuk Chung</a:t>
            </a:r>
            <a:endParaRPr lang="en-US" dirty="0"/>
          </a:p>
        </p:txBody>
      </p:sp>
      <p:grpSp>
        <p:nvGrpSpPr>
          <p:cNvPr id="61" name="Group 2"/>
          <p:cNvGrpSpPr/>
          <p:nvPr/>
        </p:nvGrpSpPr>
        <p:grpSpPr>
          <a:xfrm>
            <a:off x="1920739" y="2816555"/>
            <a:ext cx="7090491" cy="3332815"/>
            <a:chOff x="381000" y="2838551"/>
            <a:chExt cx="4017600" cy="2477767"/>
          </a:xfrm>
        </p:grpSpPr>
        <p:sp>
          <p:nvSpPr>
            <p:cNvPr id="62" name="TextBox 61"/>
            <p:cNvSpPr txBox="1"/>
            <p:nvPr/>
          </p:nvSpPr>
          <p:spPr>
            <a:xfrm rot="10800000">
              <a:off x="3830382" y="2990582"/>
              <a:ext cx="231819" cy="211481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dirty="0" smtClean="0"/>
                <a:t>Re-execution time</a:t>
              </a:r>
              <a:endParaRPr lang="en-US" dirty="0"/>
            </a:p>
          </p:txBody>
        </p:sp>
        <p:sp>
          <p:nvSpPr>
            <p:cNvPr id="63" name="Rectangle 6"/>
            <p:cNvSpPr/>
            <p:nvPr/>
          </p:nvSpPr>
          <p:spPr bwMode="auto">
            <a:xfrm>
              <a:off x="381000" y="3200400"/>
              <a:ext cx="3341840" cy="18097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lang="en-US" sz="2400" dirty="0" smtClean="0"/>
            </a:p>
          </p:txBody>
        </p:sp>
        <p:sp>
          <p:nvSpPr>
            <p:cNvPr id="64" name="Rectangle 7"/>
            <p:cNvSpPr/>
            <p:nvPr/>
          </p:nvSpPr>
          <p:spPr bwMode="auto">
            <a:xfrm>
              <a:off x="457200" y="3200400"/>
              <a:ext cx="381000" cy="28575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lang="en-US" sz="2400" dirty="0" smtClean="0"/>
            </a:p>
          </p:txBody>
        </p:sp>
        <p:sp>
          <p:nvSpPr>
            <p:cNvPr id="65" name="Rectangle 8"/>
            <p:cNvSpPr/>
            <p:nvPr/>
          </p:nvSpPr>
          <p:spPr bwMode="auto">
            <a:xfrm>
              <a:off x="914400" y="3200400"/>
              <a:ext cx="381000" cy="28575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lang="en-US" sz="2400" dirty="0" smtClean="0"/>
            </a:p>
          </p:txBody>
        </p:sp>
        <p:sp>
          <p:nvSpPr>
            <p:cNvPr id="66" name="Rectangle 9"/>
            <p:cNvSpPr/>
            <p:nvPr/>
          </p:nvSpPr>
          <p:spPr bwMode="auto">
            <a:xfrm>
              <a:off x="1371600" y="3200400"/>
              <a:ext cx="381000" cy="28575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lang="en-US" sz="2400" dirty="0" smtClean="0"/>
            </a:p>
          </p:txBody>
        </p:sp>
        <p:sp>
          <p:nvSpPr>
            <p:cNvPr id="67" name="Rectangle 10"/>
            <p:cNvSpPr/>
            <p:nvPr/>
          </p:nvSpPr>
          <p:spPr bwMode="auto">
            <a:xfrm>
              <a:off x="1828800" y="3200400"/>
              <a:ext cx="381000" cy="28575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lang="en-US" sz="2400" dirty="0" smtClean="0"/>
            </a:p>
          </p:txBody>
        </p:sp>
        <p:sp>
          <p:nvSpPr>
            <p:cNvPr id="68" name="Rectangle 11"/>
            <p:cNvSpPr/>
            <p:nvPr/>
          </p:nvSpPr>
          <p:spPr bwMode="auto">
            <a:xfrm>
              <a:off x="2286000" y="3200400"/>
              <a:ext cx="381000" cy="28575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lang="en-US" sz="2400" dirty="0" smtClean="0"/>
            </a:p>
          </p:txBody>
        </p:sp>
        <p:sp>
          <p:nvSpPr>
            <p:cNvPr id="69" name="Rectangle 12"/>
            <p:cNvSpPr/>
            <p:nvPr/>
          </p:nvSpPr>
          <p:spPr bwMode="auto">
            <a:xfrm>
              <a:off x="457200" y="3600450"/>
              <a:ext cx="381000" cy="285750"/>
            </a:xfrm>
            <a:prstGeom prst="rect">
              <a:avLst/>
            </a:prstGeom>
            <a:solidFill>
              <a:schemeClr val="accent2"/>
            </a:solidFill>
            <a:ln w="15875">
              <a:solidFill>
                <a:schemeClr val="tx1"/>
              </a:solidFill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lang="en-US" sz="2400" dirty="0" smtClean="0"/>
            </a:p>
          </p:txBody>
        </p:sp>
        <p:sp>
          <p:nvSpPr>
            <p:cNvPr id="70" name="Rectangle 13"/>
            <p:cNvSpPr/>
            <p:nvPr/>
          </p:nvSpPr>
          <p:spPr bwMode="auto">
            <a:xfrm>
              <a:off x="1371600" y="3600450"/>
              <a:ext cx="381000" cy="285750"/>
            </a:xfrm>
            <a:prstGeom prst="rect">
              <a:avLst/>
            </a:prstGeom>
            <a:solidFill>
              <a:schemeClr val="accent2"/>
            </a:solidFill>
            <a:ln w="15875">
              <a:solidFill>
                <a:schemeClr val="tx1"/>
              </a:solidFill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lang="en-US" sz="2400" dirty="0" smtClean="0"/>
            </a:p>
          </p:txBody>
        </p:sp>
        <p:sp>
          <p:nvSpPr>
            <p:cNvPr id="71" name="Rectangle 14"/>
            <p:cNvSpPr/>
            <p:nvPr/>
          </p:nvSpPr>
          <p:spPr bwMode="auto">
            <a:xfrm>
              <a:off x="1371600" y="4343400"/>
              <a:ext cx="381000" cy="285750"/>
            </a:xfrm>
            <a:prstGeom prst="rect">
              <a:avLst/>
            </a:prstGeom>
            <a:solidFill>
              <a:schemeClr val="accent2"/>
            </a:solidFill>
            <a:ln w="15875">
              <a:solidFill>
                <a:schemeClr val="tx1"/>
              </a:solidFill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lang="en-US" sz="2400" dirty="0" smtClean="0"/>
            </a:p>
          </p:txBody>
        </p:sp>
        <p:sp>
          <p:nvSpPr>
            <p:cNvPr id="72" name="Rectangle 15"/>
            <p:cNvSpPr/>
            <p:nvPr/>
          </p:nvSpPr>
          <p:spPr bwMode="auto">
            <a:xfrm>
              <a:off x="1371600" y="4724400"/>
              <a:ext cx="381000" cy="285750"/>
            </a:xfrm>
            <a:prstGeom prst="rect">
              <a:avLst/>
            </a:prstGeom>
            <a:solidFill>
              <a:schemeClr val="accent2"/>
            </a:solidFill>
            <a:ln w="15875">
              <a:solidFill>
                <a:schemeClr val="tx1"/>
              </a:solidFill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lang="en-US" sz="2400" dirty="0" smtClean="0"/>
            </a:p>
          </p:txBody>
        </p:sp>
        <p:sp>
          <p:nvSpPr>
            <p:cNvPr id="73" name="Rectangle 16"/>
            <p:cNvSpPr/>
            <p:nvPr/>
          </p:nvSpPr>
          <p:spPr bwMode="auto">
            <a:xfrm>
              <a:off x="2743200" y="3200400"/>
              <a:ext cx="381000" cy="28575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lang="en-US" sz="2400" dirty="0" smtClean="0"/>
            </a:p>
          </p:txBody>
        </p:sp>
        <p:sp>
          <p:nvSpPr>
            <p:cNvPr id="74" name="Rectangle 17"/>
            <p:cNvSpPr/>
            <p:nvPr/>
          </p:nvSpPr>
          <p:spPr bwMode="auto">
            <a:xfrm>
              <a:off x="3200400" y="3200400"/>
              <a:ext cx="381000" cy="28575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lang="en-US" sz="2400" dirty="0" smtClean="0"/>
            </a:p>
          </p:txBody>
        </p:sp>
        <p:cxnSp>
          <p:nvCxnSpPr>
            <p:cNvPr id="75" name="Straight Arrow Connector 18"/>
            <p:cNvCxnSpPr/>
            <p:nvPr/>
          </p:nvCxnSpPr>
          <p:spPr bwMode="auto">
            <a:xfrm>
              <a:off x="3810000" y="3886200"/>
              <a:ext cx="0" cy="1142999"/>
            </a:xfrm>
            <a:prstGeom prst="straightConnector1">
              <a:avLst/>
            </a:prstGeom>
            <a:noFill/>
            <a:ln w="15875" cap="flat" cmpd="sng" algn="ctr">
              <a:solidFill>
                <a:srgbClr val="000000"/>
              </a:solidFill>
              <a:prstDash val="solid"/>
              <a:round/>
              <a:headEnd type="triangl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Straight Arrow Connector 19"/>
            <p:cNvCxnSpPr/>
            <p:nvPr/>
          </p:nvCxnSpPr>
          <p:spPr bwMode="auto">
            <a:xfrm>
              <a:off x="457200" y="3133724"/>
              <a:ext cx="3124200" cy="0"/>
            </a:xfrm>
            <a:prstGeom prst="straightConnector1">
              <a:avLst/>
            </a:prstGeom>
            <a:noFill/>
            <a:ln w="15875" cap="flat" cmpd="sng" algn="ctr">
              <a:solidFill>
                <a:srgbClr val="000000"/>
              </a:solidFill>
              <a:prstDash val="solid"/>
              <a:round/>
              <a:headEnd type="triangl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7" name="TextBox 76"/>
            <p:cNvSpPr txBox="1"/>
            <p:nvPr/>
          </p:nvSpPr>
          <p:spPr>
            <a:xfrm>
              <a:off x="1276186" y="2838551"/>
              <a:ext cx="2857500" cy="304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Parallel domains</a:t>
              </a:r>
              <a:endParaRPr lang="en-US" sz="2800" dirty="0"/>
            </a:p>
          </p:txBody>
        </p:sp>
        <p:sp>
          <p:nvSpPr>
            <p:cNvPr id="78" name="Rectangle 21"/>
            <p:cNvSpPr/>
            <p:nvPr/>
          </p:nvSpPr>
          <p:spPr bwMode="auto">
            <a:xfrm>
              <a:off x="1720200" y="5125246"/>
              <a:ext cx="182880" cy="18288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lang="en-US" sz="2400" dirty="0" smtClean="0"/>
            </a:p>
          </p:txBody>
        </p:sp>
        <p:sp>
          <p:nvSpPr>
            <p:cNvPr id="79" name="Rectangle 22"/>
            <p:cNvSpPr/>
            <p:nvPr/>
          </p:nvSpPr>
          <p:spPr bwMode="auto">
            <a:xfrm>
              <a:off x="2634600" y="5127000"/>
              <a:ext cx="182880" cy="182880"/>
            </a:xfrm>
            <a:prstGeom prst="rect">
              <a:avLst/>
            </a:prstGeom>
            <a:solidFill>
              <a:schemeClr val="accent2"/>
            </a:solidFill>
            <a:ln w="15875">
              <a:solidFill>
                <a:schemeClr val="tx1"/>
              </a:solidFill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lang="en-US" sz="2400" dirty="0" smtClean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872600" y="5083800"/>
              <a:ext cx="1143000" cy="232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Execution</a:t>
              </a:r>
              <a:endParaRPr lang="en-US" sz="20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798400" y="5082801"/>
              <a:ext cx="1600200" cy="232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Re-execution</a:t>
              </a:r>
              <a:endParaRPr lang="en-US" sz="2000" dirty="0"/>
            </a:p>
          </p:txBody>
        </p:sp>
        <p:sp>
          <p:nvSpPr>
            <p:cNvPr id="82" name="Rectangle 25"/>
            <p:cNvSpPr/>
            <p:nvPr/>
          </p:nvSpPr>
          <p:spPr bwMode="auto">
            <a:xfrm>
              <a:off x="1371600" y="3962400"/>
              <a:ext cx="381000" cy="28575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lang="en-US" sz="2400" dirty="0" smtClean="0"/>
            </a:p>
          </p:txBody>
        </p:sp>
        <p:sp>
          <p:nvSpPr>
            <p:cNvPr id="83" name="Rectangle 26"/>
            <p:cNvSpPr/>
            <p:nvPr/>
          </p:nvSpPr>
          <p:spPr bwMode="auto">
            <a:xfrm>
              <a:off x="914400" y="3600450"/>
              <a:ext cx="381000" cy="28575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lang="en-US" sz="2400" dirty="0" smtClean="0"/>
            </a:p>
          </p:txBody>
        </p:sp>
        <p:sp>
          <p:nvSpPr>
            <p:cNvPr id="84" name="Rectangle 27"/>
            <p:cNvSpPr/>
            <p:nvPr/>
          </p:nvSpPr>
          <p:spPr bwMode="auto">
            <a:xfrm>
              <a:off x="457200" y="3981450"/>
              <a:ext cx="381000" cy="28575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lang="en-US" sz="2400" dirty="0" smtClean="0"/>
            </a:p>
          </p:txBody>
        </p:sp>
        <p:sp>
          <p:nvSpPr>
            <p:cNvPr id="85" name="Rectangle 28"/>
            <p:cNvSpPr/>
            <p:nvPr/>
          </p:nvSpPr>
          <p:spPr bwMode="auto">
            <a:xfrm>
              <a:off x="1828800" y="3600450"/>
              <a:ext cx="381000" cy="28575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lang="en-US" sz="2400" dirty="0" smtClean="0"/>
            </a:p>
          </p:txBody>
        </p:sp>
        <p:sp>
          <p:nvSpPr>
            <p:cNvPr id="86" name="Rectangle 29"/>
            <p:cNvSpPr/>
            <p:nvPr/>
          </p:nvSpPr>
          <p:spPr bwMode="auto">
            <a:xfrm>
              <a:off x="2286000" y="3600450"/>
              <a:ext cx="381000" cy="28575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lang="en-US" sz="2400" dirty="0" smtClean="0"/>
            </a:p>
          </p:txBody>
        </p:sp>
        <p:sp>
          <p:nvSpPr>
            <p:cNvPr id="87" name="Rectangle 30"/>
            <p:cNvSpPr/>
            <p:nvPr/>
          </p:nvSpPr>
          <p:spPr bwMode="auto">
            <a:xfrm>
              <a:off x="2743200" y="3600450"/>
              <a:ext cx="381000" cy="28575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lang="en-US" sz="2400" dirty="0" smtClean="0"/>
            </a:p>
          </p:txBody>
        </p:sp>
        <p:sp>
          <p:nvSpPr>
            <p:cNvPr id="88" name="Rectangle 31"/>
            <p:cNvSpPr/>
            <p:nvPr/>
          </p:nvSpPr>
          <p:spPr bwMode="auto">
            <a:xfrm>
              <a:off x="3200400" y="3962400"/>
              <a:ext cx="381000" cy="285750"/>
            </a:xfrm>
            <a:prstGeom prst="rect">
              <a:avLst/>
            </a:prstGeom>
            <a:solidFill>
              <a:schemeClr val="accent2"/>
            </a:solidFill>
            <a:ln w="15875">
              <a:solidFill>
                <a:schemeClr val="tx1"/>
              </a:solidFill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lang="en-US" sz="2400" dirty="0" smtClean="0"/>
            </a:p>
          </p:txBody>
        </p:sp>
        <p:sp>
          <p:nvSpPr>
            <p:cNvPr id="89" name="Rectangle 32"/>
            <p:cNvSpPr/>
            <p:nvPr/>
          </p:nvSpPr>
          <p:spPr bwMode="auto">
            <a:xfrm>
              <a:off x="3200400" y="3596514"/>
              <a:ext cx="381000" cy="28575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lang="en-US" sz="2400" dirty="0" smtClean="0"/>
            </a:p>
          </p:txBody>
        </p:sp>
        <p:sp>
          <p:nvSpPr>
            <p:cNvPr id="90" name="Multiply 33"/>
            <p:cNvSpPr/>
            <p:nvPr/>
          </p:nvSpPr>
          <p:spPr>
            <a:xfrm>
              <a:off x="525600" y="3264450"/>
              <a:ext cx="228600" cy="228600"/>
            </a:xfrm>
            <a:prstGeom prst="mathMultiply">
              <a:avLst/>
            </a:prstGeom>
            <a:solidFill>
              <a:schemeClr val="accent2">
                <a:lumMod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Multiply 34"/>
            <p:cNvSpPr/>
            <p:nvPr/>
          </p:nvSpPr>
          <p:spPr>
            <a:xfrm>
              <a:off x="1447800" y="3265200"/>
              <a:ext cx="228600" cy="228600"/>
            </a:xfrm>
            <a:prstGeom prst="mathMultiply">
              <a:avLst/>
            </a:prstGeom>
            <a:solidFill>
              <a:schemeClr val="accent2">
                <a:lumMod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Multiply 35"/>
            <p:cNvSpPr/>
            <p:nvPr/>
          </p:nvSpPr>
          <p:spPr>
            <a:xfrm>
              <a:off x="1447800" y="4405200"/>
              <a:ext cx="228600" cy="228600"/>
            </a:xfrm>
            <a:prstGeom prst="mathMultiply">
              <a:avLst/>
            </a:prstGeom>
            <a:solidFill>
              <a:schemeClr val="accent2">
                <a:lumMod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Multiply 36"/>
            <p:cNvSpPr/>
            <p:nvPr/>
          </p:nvSpPr>
          <p:spPr>
            <a:xfrm>
              <a:off x="3276600" y="3657600"/>
              <a:ext cx="228600" cy="228600"/>
            </a:xfrm>
            <a:prstGeom prst="mathMultiply">
              <a:avLst/>
            </a:prstGeom>
            <a:solidFill>
              <a:schemeClr val="accent2">
                <a:lumMod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Multiply 37"/>
            <p:cNvSpPr/>
            <p:nvPr/>
          </p:nvSpPr>
          <p:spPr>
            <a:xfrm>
              <a:off x="1447800" y="4029173"/>
              <a:ext cx="228600" cy="228600"/>
            </a:xfrm>
            <a:prstGeom prst="mathMultiply">
              <a:avLst/>
            </a:prstGeom>
            <a:solidFill>
              <a:schemeClr val="accent2">
                <a:lumMod val="5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Cloud 55"/>
          <p:cNvSpPr/>
          <p:nvPr/>
        </p:nvSpPr>
        <p:spPr bwMode="auto">
          <a:xfrm>
            <a:off x="4404478" y="4892292"/>
            <a:ext cx="858860" cy="281193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rPr>
              <a:t>Idle</a:t>
            </a:r>
          </a:p>
        </p:txBody>
      </p:sp>
      <p:sp>
        <p:nvSpPr>
          <p:cNvPr id="96" name="Cloud 55"/>
          <p:cNvSpPr/>
          <p:nvPr/>
        </p:nvSpPr>
        <p:spPr bwMode="auto">
          <a:xfrm>
            <a:off x="4382674" y="5404770"/>
            <a:ext cx="858860" cy="281193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rPr>
              <a:t>Idle</a:t>
            </a:r>
          </a:p>
        </p:txBody>
      </p:sp>
      <p:sp>
        <p:nvSpPr>
          <p:cNvPr id="97" name="Cloud 55"/>
          <p:cNvSpPr/>
          <p:nvPr/>
        </p:nvSpPr>
        <p:spPr bwMode="auto">
          <a:xfrm>
            <a:off x="5189567" y="4379813"/>
            <a:ext cx="858860" cy="281193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rPr>
              <a:t>Idle</a:t>
            </a:r>
          </a:p>
        </p:txBody>
      </p:sp>
      <p:sp>
        <p:nvSpPr>
          <p:cNvPr id="98" name="Cloud 55"/>
          <p:cNvSpPr/>
          <p:nvPr/>
        </p:nvSpPr>
        <p:spPr bwMode="auto">
          <a:xfrm>
            <a:off x="5189567" y="4892291"/>
            <a:ext cx="858860" cy="281193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rPr>
              <a:t>Idle</a:t>
            </a:r>
          </a:p>
        </p:txBody>
      </p:sp>
      <p:sp>
        <p:nvSpPr>
          <p:cNvPr id="99" name="Cloud 55"/>
          <p:cNvSpPr/>
          <p:nvPr/>
        </p:nvSpPr>
        <p:spPr bwMode="auto">
          <a:xfrm>
            <a:off x="5189567" y="5404770"/>
            <a:ext cx="858860" cy="281193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rPr>
              <a:t>Idle</a:t>
            </a:r>
          </a:p>
        </p:txBody>
      </p:sp>
      <p:sp>
        <p:nvSpPr>
          <p:cNvPr id="100" name="Cloud 55"/>
          <p:cNvSpPr/>
          <p:nvPr/>
        </p:nvSpPr>
        <p:spPr bwMode="auto">
          <a:xfrm>
            <a:off x="5999140" y="4370750"/>
            <a:ext cx="858860" cy="281193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rPr>
              <a:t>Idle</a:t>
            </a:r>
          </a:p>
        </p:txBody>
      </p:sp>
      <p:sp>
        <p:nvSpPr>
          <p:cNvPr id="101" name="Cloud 55"/>
          <p:cNvSpPr/>
          <p:nvPr/>
        </p:nvSpPr>
        <p:spPr bwMode="auto">
          <a:xfrm>
            <a:off x="5999140" y="4883228"/>
            <a:ext cx="858860" cy="281193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rPr>
              <a:t>Idle</a:t>
            </a:r>
          </a:p>
        </p:txBody>
      </p:sp>
      <p:sp>
        <p:nvSpPr>
          <p:cNvPr id="102" name="Cloud 55"/>
          <p:cNvSpPr/>
          <p:nvPr/>
        </p:nvSpPr>
        <p:spPr bwMode="auto">
          <a:xfrm>
            <a:off x="5999140" y="5395707"/>
            <a:ext cx="858860" cy="281193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rPr>
              <a:t>Idle</a:t>
            </a:r>
          </a:p>
        </p:txBody>
      </p:sp>
      <p:sp>
        <p:nvSpPr>
          <p:cNvPr id="103" name="Cloud 55"/>
          <p:cNvSpPr/>
          <p:nvPr/>
        </p:nvSpPr>
        <p:spPr bwMode="auto">
          <a:xfrm>
            <a:off x="2798740" y="4400550"/>
            <a:ext cx="858860" cy="281193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rPr>
              <a:t>Idle</a:t>
            </a:r>
          </a:p>
        </p:txBody>
      </p:sp>
      <p:sp>
        <p:nvSpPr>
          <p:cNvPr id="104" name="Cloud 55"/>
          <p:cNvSpPr/>
          <p:nvPr/>
        </p:nvSpPr>
        <p:spPr bwMode="auto">
          <a:xfrm>
            <a:off x="2798740" y="4913028"/>
            <a:ext cx="858860" cy="281193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rPr>
              <a:t>Idle</a:t>
            </a:r>
          </a:p>
        </p:txBody>
      </p:sp>
      <p:sp>
        <p:nvSpPr>
          <p:cNvPr id="105" name="Cloud 55"/>
          <p:cNvSpPr/>
          <p:nvPr/>
        </p:nvSpPr>
        <p:spPr bwMode="auto">
          <a:xfrm>
            <a:off x="2798740" y="5425507"/>
            <a:ext cx="858860" cy="281193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rPr>
              <a:t>Idle</a:t>
            </a:r>
          </a:p>
        </p:txBody>
      </p:sp>
      <p:sp>
        <p:nvSpPr>
          <p:cNvPr id="107" name="Cloud 55"/>
          <p:cNvSpPr/>
          <p:nvPr/>
        </p:nvSpPr>
        <p:spPr bwMode="auto">
          <a:xfrm>
            <a:off x="1981200" y="4921328"/>
            <a:ext cx="858860" cy="281193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rPr>
              <a:t>Idle</a:t>
            </a:r>
          </a:p>
        </p:txBody>
      </p:sp>
      <p:sp>
        <p:nvSpPr>
          <p:cNvPr id="108" name="Cloud 55"/>
          <p:cNvSpPr/>
          <p:nvPr/>
        </p:nvSpPr>
        <p:spPr bwMode="auto">
          <a:xfrm>
            <a:off x="1981200" y="5433807"/>
            <a:ext cx="858860" cy="281193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rPr>
              <a:t>Idle</a:t>
            </a:r>
          </a:p>
        </p:txBody>
      </p:sp>
      <p:sp>
        <p:nvSpPr>
          <p:cNvPr id="110" name="Cloud 55"/>
          <p:cNvSpPr/>
          <p:nvPr/>
        </p:nvSpPr>
        <p:spPr bwMode="auto">
          <a:xfrm>
            <a:off x="6800850" y="4884453"/>
            <a:ext cx="858860" cy="281193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rPr>
              <a:t>Idle</a:t>
            </a:r>
          </a:p>
        </p:txBody>
      </p:sp>
      <p:sp>
        <p:nvSpPr>
          <p:cNvPr id="111" name="Cloud 55"/>
          <p:cNvSpPr/>
          <p:nvPr/>
        </p:nvSpPr>
        <p:spPr bwMode="auto">
          <a:xfrm>
            <a:off x="6800850" y="5396932"/>
            <a:ext cx="858860" cy="281193"/>
          </a:xfrm>
          <a:prstGeom prst="clou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rPr>
              <a:t>Idle</a:t>
            </a:r>
          </a:p>
        </p:txBody>
      </p:sp>
    </p:spTree>
    <p:extLst>
      <p:ext uri="{BB962C8B-B14F-4D97-AF65-F5344CB8AC3E}">
        <p14:creationId xmlns:p14="http://schemas.microsoft.com/office/powerpoint/2010/main" val="134249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Evaluation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What we evaluated</a:t>
            </a:r>
          </a:p>
          <a:p>
            <a:pPr lvl="1"/>
            <a:r>
              <a:rPr lang="en-US" sz="2000" dirty="0" smtClean="0"/>
              <a:t>Performance efficiency </a:t>
            </a:r>
          </a:p>
          <a:p>
            <a:pPr lvl="1"/>
            <a:r>
              <a:rPr lang="en-US" sz="2000" dirty="0" smtClean="0"/>
              <a:t>Energy overhead</a:t>
            </a:r>
          </a:p>
          <a:p>
            <a:r>
              <a:rPr lang="en-US" altLang="ko-KR" sz="2400" dirty="0"/>
              <a:t>Baseline resiliency approaches</a:t>
            </a:r>
          </a:p>
          <a:p>
            <a:pPr lvl="1"/>
            <a:r>
              <a:rPr lang="en-US" altLang="ko-KR" sz="2000" dirty="0"/>
              <a:t>g-CPR: global checkpoint restart</a:t>
            </a:r>
          </a:p>
          <a:p>
            <a:pPr lvl="1"/>
            <a:r>
              <a:rPr lang="en-US" altLang="ko-KR" sz="2000" dirty="0"/>
              <a:t>h-CPR: hierarchical checkpoint restart (e.g., SCR)</a:t>
            </a:r>
          </a:p>
          <a:p>
            <a:pPr lvl="1"/>
            <a:r>
              <a:rPr lang="en-US" altLang="ko-KR" sz="2000" dirty="0"/>
              <a:t>Optimum interval used for each</a:t>
            </a:r>
          </a:p>
          <a:p>
            <a:r>
              <a:rPr lang="en-US" sz="2400" dirty="0" smtClean="0"/>
              <a:t>CD advantages</a:t>
            </a:r>
          </a:p>
          <a:p>
            <a:pPr lvl="1"/>
            <a:r>
              <a:rPr lang="en-US" sz="2000" dirty="0" smtClean="0"/>
              <a:t>Preserve only what is needed</a:t>
            </a:r>
          </a:p>
          <a:p>
            <a:pPr lvl="1"/>
            <a:r>
              <a:rPr lang="en-US" sz="2000" dirty="0" smtClean="0"/>
              <a:t>Hierarchical uncoordinated </a:t>
            </a:r>
          </a:p>
          <a:p>
            <a:r>
              <a:rPr lang="en-US" sz="2400" dirty="0" smtClean="0"/>
              <a:t>Assumptions</a:t>
            </a:r>
            <a:endParaRPr lang="en-US" sz="2400" dirty="0"/>
          </a:p>
          <a:p>
            <a:pPr lvl="1"/>
            <a:r>
              <a:rPr lang="en-US" sz="2000" dirty="0" smtClean="0"/>
              <a:t>Detection overhead is assumed to be zero</a:t>
            </a:r>
          </a:p>
          <a:p>
            <a:pPr lvl="1"/>
            <a:r>
              <a:rPr lang="en-US" sz="2000" dirty="0" smtClean="0"/>
              <a:t>Capacity of storage for preservation is infinite</a:t>
            </a:r>
          </a:p>
          <a:p>
            <a:pPr lvl="1"/>
            <a:r>
              <a:rPr lang="en-US" sz="2000" dirty="0" smtClean="0"/>
              <a:t>Infinite spares (quick repair)</a:t>
            </a:r>
          </a:p>
          <a:p>
            <a:pPr marL="0" indent="0">
              <a:buNone/>
            </a:pPr>
            <a:endParaRPr lang="en-US" sz="24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/>
          <a:p>
            <a:pPr>
              <a:defRPr/>
            </a:pPr>
            <a:fld id="{601C25D1-4320-45C9-A8DE-289E7E3A86B0}" type="slidenum">
              <a:rPr lang="en-US" altLang="en-US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</p:spPr>
        <p:txBody>
          <a:bodyPr/>
          <a:lstStyle/>
          <a:p>
            <a:r>
              <a:rPr lang="it-IT" dirty="0" smtClean="0"/>
              <a:t>Containment Domain [SC'12] (c) Jinsuk Chung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82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Machine and error models</a:t>
            </a:r>
            <a:endParaRPr lang="en-US" dirty="0" smtClean="0"/>
          </a:p>
        </p:txBody>
      </p:sp>
      <p:sp>
        <p:nvSpPr>
          <p:cNvPr id="4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/>
          <a:p>
            <a:pPr>
              <a:defRPr/>
            </a:pPr>
            <a:fld id="{601C25D1-4320-45C9-A8DE-289E7E3A86B0}" type="slidenum">
              <a:rPr lang="en-US" altLang="en-US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</p:spPr>
        <p:txBody>
          <a:bodyPr/>
          <a:lstStyle/>
          <a:p>
            <a:r>
              <a:rPr lang="it-IT" dirty="0" smtClean="0"/>
              <a:t>Containment Domain [SC'12] (c) Jinsuk Chung</a:t>
            </a:r>
            <a:endParaRPr lang="en-US" dirty="0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112602"/>
              </p:ext>
            </p:extLst>
          </p:nvPr>
        </p:nvGraphicFramePr>
        <p:xfrm>
          <a:off x="457202" y="4343400"/>
          <a:ext cx="8458199" cy="21234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600198"/>
                <a:gridCol w="2046450"/>
                <a:gridCol w="1823324"/>
                <a:gridCol w="2988227"/>
              </a:tblGrid>
              <a:tr h="37084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dirty="0" smtClean="0"/>
                        <a:t>Component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dirty="0" smtClean="0"/>
                        <a:t>“Performance”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dirty="0" smtClean="0"/>
                        <a:t>Error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dirty="0" smtClean="0"/>
                        <a:t>Error Scaling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dirty="0" smtClean="0"/>
                        <a:t>Core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dirty="0" smtClean="0"/>
                        <a:t>10GFLOP/core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dirty="0" smtClean="0"/>
                        <a:t>Soft error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dirty="0" smtClean="0"/>
                        <a:t>∝ </a:t>
                      </a:r>
                      <a:r>
                        <a:rPr lang="en-US" altLang="ko-KR" dirty="0" smtClean="0"/>
                        <a:t>#cores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dirty="0" smtClean="0"/>
                        <a:t>Memory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dirty="0" smtClean="0"/>
                        <a:t>1GB/core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dirty="0" smtClean="0"/>
                        <a:t>ECC</a:t>
                      </a:r>
                      <a:r>
                        <a:rPr lang="en-US" altLang="ko-KR" baseline="0" dirty="0" smtClean="0"/>
                        <a:t> fail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dirty="0" smtClean="0"/>
                        <a:t>∝ </a:t>
                      </a:r>
                      <a:r>
                        <a:rPr lang="en-US" altLang="ko-KR" dirty="0" smtClean="0"/>
                        <a:t>#</a:t>
                      </a:r>
                      <a:r>
                        <a:rPr lang="en-US" altLang="ko-KR" baseline="0" dirty="0" smtClean="0"/>
                        <a:t>DRAM chips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dirty="0" smtClean="0"/>
                        <a:t>Socket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dirty="0" smtClean="0"/>
                        <a:t>200GB/s</a:t>
                      </a:r>
                      <a:r>
                        <a:rPr lang="en-US" altLang="ko-KR" baseline="0" dirty="0" smtClean="0"/>
                        <a:t> /socket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dirty="0" smtClean="0"/>
                        <a:t>Hard/OS crash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dirty="0" smtClean="0"/>
                        <a:t>∝ </a:t>
                      </a:r>
                      <a:r>
                        <a:rPr lang="en-US" altLang="ko-KR" dirty="0" smtClean="0"/>
                        <a:t>#sockets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dirty="0" smtClean="0"/>
                        <a:t>System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dirty="0" smtClean="0"/>
                        <a:t>Hierarchical</a:t>
                      </a:r>
                      <a:r>
                        <a:rPr lang="en-US" altLang="ko-KR" baseline="0" dirty="0" smtClean="0"/>
                        <a:t> network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dirty="0" smtClean="0"/>
                        <a:t>Power module</a:t>
                      </a:r>
                      <a:br>
                        <a:rPr lang="en-US" altLang="ko-KR" dirty="0" smtClean="0"/>
                      </a:br>
                      <a:r>
                        <a:rPr lang="en-US" altLang="ko-KR" dirty="0" smtClean="0"/>
                        <a:t>or network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dirty="0" smtClean="0"/>
                        <a:t>∝ </a:t>
                      </a:r>
                      <a:r>
                        <a:rPr lang="en-US" altLang="ko-KR" dirty="0" smtClean="0"/>
                        <a:t>#</a:t>
                      </a:r>
                      <a:r>
                        <a:rPr lang="en-US" altLang="ko-KR" baseline="0" dirty="0" smtClean="0"/>
                        <a:t>modules </a:t>
                      </a:r>
                      <a:br>
                        <a:rPr lang="en-US" altLang="ko-KR" baseline="0" dirty="0" smtClean="0"/>
                      </a:br>
                      <a:r>
                        <a:rPr lang="en-US" altLang="ko-KR" baseline="0" dirty="0" smtClean="0"/>
                        <a:t>    and #cabinets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6400800" cy="300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45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Workloads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dirty="0" smtClean="0"/>
              <a:t>Monte Carlo </a:t>
            </a:r>
            <a:r>
              <a:rPr lang="en-US" altLang="ko-KR" sz="2400" b="1" dirty="0" smtClean="0"/>
              <a:t>NT</a:t>
            </a:r>
          </a:p>
          <a:p>
            <a:pPr lvl="1"/>
            <a:r>
              <a:rPr lang="en-US" altLang="ko-KR" sz="2000" dirty="0" smtClean="0"/>
              <a:t>Embarrassingly parallel</a:t>
            </a:r>
          </a:p>
          <a:p>
            <a:pPr lvl="1"/>
            <a:r>
              <a:rPr lang="en-US" altLang="ko-KR" sz="2000" dirty="0" smtClean="0"/>
              <a:t>Infrequent communication</a:t>
            </a:r>
          </a:p>
          <a:p>
            <a:pPr lvl="1"/>
            <a:r>
              <a:rPr lang="en-US" altLang="ko-KR" sz="2000" dirty="0" smtClean="0"/>
              <a:t>Small fraction of read/write data</a:t>
            </a:r>
          </a:p>
          <a:p>
            <a:r>
              <a:rPr lang="en-US" altLang="ko-KR" sz="2400" dirty="0" smtClean="0"/>
              <a:t>Iterative hierarchical </a:t>
            </a:r>
            <a:r>
              <a:rPr lang="en-US" altLang="ko-KR" sz="2400" b="1" dirty="0" err="1" smtClean="0"/>
              <a:t>SpMV</a:t>
            </a:r>
            <a:endParaRPr lang="en-US" altLang="ko-KR" sz="2400" b="1" dirty="0" smtClean="0"/>
          </a:p>
          <a:p>
            <a:pPr lvl="1"/>
            <a:r>
              <a:rPr lang="en-US" altLang="ko-KR" sz="2000" dirty="0" smtClean="0"/>
              <a:t>Recursive decomposition</a:t>
            </a:r>
          </a:p>
          <a:p>
            <a:pPr lvl="1"/>
            <a:r>
              <a:rPr lang="en-US" altLang="ko-KR" sz="2000" dirty="0" smtClean="0"/>
              <a:t>Natural redundancy</a:t>
            </a:r>
          </a:p>
          <a:p>
            <a:pPr lvl="1"/>
            <a:r>
              <a:rPr lang="en-US" altLang="ko-KR" sz="2000" dirty="0" smtClean="0"/>
              <a:t>Frequent </a:t>
            </a:r>
            <a:r>
              <a:rPr lang="en-US" altLang="ko-KR" sz="2000" dirty="0"/>
              <a:t>global communication</a:t>
            </a:r>
          </a:p>
          <a:p>
            <a:r>
              <a:rPr lang="en-US" altLang="ko-KR" sz="2400" dirty="0" err="1" smtClean="0"/>
              <a:t>Mantevo</a:t>
            </a:r>
            <a:r>
              <a:rPr lang="en-US" altLang="ko-KR" sz="2400" dirty="0" smtClean="0"/>
              <a:t> </a:t>
            </a:r>
            <a:r>
              <a:rPr lang="en-US" altLang="ko-KR" sz="2400" b="1" dirty="0" smtClean="0"/>
              <a:t>HPCCG</a:t>
            </a:r>
            <a:endParaRPr lang="en-US" altLang="ko-KR" sz="2400" dirty="0" smtClean="0"/>
          </a:p>
          <a:p>
            <a:pPr lvl="1"/>
            <a:r>
              <a:rPr lang="en-US" altLang="ko-KR" sz="2000" dirty="0" smtClean="0"/>
              <a:t>Requires little storage</a:t>
            </a:r>
          </a:p>
          <a:p>
            <a:pPr lvl="1"/>
            <a:r>
              <a:rPr lang="en-US" altLang="ko-KR" sz="2000" dirty="0" smtClean="0"/>
              <a:t>Conjugate-gradient based linear system solver</a:t>
            </a:r>
          </a:p>
          <a:p>
            <a:pPr lvl="1"/>
            <a:r>
              <a:rPr lang="en-US" altLang="ko-KR" sz="2000" dirty="0"/>
              <a:t>F</a:t>
            </a:r>
            <a:r>
              <a:rPr lang="en-US" altLang="ko-KR" sz="2000" dirty="0" smtClean="0"/>
              <a:t>requent global communication</a:t>
            </a:r>
          </a:p>
        </p:txBody>
      </p:sp>
      <p:sp>
        <p:nvSpPr>
          <p:cNvPr id="4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/>
          <a:p>
            <a:pPr>
              <a:defRPr/>
            </a:pPr>
            <a:fld id="{601C25D1-4320-45C9-A8DE-289E7E3A86B0}" type="slidenum">
              <a:rPr lang="en-US" altLang="en-US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</p:spPr>
        <p:txBody>
          <a:bodyPr/>
          <a:lstStyle/>
          <a:p>
            <a:r>
              <a:rPr lang="it-IT" dirty="0" smtClean="0"/>
              <a:t>Containment Domain [SC'12] (c) Jinsuk Chung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2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Evaluation tools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Simulator</a:t>
            </a:r>
          </a:p>
          <a:p>
            <a:pPr lvl="1"/>
            <a:r>
              <a:rPr lang="en-US" sz="2000" dirty="0" smtClean="0"/>
              <a:t>Executes at granularity of containment domains</a:t>
            </a:r>
          </a:p>
          <a:p>
            <a:pPr lvl="1"/>
            <a:r>
              <a:rPr lang="en-US" sz="2000" dirty="0" err="1" smtClean="0"/>
              <a:t>Reexecutes</a:t>
            </a:r>
            <a:r>
              <a:rPr lang="en-US" sz="2000" dirty="0" smtClean="0"/>
              <a:t> when error is detected</a:t>
            </a:r>
          </a:p>
          <a:p>
            <a:pPr lvl="1"/>
            <a:r>
              <a:rPr lang="en-US" sz="2000" dirty="0" smtClean="0"/>
              <a:t>Used to validate the analytical model</a:t>
            </a:r>
          </a:p>
          <a:p>
            <a:r>
              <a:rPr lang="en-US" sz="2400" dirty="0" smtClean="0"/>
              <a:t>Analytical Model</a:t>
            </a:r>
          </a:p>
          <a:p>
            <a:pPr lvl="1"/>
            <a:r>
              <a:rPr lang="en-US" sz="2000" dirty="0" smtClean="0"/>
              <a:t>Simulation is too slow for evaluating </a:t>
            </a:r>
            <a:r>
              <a:rPr lang="en-US" sz="2000" dirty="0" err="1" smtClean="0"/>
              <a:t>exascale</a:t>
            </a:r>
            <a:r>
              <a:rPr lang="en-US" sz="2000" dirty="0" smtClean="0"/>
              <a:t> systems</a:t>
            </a:r>
          </a:p>
          <a:p>
            <a:pPr lvl="1"/>
            <a:r>
              <a:rPr lang="en-US" sz="2000" dirty="0" smtClean="0"/>
              <a:t>Inputs to the model:  extracted from each application</a:t>
            </a:r>
          </a:p>
          <a:p>
            <a:pPr lvl="2"/>
            <a:r>
              <a:rPr lang="en-US" sz="1600" dirty="0" smtClean="0"/>
              <a:t>Volume of preservation, restoration, computation and communication</a:t>
            </a:r>
          </a:p>
          <a:p>
            <a:pPr lvl="2"/>
            <a:r>
              <a:rPr lang="en-US" sz="1600" dirty="0" smtClean="0"/>
              <a:t>Error rates</a:t>
            </a:r>
          </a:p>
          <a:p>
            <a:pPr lvl="2"/>
            <a:r>
              <a:rPr lang="en-US" sz="1600" dirty="0" smtClean="0"/>
              <a:t>Shape of CD structure</a:t>
            </a:r>
          </a:p>
          <a:p>
            <a:r>
              <a:rPr lang="en-US" sz="2400" dirty="0" smtClean="0"/>
              <a:t>Validation</a:t>
            </a:r>
            <a:endParaRPr lang="en-US" sz="2400" dirty="0"/>
          </a:p>
          <a:p>
            <a:pPr lvl="1"/>
            <a:r>
              <a:rPr lang="en-US" sz="2000" dirty="0" smtClean="0"/>
              <a:t>Simulator and analytical model</a:t>
            </a:r>
          </a:p>
          <a:p>
            <a:pPr lvl="1"/>
            <a:r>
              <a:rPr lang="en-US" sz="2000" dirty="0" smtClean="0"/>
              <a:t>Prototype of preservation/restoration on Cray XK7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</p:txBody>
      </p:sp>
      <p:sp>
        <p:nvSpPr>
          <p:cNvPr id="4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/>
          <a:p>
            <a:pPr>
              <a:defRPr/>
            </a:pPr>
            <a:fld id="{601C25D1-4320-45C9-A8DE-289E7E3A86B0}" type="slidenum">
              <a:rPr lang="en-US" altLang="en-US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</p:spPr>
        <p:txBody>
          <a:bodyPr/>
          <a:lstStyle/>
          <a:p>
            <a:r>
              <a:rPr lang="it-IT" dirty="0" smtClean="0"/>
              <a:t>Containment Domain [SC'12] (c) Jinsuk Chung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80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/>
          <a:p>
            <a:pPr>
              <a:defRPr/>
            </a:pPr>
            <a:fld id="{601C25D1-4320-45C9-A8DE-289E7E3A86B0}" type="slidenum">
              <a:rPr lang="en-US" altLang="en-US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</p:spPr>
        <p:txBody>
          <a:bodyPr/>
          <a:lstStyle/>
          <a:p>
            <a:r>
              <a:rPr lang="it-IT" dirty="0" smtClean="0"/>
              <a:t>Containment Domain [SC'12] (c) Jinsuk Chung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181350" y="6172200"/>
            <a:ext cx="321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Peak System Performance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 bwMode="auto">
          <a:xfrm>
            <a:off x="7511143" y="1426029"/>
            <a:ext cx="1447796" cy="914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543804" y="3124200"/>
            <a:ext cx="1447796" cy="914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522030" y="4841175"/>
            <a:ext cx="1447796" cy="914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900" y="2526268"/>
            <a:ext cx="97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NT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" y="4197866"/>
            <a:ext cx="97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</a:rPr>
              <a:t>SpMV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893724"/>
            <a:ext cx="124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HPCCG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388415" y="457200"/>
            <a:ext cx="8603185" cy="900113"/>
          </a:xfrm>
        </p:spPr>
        <p:txBody>
          <a:bodyPr/>
          <a:lstStyle/>
          <a:p>
            <a:r>
              <a:rPr lang="en-US" dirty="0" err="1" smtClean="0"/>
              <a:t>Autotuned</a:t>
            </a:r>
            <a:r>
              <a:rPr lang="en-US" dirty="0" smtClean="0"/>
              <a:t> CDs perform well</a:t>
            </a: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614218"/>
              </p:ext>
            </p:extLst>
          </p:nvPr>
        </p:nvGraphicFramePr>
        <p:xfrm>
          <a:off x="427587" y="1143000"/>
          <a:ext cx="8531352" cy="1755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7125410"/>
              </p:ext>
            </p:extLst>
          </p:nvPr>
        </p:nvGraphicFramePr>
        <p:xfrm>
          <a:off x="427587" y="2811550"/>
          <a:ext cx="8531352" cy="1755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0123259"/>
              </p:ext>
            </p:extLst>
          </p:nvPr>
        </p:nvGraphicFramePr>
        <p:xfrm>
          <a:off x="427587" y="4507406"/>
          <a:ext cx="8531352" cy="1755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6455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/>
          <a:p>
            <a:pPr>
              <a:defRPr/>
            </a:pPr>
            <a:fld id="{601C25D1-4320-45C9-A8DE-289E7E3A86B0}" type="slidenum">
              <a:rPr lang="en-US" altLang="en-US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</p:spPr>
        <p:txBody>
          <a:bodyPr/>
          <a:lstStyle/>
          <a:p>
            <a:r>
              <a:rPr lang="it-IT" dirty="0" smtClean="0"/>
              <a:t>Containment Domain [SC'12] (c) Jinsuk Chung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181350" y="6172200"/>
            <a:ext cx="321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Peak System Performance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8900" y="2526268"/>
            <a:ext cx="97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NT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" y="4197866"/>
            <a:ext cx="97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</a:rPr>
              <a:t>SpMV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893724"/>
            <a:ext cx="124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HPCCG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388415" y="457200"/>
            <a:ext cx="8603185" cy="900113"/>
          </a:xfrm>
        </p:spPr>
        <p:txBody>
          <a:bodyPr/>
          <a:lstStyle/>
          <a:p>
            <a:r>
              <a:rPr lang="en-US" dirty="0" err="1" smtClean="0"/>
              <a:t>Autotuned</a:t>
            </a:r>
            <a:r>
              <a:rPr lang="en-US" dirty="0" smtClean="0"/>
              <a:t> CDs perform well</a:t>
            </a: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6453529"/>
              </p:ext>
            </p:extLst>
          </p:nvPr>
        </p:nvGraphicFramePr>
        <p:xfrm>
          <a:off x="427587" y="1143000"/>
          <a:ext cx="8531352" cy="1755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4985254"/>
              </p:ext>
            </p:extLst>
          </p:nvPr>
        </p:nvGraphicFramePr>
        <p:xfrm>
          <a:off x="427587" y="2811550"/>
          <a:ext cx="8531352" cy="1755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1206014"/>
              </p:ext>
            </p:extLst>
          </p:nvPr>
        </p:nvGraphicFramePr>
        <p:xfrm>
          <a:off x="427587" y="4507406"/>
          <a:ext cx="8531352" cy="1755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Rectangle 20"/>
          <p:cNvSpPr/>
          <p:nvPr/>
        </p:nvSpPr>
        <p:spPr bwMode="auto">
          <a:xfrm>
            <a:off x="6500750" y="1186543"/>
            <a:ext cx="6858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52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SPMV, HPCCG: </a:t>
            </a:r>
            <a:br>
              <a:rPr lang="en-US" dirty="0" smtClean="0"/>
            </a:br>
            <a:r>
              <a:rPr lang="en-US" dirty="0" smtClean="0"/>
              <a:t>local recovery and partial preservation</a:t>
            </a:r>
          </a:p>
        </p:txBody>
      </p:sp>
      <p:sp>
        <p:nvSpPr>
          <p:cNvPr id="4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/>
          <a:p>
            <a:pPr>
              <a:defRPr/>
            </a:pPr>
            <a:fld id="{601C25D1-4320-45C9-A8DE-289E7E3A86B0}" type="slidenum">
              <a:rPr lang="en-US" altLang="en-US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</p:spPr>
        <p:txBody>
          <a:bodyPr/>
          <a:lstStyle/>
          <a:p>
            <a:r>
              <a:rPr lang="it-IT" dirty="0" smtClean="0"/>
              <a:t>Containment Domain [SC'12] (c) Jinsuk Chung</a:t>
            </a:r>
            <a:endParaRPr lang="en-US" dirty="0"/>
          </a:p>
        </p:txBody>
      </p:sp>
      <p:grpSp>
        <p:nvGrpSpPr>
          <p:cNvPr id="2" name="그룹 1"/>
          <p:cNvGrpSpPr/>
          <p:nvPr/>
        </p:nvGrpSpPr>
        <p:grpSpPr>
          <a:xfrm>
            <a:off x="4163499" y="1573005"/>
            <a:ext cx="790402" cy="805990"/>
            <a:chOff x="3629198" y="1291856"/>
            <a:chExt cx="1870364" cy="2086639"/>
          </a:xfrm>
        </p:grpSpPr>
        <p:sp>
          <p:nvSpPr>
            <p:cNvPr id="7" name="Rectangle 79"/>
            <p:cNvSpPr/>
            <p:nvPr/>
          </p:nvSpPr>
          <p:spPr bwMode="auto">
            <a:xfrm>
              <a:off x="3629198" y="1600201"/>
              <a:ext cx="1870364" cy="1161607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8" name="Rectangle 80"/>
            <p:cNvSpPr/>
            <p:nvPr/>
          </p:nvSpPr>
          <p:spPr bwMode="auto">
            <a:xfrm>
              <a:off x="3629198" y="1291856"/>
              <a:ext cx="1870364" cy="308345"/>
            </a:xfrm>
            <a:prstGeom prst="rect">
              <a:avLst/>
            </a:prstGeom>
            <a:solidFill>
              <a:srgbClr val="9DE18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9" name="Rectangle 81"/>
            <p:cNvSpPr/>
            <p:nvPr/>
          </p:nvSpPr>
          <p:spPr bwMode="auto">
            <a:xfrm>
              <a:off x="3629198" y="2761808"/>
              <a:ext cx="1870364" cy="308345"/>
            </a:xfrm>
            <a:prstGeom prst="rect">
              <a:avLst/>
            </a:prstGeom>
            <a:solidFill>
              <a:srgbClr val="E6ADDE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10" name="Rectangle 82"/>
            <p:cNvSpPr/>
            <p:nvPr/>
          </p:nvSpPr>
          <p:spPr bwMode="auto">
            <a:xfrm>
              <a:off x="3629198" y="3070150"/>
              <a:ext cx="1870364" cy="308345"/>
            </a:xfrm>
            <a:prstGeom prst="rect">
              <a:avLst/>
            </a:prstGeom>
            <a:solidFill>
              <a:srgbClr val="FFA5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</p:grpSp>
      <p:grpSp>
        <p:nvGrpSpPr>
          <p:cNvPr id="43" name="그룹 42"/>
          <p:cNvGrpSpPr/>
          <p:nvPr/>
        </p:nvGrpSpPr>
        <p:grpSpPr>
          <a:xfrm>
            <a:off x="519826" y="5137610"/>
            <a:ext cx="790402" cy="805990"/>
            <a:chOff x="3629198" y="1291856"/>
            <a:chExt cx="1870364" cy="2086639"/>
          </a:xfrm>
        </p:grpSpPr>
        <p:sp>
          <p:nvSpPr>
            <p:cNvPr id="44" name="Rectangle 79"/>
            <p:cNvSpPr/>
            <p:nvPr/>
          </p:nvSpPr>
          <p:spPr bwMode="auto">
            <a:xfrm>
              <a:off x="3629198" y="1600201"/>
              <a:ext cx="1870364" cy="1161607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45" name="Rectangle 80"/>
            <p:cNvSpPr/>
            <p:nvPr/>
          </p:nvSpPr>
          <p:spPr bwMode="auto">
            <a:xfrm>
              <a:off x="3629198" y="1291856"/>
              <a:ext cx="1870364" cy="308345"/>
            </a:xfrm>
            <a:prstGeom prst="rect">
              <a:avLst/>
            </a:prstGeom>
            <a:solidFill>
              <a:srgbClr val="9DE18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46" name="Rectangle 81"/>
            <p:cNvSpPr/>
            <p:nvPr/>
          </p:nvSpPr>
          <p:spPr bwMode="auto">
            <a:xfrm>
              <a:off x="3629198" y="2761808"/>
              <a:ext cx="1870364" cy="308345"/>
            </a:xfrm>
            <a:prstGeom prst="rect">
              <a:avLst/>
            </a:prstGeom>
            <a:solidFill>
              <a:srgbClr val="E6ADDE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47" name="Rectangle 82"/>
            <p:cNvSpPr/>
            <p:nvPr/>
          </p:nvSpPr>
          <p:spPr bwMode="auto">
            <a:xfrm>
              <a:off x="3629198" y="3070150"/>
              <a:ext cx="1870364" cy="308345"/>
            </a:xfrm>
            <a:prstGeom prst="rect">
              <a:avLst/>
            </a:prstGeom>
            <a:solidFill>
              <a:srgbClr val="FFA5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1562736" y="5137610"/>
            <a:ext cx="790402" cy="805990"/>
            <a:chOff x="3629198" y="1291856"/>
            <a:chExt cx="1870364" cy="2086639"/>
          </a:xfrm>
        </p:grpSpPr>
        <p:sp>
          <p:nvSpPr>
            <p:cNvPr id="50" name="Rectangle 79"/>
            <p:cNvSpPr/>
            <p:nvPr/>
          </p:nvSpPr>
          <p:spPr bwMode="auto">
            <a:xfrm>
              <a:off x="3629198" y="1600201"/>
              <a:ext cx="1870364" cy="1161607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51" name="Rectangle 80"/>
            <p:cNvSpPr/>
            <p:nvPr/>
          </p:nvSpPr>
          <p:spPr bwMode="auto">
            <a:xfrm>
              <a:off x="3629198" y="1291856"/>
              <a:ext cx="1870364" cy="308345"/>
            </a:xfrm>
            <a:prstGeom prst="rect">
              <a:avLst/>
            </a:prstGeom>
            <a:solidFill>
              <a:srgbClr val="9DE18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52" name="Rectangle 81"/>
            <p:cNvSpPr/>
            <p:nvPr/>
          </p:nvSpPr>
          <p:spPr bwMode="auto">
            <a:xfrm>
              <a:off x="3629198" y="2761808"/>
              <a:ext cx="1870364" cy="308345"/>
            </a:xfrm>
            <a:prstGeom prst="rect">
              <a:avLst/>
            </a:prstGeom>
            <a:solidFill>
              <a:srgbClr val="E6ADDE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53" name="Rectangle 82"/>
            <p:cNvSpPr/>
            <p:nvPr/>
          </p:nvSpPr>
          <p:spPr bwMode="auto">
            <a:xfrm>
              <a:off x="3629198" y="3070150"/>
              <a:ext cx="1870364" cy="308345"/>
            </a:xfrm>
            <a:prstGeom prst="rect">
              <a:avLst/>
            </a:prstGeom>
            <a:solidFill>
              <a:srgbClr val="FFA5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</p:grpSp>
      <p:grpSp>
        <p:nvGrpSpPr>
          <p:cNvPr id="54" name="그룹 53"/>
          <p:cNvGrpSpPr/>
          <p:nvPr/>
        </p:nvGrpSpPr>
        <p:grpSpPr>
          <a:xfrm>
            <a:off x="2605646" y="5137610"/>
            <a:ext cx="790402" cy="805990"/>
            <a:chOff x="3629198" y="1291856"/>
            <a:chExt cx="1870364" cy="2086639"/>
          </a:xfrm>
        </p:grpSpPr>
        <p:sp>
          <p:nvSpPr>
            <p:cNvPr id="55" name="Rectangle 79"/>
            <p:cNvSpPr/>
            <p:nvPr/>
          </p:nvSpPr>
          <p:spPr bwMode="auto">
            <a:xfrm>
              <a:off x="3629198" y="1600201"/>
              <a:ext cx="1870364" cy="1161607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56" name="Rectangle 80"/>
            <p:cNvSpPr/>
            <p:nvPr/>
          </p:nvSpPr>
          <p:spPr bwMode="auto">
            <a:xfrm>
              <a:off x="3629198" y="1291856"/>
              <a:ext cx="1870364" cy="308345"/>
            </a:xfrm>
            <a:prstGeom prst="rect">
              <a:avLst/>
            </a:prstGeom>
            <a:solidFill>
              <a:srgbClr val="9DE18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57" name="Rectangle 81"/>
            <p:cNvSpPr/>
            <p:nvPr/>
          </p:nvSpPr>
          <p:spPr bwMode="auto">
            <a:xfrm>
              <a:off x="3629198" y="2761808"/>
              <a:ext cx="1870364" cy="308345"/>
            </a:xfrm>
            <a:prstGeom prst="rect">
              <a:avLst/>
            </a:prstGeom>
            <a:solidFill>
              <a:srgbClr val="E6ADDE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58" name="Rectangle 82"/>
            <p:cNvSpPr/>
            <p:nvPr/>
          </p:nvSpPr>
          <p:spPr bwMode="auto">
            <a:xfrm>
              <a:off x="3629198" y="3070150"/>
              <a:ext cx="1870364" cy="308345"/>
            </a:xfrm>
            <a:prstGeom prst="rect">
              <a:avLst/>
            </a:prstGeom>
            <a:solidFill>
              <a:srgbClr val="FFA5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</p:grpSp>
      <p:grpSp>
        <p:nvGrpSpPr>
          <p:cNvPr id="69" name="그룹 68"/>
          <p:cNvGrpSpPr/>
          <p:nvPr/>
        </p:nvGrpSpPr>
        <p:grpSpPr>
          <a:xfrm>
            <a:off x="5734376" y="5137610"/>
            <a:ext cx="790402" cy="805990"/>
            <a:chOff x="3629198" y="1291856"/>
            <a:chExt cx="1870364" cy="2086639"/>
          </a:xfrm>
        </p:grpSpPr>
        <p:sp>
          <p:nvSpPr>
            <p:cNvPr id="70" name="Rectangle 79"/>
            <p:cNvSpPr/>
            <p:nvPr/>
          </p:nvSpPr>
          <p:spPr bwMode="auto">
            <a:xfrm>
              <a:off x="3629198" y="1600201"/>
              <a:ext cx="1870364" cy="1161607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71" name="Rectangle 80"/>
            <p:cNvSpPr/>
            <p:nvPr/>
          </p:nvSpPr>
          <p:spPr bwMode="auto">
            <a:xfrm>
              <a:off x="3629198" y="1291856"/>
              <a:ext cx="1870364" cy="308345"/>
            </a:xfrm>
            <a:prstGeom prst="rect">
              <a:avLst/>
            </a:prstGeom>
            <a:solidFill>
              <a:srgbClr val="9DE18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72" name="Rectangle 81"/>
            <p:cNvSpPr/>
            <p:nvPr/>
          </p:nvSpPr>
          <p:spPr bwMode="auto">
            <a:xfrm>
              <a:off x="3629198" y="2761808"/>
              <a:ext cx="1870364" cy="308345"/>
            </a:xfrm>
            <a:prstGeom prst="rect">
              <a:avLst/>
            </a:prstGeom>
            <a:solidFill>
              <a:srgbClr val="E6ADDE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73" name="Rectangle 82"/>
            <p:cNvSpPr/>
            <p:nvPr/>
          </p:nvSpPr>
          <p:spPr bwMode="auto">
            <a:xfrm>
              <a:off x="3629198" y="3070150"/>
              <a:ext cx="1870364" cy="308345"/>
            </a:xfrm>
            <a:prstGeom prst="rect">
              <a:avLst/>
            </a:prstGeom>
            <a:solidFill>
              <a:srgbClr val="FFA5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</p:grpSp>
      <p:grpSp>
        <p:nvGrpSpPr>
          <p:cNvPr id="74" name="그룹 73"/>
          <p:cNvGrpSpPr/>
          <p:nvPr/>
        </p:nvGrpSpPr>
        <p:grpSpPr>
          <a:xfrm>
            <a:off x="6777286" y="5137610"/>
            <a:ext cx="790402" cy="805990"/>
            <a:chOff x="3629198" y="1291856"/>
            <a:chExt cx="1870364" cy="2086639"/>
          </a:xfrm>
        </p:grpSpPr>
        <p:sp>
          <p:nvSpPr>
            <p:cNvPr id="75" name="Rectangle 79"/>
            <p:cNvSpPr/>
            <p:nvPr/>
          </p:nvSpPr>
          <p:spPr bwMode="auto">
            <a:xfrm>
              <a:off x="3629198" y="1600201"/>
              <a:ext cx="1870364" cy="1161607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76" name="Rectangle 80"/>
            <p:cNvSpPr/>
            <p:nvPr/>
          </p:nvSpPr>
          <p:spPr bwMode="auto">
            <a:xfrm>
              <a:off x="3629198" y="1291856"/>
              <a:ext cx="1870364" cy="308345"/>
            </a:xfrm>
            <a:prstGeom prst="rect">
              <a:avLst/>
            </a:prstGeom>
            <a:solidFill>
              <a:srgbClr val="9DE18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77" name="Rectangle 81"/>
            <p:cNvSpPr/>
            <p:nvPr/>
          </p:nvSpPr>
          <p:spPr bwMode="auto">
            <a:xfrm>
              <a:off x="3629198" y="2761808"/>
              <a:ext cx="1870364" cy="308345"/>
            </a:xfrm>
            <a:prstGeom prst="rect">
              <a:avLst/>
            </a:prstGeom>
            <a:solidFill>
              <a:srgbClr val="E6ADDE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78" name="Rectangle 82"/>
            <p:cNvSpPr/>
            <p:nvPr/>
          </p:nvSpPr>
          <p:spPr bwMode="auto">
            <a:xfrm>
              <a:off x="3629198" y="3070150"/>
              <a:ext cx="1870364" cy="308345"/>
            </a:xfrm>
            <a:prstGeom prst="rect">
              <a:avLst/>
            </a:prstGeom>
            <a:solidFill>
              <a:srgbClr val="FFA5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</p:grpSp>
      <p:grpSp>
        <p:nvGrpSpPr>
          <p:cNvPr id="79" name="그룹 78"/>
          <p:cNvGrpSpPr/>
          <p:nvPr/>
        </p:nvGrpSpPr>
        <p:grpSpPr>
          <a:xfrm>
            <a:off x="7820198" y="5137610"/>
            <a:ext cx="790402" cy="805990"/>
            <a:chOff x="3629198" y="1291856"/>
            <a:chExt cx="1870364" cy="2086639"/>
          </a:xfrm>
        </p:grpSpPr>
        <p:sp>
          <p:nvSpPr>
            <p:cNvPr id="80" name="Rectangle 79"/>
            <p:cNvSpPr/>
            <p:nvPr/>
          </p:nvSpPr>
          <p:spPr bwMode="auto">
            <a:xfrm>
              <a:off x="3629198" y="1600201"/>
              <a:ext cx="1870364" cy="1161607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3629198" y="1291856"/>
              <a:ext cx="1870364" cy="308345"/>
            </a:xfrm>
            <a:prstGeom prst="rect">
              <a:avLst/>
            </a:prstGeom>
            <a:solidFill>
              <a:srgbClr val="9DE18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3629198" y="2761808"/>
              <a:ext cx="1870364" cy="308345"/>
            </a:xfrm>
            <a:prstGeom prst="rect">
              <a:avLst/>
            </a:prstGeom>
            <a:solidFill>
              <a:srgbClr val="E6ADDE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3629198" y="3070150"/>
              <a:ext cx="1870364" cy="308345"/>
            </a:xfrm>
            <a:prstGeom prst="rect">
              <a:avLst/>
            </a:prstGeom>
            <a:solidFill>
              <a:srgbClr val="FFA5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</p:grpSp>
      <p:grpSp>
        <p:nvGrpSpPr>
          <p:cNvPr id="94" name="그룹 93"/>
          <p:cNvGrpSpPr/>
          <p:nvPr/>
        </p:nvGrpSpPr>
        <p:grpSpPr>
          <a:xfrm>
            <a:off x="4162598" y="2623010"/>
            <a:ext cx="790402" cy="805990"/>
            <a:chOff x="3629198" y="1291856"/>
            <a:chExt cx="1870364" cy="2086639"/>
          </a:xfrm>
        </p:grpSpPr>
        <p:sp>
          <p:nvSpPr>
            <p:cNvPr id="95" name="Rectangle 79"/>
            <p:cNvSpPr/>
            <p:nvPr/>
          </p:nvSpPr>
          <p:spPr bwMode="auto">
            <a:xfrm>
              <a:off x="3629198" y="1600201"/>
              <a:ext cx="1870364" cy="1161607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96" name="Rectangle 80"/>
            <p:cNvSpPr/>
            <p:nvPr/>
          </p:nvSpPr>
          <p:spPr bwMode="auto">
            <a:xfrm>
              <a:off x="3629198" y="1291856"/>
              <a:ext cx="1870364" cy="308345"/>
            </a:xfrm>
            <a:prstGeom prst="rect">
              <a:avLst/>
            </a:prstGeom>
            <a:solidFill>
              <a:srgbClr val="9DE18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97" name="Rectangle 81"/>
            <p:cNvSpPr/>
            <p:nvPr/>
          </p:nvSpPr>
          <p:spPr bwMode="auto">
            <a:xfrm>
              <a:off x="3629198" y="2761808"/>
              <a:ext cx="1870364" cy="308345"/>
            </a:xfrm>
            <a:prstGeom prst="rect">
              <a:avLst/>
            </a:prstGeom>
            <a:solidFill>
              <a:srgbClr val="E6ADDE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98" name="Rectangle 82"/>
            <p:cNvSpPr/>
            <p:nvPr/>
          </p:nvSpPr>
          <p:spPr bwMode="auto">
            <a:xfrm>
              <a:off x="3629198" y="3070150"/>
              <a:ext cx="1870364" cy="308345"/>
            </a:xfrm>
            <a:prstGeom prst="rect">
              <a:avLst/>
            </a:prstGeom>
            <a:solidFill>
              <a:srgbClr val="FFA5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</p:grpSp>
      <p:grpSp>
        <p:nvGrpSpPr>
          <p:cNvPr id="99" name="그룹 98"/>
          <p:cNvGrpSpPr/>
          <p:nvPr/>
        </p:nvGrpSpPr>
        <p:grpSpPr>
          <a:xfrm>
            <a:off x="4162598" y="3689810"/>
            <a:ext cx="790402" cy="805990"/>
            <a:chOff x="3629198" y="1291856"/>
            <a:chExt cx="1870364" cy="2086639"/>
          </a:xfrm>
        </p:grpSpPr>
        <p:sp>
          <p:nvSpPr>
            <p:cNvPr id="100" name="Rectangle 79"/>
            <p:cNvSpPr/>
            <p:nvPr/>
          </p:nvSpPr>
          <p:spPr bwMode="auto">
            <a:xfrm>
              <a:off x="3629198" y="1600201"/>
              <a:ext cx="1870364" cy="1161607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101" name="Rectangle 80"/>
            <p:cNvSpPr/>
            <p:nvPr/>
          </p:nvSpPr>
          <p:spPr bwMode="auto">
            <a:xfrm>
              <a:off x="3629198" y="1291856"/>
              <a:ext cx="1870364" cy="308345"/>
            </a:xfrm>
            <a:prstGeom prst="rect">
              <a:avLst/>
            </a:prstGeom>
            <a:solidFill>
              <a:srgbClr val="9DE18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102" name="Rectangle 81"/>
            <p:cNvSpPr/>
            <p:nvPr/>
          </p:nvSpPr>
          <p:spPr bwMode="auto">
            <a:xfrm>
              <a:off x="3629198" y="2761808"/>
              <a:ext cx="1870364" cy="308345"/>
            </a:xfrm>
            <a:prstGeom prst="rect">
              <a:avLst/>
            </a:prstGeom>
            <a:solidFill>
              <a:srgbClr val="E6ADDE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103" name="Rectangle 82"/>
            <p:cNvSpPr/>
            <p:nvPr/>
          </p:nvSpPr>
          <p:spPr bwMode="auto">
            <a:xfrm>
              <a:off x="3629198" y="3070150"/>
              <a:ext cx="1870364" cy="308345"/>
            </a:xfrm>
            <a:prstGeom prst="rect">
              <a:avLst/>
            </a:prstGeom>
            <a:solidFill>
              <a:srgbClr val="FFA5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</p:grpSp>
      <p:cxnSp>
        <p:nvCxnSpPr>
          <p:cNvPr id="5" name="직선 화살표 연결선 4"/>
          <p:cNvCxnSpPr>
            <a:stCxn id="10" idx="2"/>
            <a:endCxn id="96" idx="0"/>
          </p:cNvCxnSpPr>
          <p:nvPr/>
        </p:nvCxnSpPr>
        <p:spPr bwMode="auto">
          <a:xfrm flipH="1">
            <a:off x="4557799" y="2378995"/>
            <a:ext cx="901" cy="244015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직선 화살표 연결선 11"/>
          <p:cNvCxnSpPr>
            <a:stCxn id="98" idx="2"/>
            <a:endCxn id="101" idx="0"/>
          </p:cNvCxnSpPr>
          <p:nvPr/>
        </p:nvCxnSpPr>
        <p:spPr bwMode="auto">
          <a:xfrm>
            <a:off x="4557799" y="3429000"/>
            <a:ext cx="0" cy="26081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8" name="직선 화살표 연결선 4097"/>
          <p:cNvCxnSpPr>
            <a:stCxn id="103" idx="2"/>
            <a:endCxn id="45" idx="0"/>
          </p:cNvCxnSpPr>
          <p:nvPr/>
        </p:nvCxnSpPr>
        <p:spPr bwMode="auto">
          <a:xfrm flipH="1">
            <a:off x="915027" y="4495800"/>
            <a:ext cx="3642772" cy="64181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2" name="직선 화살표 연결선 4101"/>
          <p:cNvCxnSpPr>
            <a:stCxn id="103" idx="2"/>
            <a:endCxn id="51" idx="0"/>
          </p:cNvCxnSpPr>
          <p:nvPr/>
        </p:nvCxnSpPr>
        <p:spPr bwMode="auto">
          <a:xfrm flipH="1">
            <a:off x="1957937" y="4495800"/>
            <a:ext cx="2599862" cy="64181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5" name="직선 화살표 연결선 4104"/>
          <p:cNvCxnSpPr>
            <a:stCxn id="103" idx="2"/>
          </p:cNvCxnSpPr>
          <p:nvPr/>
        </p:nvCxnSpPr>
        <p:spPr bwMode="auto">
          <a:xfrm flipH="1">
            <a:off x="2895600" y="4495800"/>
            <a:ext cx="1662199" cy="64181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7" name="직선 화살표 연결선 4116"/>
          <p:cNvCxnSpPr>
            <a:stCxn id="103" idx="2"/>
            <a:endCxn id="71" idx="0"/>
          </p:cNvCxnSpPr>
          <p:nvPr/>
        </p:nvCxnSpPr>
        <p:spPr bwMode="auto">
          <a:xfrm>
            <a:off x="4557799" y="4495800"/>
            <a:ext cx="1571778" cy="64181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21" name="직선 화살표 연결선 4120"/>
          <p:cNvCxnSpPr>
            <a:stCxn id="103" idx="2"/>
            <a:endCxn id="76" idx="0"/>
          </p:cNvCxnSpPr>
          <p:nvPr/>
        </p:nvCxnSpPr>
        <p:spPr bwMode="auto">
          <a:xfrm>
            <a:off x="4557799" y="4495800"/>
            <a:ext cx="2614688" cy="64181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27" name="직선 화살표 연결선 4126"/>
          <p:cNvCxnSpPr>
            <a:stCxn id="103" idx="2"/>
            <a:endCxn id="81" idx="0"/>
          </p:cNvCxnSpPr>
          <p:nvPr/>
        </p:nvCxnSpPr>
        <p:spPr bwMode="auto">
          <a:xfrm>
            <a:off x="4557799" y="4495800"/>
            <a:ext cx="3657600" cy="641810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6" name="Oval 5"/>
          <p:cNvSpPr/>
          <p:nvPr/>
        </p:nvSpPr>
        <p:spPr bwMode="auto">
          <a:xfrm>
            <a:off x="4023621" y="5418049"/>
            <a:ext cx="139878" cy="12601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27" name="Oval 5"/>
          <p:cNvSpPr/>
          <p:nvPr/>
        </p:nvSpPr>
        <p:spPr bwMode="auto">
          <a:xfrm>
            <a:off x="4488761" y="5418049"/>
            <a:ext cx="139878" cy="12601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28" name="Oval 5"/>
          <p:cNvSpPr/>
          <p:nvPr/>
        </p:nvSpPr>
        <p:spPr bwMode="auto">
          <a:xfrm>
            <a:off x="4953901" y="5418049"/>
            <a:ext cx="139878" cy="126010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035940" y="144789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Disk</a:t>
            </a:r>
            <a:endParaRPr lang="ko-KR" altLang="en-US" b="1" dirty="0"/>
          </a:p>
        </p:txBody>
      </p:sp>
      <p:sp>
        <p:nvSpPr>
          <p:cNvPr id="130" name="TextBox 129"/>
          <p:cNvSpPr txBox="1"/>
          <p:nvPr/>
        </p:nvSpPr>
        <p:spPr>
          <a:xfrm>
            <a:off x="5035940" y="2501002"/>
            <a:ext cx="181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Remote NVM</a:t>
            </a:r>
            <a:endParaRPr lang="ko-KR" altLang="en-US" b="1" dirty="0"/>
          </a:p>
        </p:txBody>
      </p:sp>
      <p:sp>
        <p:nvSpPr>
          <p:cNvPr id="131" name="TextBox 130"/>
          <p:cNvSpPr txBox="1"/>
          <p:nvPr/>
        </p:nvSpPr>
        <p:spPr>
          <a:xfrm>
            <a:off x="5035940" y="3564695"/>
            <a:ext cx="181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Local NVM</a:t>
            </a:r>
            <a:endParaRPr lang="ko-KR" altLang="en-US" b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7967743" y="4632039"/>
            <a:ext cx="1285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DRAM</a:t>
            </a:r>
            <a:endParaRPr lang="ko-KR" altLang="en-US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211603" y="6096000"/>
            <a:ext cx="8199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Partial preservation via sibling or parent where appropriate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55112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NT: hierarchical local recovery and </a:t>
            </a:r>
            <a:br>
              <a:rPr lang="en-US" dirty="0" smtClean="0"/>
            </a:br>
            <a:r>
              <a:rPr lang="en-US" dirty="0" smtClean="0"/>
              <a:t>partial preservation</a:t>
            </a:r>
          </a:p>
        </p:txBody>
      </p:sp>
      <p:sp>
        <p:nvSpPr>
          <p:cNvPr id="4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/>
          <a:p>
            <a:pPr>
              <a:defRPr/>
            </a:pPr>
            <a:fld id="{601C25D1-4320-45C9-A8DE-289E7E3A86B0}" type="slidenum">
              <a:rPr lang="en-US" altLang="en-US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</p:spPr>
        <p:txBody>
          <a:bodyPr/>
          <a:lstStyle/>
          <a:p>
            <a:r>
              <a:rPr lang="it-IT" dirty="0" smtClean="0"/>
              <a:t>Containment Domain [SC'12] (c) Jinsuk Chung</a:t>
            </a:r>
            <a:endParaRPr lang="en-US" dirty="0"/>
          </a:p>
        </p:txBody>
      </p:sp>
      <p:grpSp>
        <p:nvGrpSpPr>
          <p:cNvPr id="2" name="그룹 1"/>
          <p:cNvGrpSpPr/>
          <p:nvPr/>
        </p:nvGrpSpPr>
        <p:grpSpPr>
          <a:xfrm>
            <a:off x="4163499" y="1573005"/>
            <a:ext cx="790402" cy="805990"/>
            <a:chOff x="3629198" y="1291856"/>
            <a:chExt cx="1870364" cy="2086639"/>
          </a:xfrm>
        </p:grpSpPr>
        <p:sp>
          <p:nvSpPr>
            <p:cNvPr id="7" name="Rectangle 79"/>
            <p:cNvSpPr/>
            <p:nvPr/>
          </p:nvSpPr>
          <p:spPr bwMode="auto">
            <a:xfrm>
              <a:off x="3629198" y="1600201"/>
              <a:ext cx="1870364" cy="1161607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8" name="Rectangle 80"/>
            <p:cNvSpPr/>
            <p:nvPr/>
          </p:nvSpPr>
          <p:spPr bwMode="auto">
            <a:xfrm>
              <a:off x="3629198" y="1291856"/>
              <a:ext cx="1870364" cy="308345"/>
            </a:xfrm>
            <a:prstGeom prst="rect">
              <a:avLst/>
            </a:prstGeom>
            <a:solidFill>
              <a:srgbClr val="9DE18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9" name="Rectangle 81"/>
            <p:cNvSpPr/>
            <p:nvPr/>
          </p:nvSpPr>
          <p:spPr bwMode="auto">
            <a:xfrm>
              <a:off x="3629198" y="2761808"/>
              <a:ext cx="1870364" cy="308345"/>
            </a:xfrm>
            <a:prstGeom prst="rect">
              <a:avLst/>
            </a:prstGeom>
            <a:solidFill>
              <a:srgbClr val="E6ADDE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10" name="Rectangle 82"/>
            <p:cNvSpPr/>
            <p:nvPr/>
          </p:nvSpPr>
          <p:spPr bwMode="auto">
            <a:xfrm>
              <a:off x="3629198" y="3070150"/>
              <a:ext cx="1870364" cy="308345"/>
            </a:xfrm>
            <a:prstGeom prst="rect">
              <a:avLst/>
            </a:prstGeom>
            <a:solidFill>
              <a:srgbClr val="FFA5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2100630" y="2655220"/>
            <a:ext cx="790402" cy="805990"/>
            <a:chOff x="3629198" y="1291856"/>
            <a:chExt cx="1870364" cy="2086639"/>
          </a:xfrm>
        </p:grpSpPr>
        <p:sp>
          <p:nvSpPr>
            <p:cNvPr id="14" name="Rectangle 79"/>
            <p:cNvSpPr/>
            <p:nvPr/>
          </p:nvSpPr>
          <p:spPr bwMode="auto">
            <a:xfrm>
              <a:off x="3629198" y="1600201"/>
              <a:ext cx="1870364" cy="1161607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15" name="Rectangle 80"/>
            <p:cNvSpPr/>
            <p:nvPr/>
          </p:nvSpPr>
          <p:spPr bwMode="auto">
            <a:xfrm>
              <a:off x="3629198" y="1291856"/>
              <a:ext cx="1870364" cy="308345"/>
            </a:xfrm>
            <a:prstGeom prst="rect">
              <a:avLst/>
            </a:prstGeom>
            <a:solidFill>
              <a:srgbClr val="9DE18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16" name="Rectangle 81"/>
            <p:cNvSpPr/>
            <p:nvPr/>
          </p:nvSpPr>
          <p:spPr bwMode="auto">
            <a:xfrm>
              <a:off x="3629198" y="2761808"/>
              <a:ext cx="1870364" cy="308345"/>
            </a:xfrm>
            <a:prstGeom prst="rect">
              <a:avLst/>
            </a:prstGeom>
            <a:solidFill>
              <a:srgbClr val="E6ADDE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17" name="Rectangle 82"/>
            <p:cNvSpPr/>
            <p:nvPr/>
          </p:nvSpPr>
          <p:spPr bwMode="auto">
            <a:xfrm>
              <a:off x="3629198" y="3070150"/>
              <a:ext cx="1870364" cy="308345"/>
            </a:xfrm>
            <a:prstGeom prst="rect">
              <a:avLst/>
            </a:prstGeom>
            <a:solidFill>
              <a:srgbClr val="FFA5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239394" y="2655220"/>
            <a:ext cx="790402" cy="805990"/>
            <a:chOff x="3629198" y="1291856"/>
            <a:chExt cx="1870364" cy="2086639"/>
          </a:xfrm>
        </p:grpSpPr>
        <p:sp>
          <p:nvSpPr>
            <p:cNvPr id="19" name="Rectangle 79"/>
            <p:cNvSpPr/>
            <p:nvPr/>
          </p:nvSpPr>
          <p:spPr bwMode="auto">
            <a:xfrm>
              <a:off x="3629198" y="1600201"/>
              <a:ext cx="1870364" cy="1161607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20" name="Rectangle 80"/>
            <p:cNvSpPr/>
            <p:nvPr/>
          </p:nvSpPr>
          <p:spPr bwMode="auto">
            <a:xfrm>
              <a:off x="3629198" y="1291856"/>
              <a:ext cx="1870364" cy="308345"/>
            </a:xfrm>
            <a:prstGeom prst="rect">
              <a:avLst/>
            </a:prstGeom>
            <a:solidFill>
              <a:srgbClr val="9DE18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21" name="Rectangle 81"/>
            <p:cNvSpPr/>
            <p:nvPr/>
          </p:nvSpPr>
          <p:spPr bwMode="auto">
            <a:xfrm>
              <a:off x="3629198" y="2761808"/>
              <a:ext cx="1870364" cy="308345"/>
            </a:xfrm>
            <a:prstGeom prst="rect">
              <a:avLst/>
            </a:prstGeom>
            <a:solidFill>
              <a:srgbClr val="E6ADDE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22" name="Rectangle 82"/>
            <p:cNvSpPr/>
            <p:nvPr/>
          </p:nvSpPr>
          <p:spPr bwMode="auto">
            <a:xfrm>
              <a:off x="3629198" y="3070150"/>
              <a:ext cx="1870364" cy="308345"/>
            </a:xfrm>
            <a:prstGeom prst="rect">
              <a:avLst/>
            </a:prstGeom>
            <a:solidFill>
              <a:srgbClr val="FFA5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1219200" y="3964101"/>
            <a:ext cx="790402" cy="805990"/>
            <a:chOff x="3629198" y="1291856"/>
            <a:chExt cx="1870364" cy="2086639"/>
          </a:xfrm>
        </p:grpSpPr>
        <p:sp>
          <p:nvSpPr>
            <p:cNvPr id="24" name="Rectangle 79"/>
            <p:cNvSpPr/>
            <p:nvPr/>
          </p:nvSpPr>
          <p:spPr bwMode="auto">
            <a:xfrm>
              <a:off x="3629198" y="1600201"/>
              <a:ext cx="1870364" cy="1161607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25" name="Rectangle 80"/>
            <p:cNvSpPr/>
            <p:nvPr/>
          </p:nvSpPr>
          <p:spPr bwMode="auto">
            <a:xfrm>
              <a:off x="3629198" y="1291856"/>
              <a:ext cx="1870364" cy="308345"/>
            </a:xfrm>
            <a:prstGeom prst="rect">
              <a:avLst/>
            </a:prstGeom>
            <a:solidFill>
              <a:srgbClr val="9DE18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26" name="Rectangle 81"/>
            <p:cNvSpPr/>
            <p:nvPr/>
          </p:nvSpPr>
          <p:spPr bwMode="auto">
            <a:xfrm>
              <a:off x="3629198" y="2761808"/>
              <a:ext cx="1870364" cy="308345"/>
            </a:xfrm>
            <a:prstGeom prst="rect">
              <a:avLst/>
            </a:prstGeom>
            <a:solidFill>
              <a:srgbClr val="E6ADDE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27" name="Rectangle 82"/>
            <p:cNvSpPr/>
            <p:nvPr/>
          </p:nvSpPr>
          <p:spPr bwMode="auto">
            <a:xfrm>
              <a:off x="3629198" y="3070150"/>
              <a:ext cx="1870364" cy="308345"/>
            </a:xfrm>
            <a:prstGeom prst="rect">
              <a:avLst/>
            </a:prstGeom>
            <a:solidFill>
              <a:srgbClr val="FFA5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2895600" y="3964101"/>
            <a:ext cx="790402" cy="805990"/>
            <a:chOff x="3629198" y="1291856"/>
            <a:chExt cx="1870364" cy="2086639"/>
          </a:xfrm>
        </p:grpSpPr>
        <p:sp>
          <p:nvSpPr>
            <p:cNvPr id="29" name="Rectangle 79"/>
            <p:cNvSpPr/>
            <p:nvPr/>
          </p:nvSpPr>
          <p:spPr bwMode="auto">
            <a:xfrm>
              <a:off x="3629198" y="1600201"/>
              <a:ext cx="1870364" cy="1161607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30" name="Rectangle 80"/>
            <p:cNvSpPr/>
            <p:nvPr/>
          </p:nvSpPr>
          <p:spPr bwMode="auto">
            <a:xfrm>
              <a:off x="3629198" y="1291856"/>
              <a:ext cx="1870364" cy="308345"/>
            </a:xfrm>
            <a:prstGeom prst="rect">
              <a:avLst/>
            </a:prstGeom>
            <a:solidFill>
              <a:srgbClr val="9DE18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31" name="Rectangle 81"/>
            <p:cNvSpPr/>
            <p:nvPr/>
          </p:nvSpPr>
          <p:spPr bwMode="auto">
            <a:xfrm>
              <a:off x="3629198" y="2761808"/>
              <a:ext cx="1870364" cy="308345"/>
            </a:xfrm>
            <a:prstGeom prst="rect">
              <a:avLst/>
            </a:prstGeom>
            <a:solidFill>
              <a:srgbClr val="E6ADDE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32" name="Rectangle 82"/>
            <p:cNvSpPr/>
            <p:nvPr/>
          </p:nvSpPr>
          <p:spPr bwMode="auto">
            <a:xfrm>
              <a:off x="3629198" y="3070150"/>
              <a:ext cx="1870364" cy="308345"/>
            </a:xfrm>
            <a:prstGeom prst="rect">
              <a:avLst/>
            </a:prstGeom>
            <a:solidFill>
              <a:srgbClr val="FFA5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5457998" y="3964101"/>
            <a:ext cx="790402" cy="805990"/>
            <a:chOff x="3629198" y="1291856"/>
            <a:chExt cx="1870364" cy="2086639"/>
          </a:xfrm>
        </p:grpSpPr>
        <p:sp>
          <p:nvSpPr>
            <p:cNvPr id="34" name="Rectangle 79"/>
            <p:cNvSpPr/>
            <p:nvPr/>
          </p:nvSpPr>
          <p:spPr bwMode="auto">
            <a:xfrm>
              <a:off x="3629198" y="1600201"/>
              <a:ext cx="1870364" cy="1161607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35" name="Rectangle 80"/>
            <p:cNvSpPr/>
            <p:nvPr/>
          </p:nvSpPr>
          <p:spPr bwMode="auto">
            <a:xfrm>
              <a:off x="3629198" y="1291856"/>
              <a:ext cx="1870364" cy="308345"/>
            </a:xfrm>
            <a:prstGeom prst="rect">
              <a:avLst/>
            </a:prstGeom>
            <a:solidFill>
              <a:srgbClr val="9DE18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36" name="Rectangle 81"/>
            <p:cNvSpPr/>
            <p:nvPr/>
          </p:nvSpPr>
          <p:spPr bwMode="auto">
            <a:xfrm>
              <a:off x="3629198" y="2761808"/>
              <a:ext cx="1870364" cy="308345"/>
            </a:xfrm>
            <a:prstGeom prst="rect">
              <a:avLst/>
            </a:prstGeom>
            <a:solidFill>
              <a:srgbClr val="E6ADDE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37" name="Rectangle 82"/>
            <p:cNvSpPr/>
            <p:nvPr/>
          </p:nvSpPr>
          <p:spPr bwMode="auto">
            <a:xfrm>
              <a:off x="3629198" y="3070150"/>
              <a:ext cx="1870364" cy="308345"/>
            </a:xfrm>
            <a:prstGeom prst="rect">
              <a:avLst/>
            </a:prstGeom>
            <a:solidFill>
              <a:srgbClr val="FFA5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</p:grpSp>
      <p:grpSp>
        <p:nvGrpSpPr>
          <p:cNvPr id="38" name="그룹 37"/>
          <p:cNvGrpSpPr/>
          <p:nvPr/>
        </p:nvGrpSpPr>
        <p:grpSpPr>
          <a:xfrm>
            <a:off x="7058198" y="3964101"/>
            <a:ext cx="790402" cy="805990"/>
            <a:chOff x="3629198" y="1291856"/>
            <a:chExt cx="1870364" cy="2086639"/>
          </a:xfrm>
        </p:grpSpPr>
        <p:sp>
          <p:nvSpPr>
            <p:cNvPr id="39" name="Rectangle 79"/>
            <p:cNvSpPr/>
            <p:nvPr/>
          </p:nvSpPr>
          <p:spPr bwMode="auto">
            <a:xfrm>
              <a:off x="3629198" y="1600201"/>
              <a:ext cx="1870364" cy="1161607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40" name="Rectangle 80"/>
            <p:cNvSpPr/>
            <p:nvPr/>
          </p:nvSpPr>
          <p:spPr bwMode="auto">
            <a:xfrm>
              <a:off x="3629198" y="1291856"/>
              <a:ext cx="1870364" cy="308345"/>
            </a:xfrm>
            <a:prstGeom prst="rect">
              <a:avLst/>
            </a:prstGeom>
            <a:solidFill>
              <a:srgbClr val="9DE18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41" name="Rectangle 81"/>
            <p:cNvSpPr/>
            <p:nvPr/>
          </p:nvSpPr>
          <p:spPr bwMode="auto">
            <a:xfrm>
              <a:off x="3629198" y="2761808"/>
              <a:ext cx="1870364" cy="308345"/>
            </a:xfrm>
            <a:prstGeom prst="rect">
              <a:avLst/>
            </a:prstGeom>
            <a:solidFill>
              <a:srgbClr val="E6ADDE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42" name="Rectangle 82"/>
            <p:cNvSpPr/>
            <p:nvPr/>
          </p:nvSpPr>
          <p:spPr bwMode="auto">
            <a:xfrm>
              <a:off x="3629198" y="3070150"/>
              <a:ext cx="1870364" cy="308345"/>
            </a:xfrm>
            <a:prstGeom prst="rect">
              <a:avLst/>
            </a:prstGeom>
            <a:solidFill>
              <a:srgbClr val="FFA5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</p:grpSp>
      <p:grpSp>
        <p:nvGrpSpPr>
          <p:cNvPr id="43" name="그룹 42"/>
          <p:cNvGrpSpPr/>
          <p:nvPr/>
        </p:nvGrpSpPr>
        <p:grpSpPr>
          <a:xfrm>
            <a:off x="519826" y="5137610"/>
            <a:ext cx="790402" cy="805990"/>
            <a:chOff x="3629198" y="1291856"/>
            <a:chExt cx="1870364" cy="2086639"/>
          </a:xfrm>
        </p:grpSpPr>
        <p:sp>
          <p:nvSpPr>
            <p:cNvPr id="44" name="Rectangle 79"/>
            <p:cNvSpPr/>
            <p:nvPr/>
          </p:nvSpPr>
          <p:spPr bwMode="auto">
            <a:xfrm>
              <a:off x="3629198" y="1600201"/>
              <a:ext cx="1870364" cy="1161607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45" name="Rectangle 80"/>
            <p:cNvSpPr/>
            <p:nvPr/>
          </p:nvSpPr>
          <p:spPr bwMode="auto">
            <a:xfrm>
              <a:off x="3629198" y="1291856"/>
              <a:ext cx="1870364" cy="308345"/>
            </a:xfrm>
            <a:prstGeom prst="rect">
              <a:avLst/>
            </a:prstGeom>
            <a:solidFill>
              <a:srgbClr val="9DE18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46" name="Rectangle 81"/>
            <p:cNvSpPr/>
            <p:nvPr/>
          </p:nvSpPr>
          <p:spPr bwMode="auto">
            <a:xfrm>
              <a:off x="3629198" y="2761808"/>
              <a:ext cx="1870364" cy="308345"/>
            </a:xfrm>
            <a:prstGeom prst="rect">
              <a:avLst/>
            </a:prstGeom>
            <a:solidFill>
              <a:srgbClr val="E6ADDE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47" name="Rectangle 82"/>
            <p:cNvSpPr/>
            <p:nvPr/>
          </p:nvSpPr>
          <p:spPr bwMode="auto">
            <a:xfrm>
              <a:off x="3629198" y="3070150"/>
              <a:ext cx="1870364" cy="308345"/>
            </a:xfrm>
            <a:prstGeom prst="rect">
              <a:avLst/>
            </a:prstGeom>
            <a:solidFill>
              <a:srgbClr val="FFA5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1371600" y="5137610"/>
            <a:ext cx="790402" cy="805990"/>
            <a:chOff x="3629198" y="1291856"/>
            <a:chExt cx="1870364" cy="2086639"/>
          </a:xfrm>
        </p:grpSpPr>
        <p:sp>
          <p:nvSpPr>
            <p:cNvPr id="50" name="Rectangle 79"/>
            <p:cNvSpPr/>
            <p:nvPr/>
          </p:nvSpPr>
          <p:spPr bwMode="auto">
            <a:xfrm>
              <a:off x="3629198" y="1600201"/>
              <a:ext cx="1870364" cy="1161607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51" name="Rectangle 80"/>
            <p:cNvSpPr/>
            <p:nvPr/>
          </p:nvSpPr>
          <p:spPr bwMode="auto">
            <a:xfrm>
              <a:off x="3629198" y="1291856"/>
              <a:ext cx="1870364" cy="308345"/>
            </a:xfrm>
            <a:prstGeom prst="rect">
              <a:avLst/>
            </a:prstGeom>
            <a:solidFill>
              <a:srgbClr val="9DE18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52" name="Rectangle 81"/>
            <p:cNvSpPr/>
            <p:nvPr/>
          </p:nvSpPr>
          <p:spPr bwMode="auto">
            <a:xfrm>
              <a:off x="3629198" y="2761808"/>
              <a:ext cx="1870364" cy="308345"/>
            </a:xfrm>
            <a:prstGeom prst="rect">
              <a:avLst/>
            </a:prstGeom>
            <a:solidFill>
              <a:srgbClr val="E6ADDE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53" name="Rectangle 82"/>
            <p:cNvSpPr/>
            <p:nvPr/>
          </p:nvSpPr>
          <p:spPr bwMode="auto">
            <a:xfrm>
              <a:off x="3629198" y="3070150"/>
              <a:ext cx="1870364" cy="308345"/>
            </a:xfrm>
            <a:prstGeom prst="rect">
              <a:avLst/>
            </a:prstGeom>
            <a:solidFill>
              <a:srgbClr val="FFA5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</p:grpSp>
      <p:grpSp>
        <p:nvGrpSpPr>
          <p:cNvPr id="54" name="그룹 53"/>
          <p:cNvGrpSpPr/>
          <p:nvPr/>
        </p:nvGrpSpPr>
        <p:grpSpPr>
          <a:xfrm>
            <a:off x="2514600" y="5137610"/>
            <a:ext cx="790402" cy="805990"/>
            <a:chOff x="3629198" y="1291856"/>
            <a:chExt cx="1870364" cy="2086639"/>
          </a:xfrm>
        </p:grpSpPr>
        <p:sp>
          <p:nvSpPr>
            <p:cNvPr id="55" name="Rectangle 79"/>
            <p:cNvSpPr/>
            <p:nvPr/>
          </p:nvSpPr>
          <p:spPr bwMode="auto">
            <a:xfrm>
              <a:off x="3629198" y="1600201"/>
              <a:ext cx="1870364" cy="1161607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56" name="Rectangle 80"/>
            <p:cNvSpPr/>
            <p:nvPr/>
          </p:nvSpPr>
          <p:spPr bwMode="auto">
            <a:xfrm>
              <a:off x="3629198" y="1291856"/>
              <a:ext cx="1870364" cy="308345"/>
            </a:xfrm>
            <a:prstGeom prst="rect">
              <a:avLst/>
            </a:prstGeom>
            <a:solidFill>
              <a:srgbClr val="9DE18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57" name="Rectangle 81"/>
            <p:cNvSpPr/>
            <p:nvPr/>
          </p:nvSpPr>
          <p:spPr bwMode="auto">
            <a:xfrm>
              <a:off x="3629198" y="2761808"/>
              <a:ext cx="1870364" cy="308345"/>
            </a:xfrm>
            <a:prstGeom prst="rect">
              <a:avLst/>
            </a:prstGeom>
            <a:solidFill>
              <a:srgbClr val="E6ADDE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58" name="Rectangle 82"/>
            <p:cNvSpPr/>
            <p:nvPr/>
          </p:nvSpPr>
          <p:spPr bwMode="auto">
            <a:xfrm>
              <a:off x="3629198" y="3070150"/>
              <a:ext cx="1870364" cy="308345"/>
            </a:xfrm>
            <a:prstGeom prst="rect">
              <a:avLst/>
            </a:prstGeom>
            <a:solidFill>
              <a:srgbClr val="FFA5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3384332" y="5137610"/>
            <a:ext cx="790402" cy="805990"/>
            <a:chOff x="3629198" y="1291856"/>
            <a:chExt cx="1870364" cy="2086639"/>
          </a:xfrm>
        </p:grpSpPr>
        <p:sp>
          <p:nvSpPr>
            <p:cNvPr id="60" name="Rectangle 79"/>
            <p:cNvSpPr/>
            <p:nvPr/>
          </p:nvSpPr>
          <p:spPr bwMode="auto">
            <a:xfrm>
              <a:off x="3629198" y="1600201"/>
              <a:ext cx="1870364" cy="1161607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61" name="Rectangle 80"/>
            <p:cNvSpPr/>
            <p:nvPr/>
          </p:nvSpPr>
          <p:spPr bwMode="auto">
            <a:xfrm>
              <a:off x="3629198" y="1291856"/>
              <a:ext cx="1870364" cy="308345"/>
            </a:xfrm>
            <a:prstGeom prst="rect">
              <a:avLst/>
            </a:prstGeom>
            <a:solidFill>
              <a:srgbClr val="9DE18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62" name="Rectangle 81"/>
            <p:cNvSpPr/>
            <p:nvPr/>
          </p:nvSpPr>
          <p:spPr bwMode="auto">
            <a:xfrm>
              <a:off x="3629198" y="2761808"/>
              <a:ext cx="1870364" cy="308345"/>
            </a:xfrm>
            <a:prstGeom prst="rect">
              <a:avLst/>
            </a:prstGeom>
            <a:solidFill>
              <a:srgbClr val="E6ADDE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63" name="Rectangle 82"/>
            <p:cNvSpPr/>
            <p:nvPr/>
          </p:nvSpPr>
          <p:spPr bwMode="auto">
            <a:xfrm>
              <a:off x="3629198" y="3070150"/>
              <a:ext cx="1870364" cy="308345"/>
            </a:xfrm>
            <a:prstGeom prst="rect">
              <a:avLst/>
            </a:prstGeom>
            <a:solidFill>
              <a:srgbClr val="FFA5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</p:grpSp>
      <p:grpSp>
        <p:nvGrpSpPr>
          <p:cNvPr id="64" name="그룹 63"/>
          <p:cNvGrpSpPr/>
          <p:nvPr/>
        </p:nvGrpSpPr>
        <p:grpSpPr>
          <a:xfrm>
            <a:off x="4848398" y="5137610"/>
            <a:ext cx="790402" cy="805990"/>
            <a:chOff x="3629198" y="1291856"/>
            <a:chExt cx="1870364" cy="2086639"/>
          </a:xfrm>
        </p:grpSpPr>
        <p:sp>
          <p:nvSpPr>
            <p:cNvPr id="65" name="Rectangle 79"/>
            <p:cNvSpPr/>
            <p:nvPr/>
          </p:nvSpPr>
          <p:spPr bwMode="auto">
            <a:xfrm>
              <a:off x="3629198" y="1600201"/>
              <a:ext cx="1870364" cy="1161607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66" name="Rectangle 80"/>
            <p:cNvSpPr/>
            <p:nvPr/>
          </p:nvSpPr>
          <p:spPr bwMode="auto">
            <a:xfrm>
              <a:off x="3629198" y="1291856"/>
              <a:ext cx="1870364" cy="308345"/>
            </a:xfrm>
            <a:prstGeom prst="rect">
              <a:avLst/>
            </a:prstGeom>
            <a:solidFill>
              <a:srgbClr val="9DE18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67" name="Rectangle 81"/>
            <p:cNvSpPr/>
            <p:nvPr/>
          </p:nvSpPr>
          <p:spPr bwMode="auto">
            <a:xfrm>
              <a:off x="3629198" y="2761808"/>
              <a:ext cx="1870364" cy="308345"/>
            </a:xfrm>
            <a:prstGeom prst="rect">
              <a:avLst/>
            </a:prstGeom>
            <a:solidFill>
              <a:srgbClr val="E6ADDE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68" name="Rectangle 82"/>
            <p:cNvSpPr/>
            <p:nvPr/>
          </p:nvSpPr>
          <p:spPr bwMode="auto">
            <a:xfrm>
              <a:off x="3629198" y="3070150"/>
              <a:ext cx="1870364" cy="308345"/>
            </a:xfrm>
            <a:prstGeom prst="rect">
              <a:avLst/>
            </a:prstGeom>
            <a:solidFill>
              <a:srgbClr val="FFA5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</p:grpSp>
      <p:grpSp>
        <p:nvGrpSpPr>
          <p:cNvPr id="69" name="그룹 68"/>
          <p:cNvGrpSpPr/>
          <p:nvPr/>
        </p:nvGrpSpPr>
        <p:grpSpPr>
          <a:xfrm>
            <a:off x="5734376" y="5137610"/>
            <a:ext cx="790402" cy="805990"/>
            <a:chOff x="3629198" y="1291856"/>
            <a:chExt cx="1870364" cy="2086639"/>
          </a:xfrm>
        </p:grpSpPr>
        <p:sp>
          <p:nvSpPr>
            <p:cNvPr id="70" name="Rectangle 79"/>
            <p:cNvSpPr/>
            <p:nvPr/>
          </p:nvSpPr>
          <p:spPr bwMode="auto">
            <a:xfrm>
              <a:off x="3629198" y="1600201"/>
              <a:ext cx="1870364" cy="1161607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71" name="Rectangle 80"/>
            <p:cNvSpPr/>
            <p:nvPr/>
          </p:nvSpPr>
          <p:spPr bwMode="auto">
            <a:xfrm>
              <a:off x="3629198" y="1291856"/>
              <a:ext cx="1870364" cy="308345"/>
            </a:xfrm>
            <a:prstGeom prst="rect">
              <a:avLst/>
            </a:prstGeom>
            <a:solidFill>
              <a:srgbClr val="9DE18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72" name="Rectangle 81"/>
            <p:cNvSpPr/>
            <p:nvPr/>
          </p:nvSpPr>
          <p:spPr bwMode="auto">
            <a:xfrm>
              <a:off x="3629198" y="2761808"/>
              <a:ext cx="1870364" cy="308345"/>
            </a:xfrm>
            <a:prstGeom prst="rect">
              <a:avLst/>
            </a:prstGeom>
            <a:solidFill>
              <a:srgbClr val="E6ADDE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73" name="Rectangle 82"/>
            <p:cNvSpPr/>
            <p:nvPr/>
          </p:nvSpPr>
          <p:spPr bwMode="auto">
            <a:xfrm>
              <a:off x="3629198" y="3070150"/>
              <a:ext cx="1870364" cy="308345"/>
            </a:xfrm>
            <a:prstGeom prst="rect">
              <a:avLst/>
            </a:prstGeom>
            <a:solidFill>
              <a:srgbClr val="FFA5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</p:grpSp>
      <p:grpSp>
        <p:nvGrpSpPr>
          <p:cNvPr id="74" name="그룹 73"/>
          <p:cNvGrpSpPr/>
          <p:nvPr/>
        </p:nvGrpSpPr>
        <p:grpSpPr>
          <a:xfrm>
            <a:off x="6905798" y="5137610"/>
            <a:ext cx="790402" cy="805990"/>
            <a:chOff x="3629198" y="1291856"/>
            <a:chExt cx="1870364" cy="2086639"/>
          </a:xfrm>
        </p:grpSpPr>
        <p:sp>
          <p:nvSpPr>
            <p:cNvPr id="75" name="Rectangle 79"/>
            <p:cNvSpPr/>
            <p:nvPr/>
          </p:nvSpPr>
          <p:spPr bwMode="auto">
            <a:xfrm>
              <a:off x="3629198" y="1600201"/>
              <a:ext cx="1870364" cy="1161607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76" name="Rectangle 80"/>
            <p:cNvSpPr/>
            <p:nvPr/>
          </p:nvSpPr>
          <p:spPr bwMode="auto">
            <a:xfrm>
              <a:off x="3629198" y="1291856"/>
              <a:ext cx="1870364" cy="308345"/>
            </a:xfrm>
            <a:prstGeom prst="rect">
              <a:avLst/>
            </a:prstGeom>
            <a:solidFill>
              <a:srgbClr val="9DE18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77" name="Rectangle 81"/>
            <p:cNvSpPr/>
            <p:nvPr/>
          </p:nvSpPr>
          <p:spPr bwMode="auto">
            <a:xfrm>
              <a:off x="3629198" y="2761808"/>
              <a:ext cx="1870364" cy="308345"/>
            </a:xfrm>
            <a:prstGeom prst="rect">
              <a:avLst/>
            </a:prstGeom>
            <a:solidFill>
              <a:srgbClr val="E6ADDE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78" name="Rectangle 82"/>
            <p:cNvSpPr/>
            <p:nvPr/>
          </p:nvSpPr>
          <p:spPr bwMode="auto">
            <a:xfrm>
              <a:off x="3629198" y="3070150"/>
              <a:ext cx="1870364" cy="308345"/>
            </a:xfrm>
            <a:prstGeom prst="rect">
              <a:avLst/>
            </a:prstGeom>
            <a:solidFill>
              <a:srgbClr val="FFA5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</p:grpSp>
      <p:grpSp>
        <p:nvGrpSpPr>
          <p:cNvPr id="79" name="그룹 78"/>
          <p:cNvGrpSpPr/>
          <p:nvPr/>
        </p:nvGrpSpPr>
        <p:grpSpPr>
          <a:xfrm>
            <a:off x="7820198" y="5137610"/>
            <a:ext cx="790402" cy="805990"/>
            <a:chOff x="3629198" y="1291856"/>
            <a:chExt cx="1870364" cy="2086639"/>
          </a:xfrm>
        </p:grpSpPr>
        <p:sp>
          <p:nvSpPr>
            <p:cNvPr id="80" name="Rectangle 79"/>
            <p:cNvSpPr/>
            <p:nvPr/>
          </p:nvSpPr>
          <p:spPr bwMode="auto">
            <a:xfrm>
              <a:off x="3629198" y="1600201"/>
              <a:ext cx="1870364" cy="1161607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CC6633"/>
                </a:solidFill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3629198" y="1291856"/>
              <a:ext cx="1870364" cy="308345"/>
            </a:xfrm>
            <a:prstGeom prst="rect">
              <a:avLst/>
            </a:prstGeom>
            <a:solidFill>
              <a:srgbClr val="9DE18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3629198" y="2761808"/>
              <a:ext cx="1870364" cy="308345"/>
            </a:xfrm>
            <a:prstGeom prst="rect">
              <a:avLst/>
            </a:prstGeom>
            <a:solidFill>
              <a:srgbClr val="E6ADDE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3629198" y="3070150"/>
              <a:ext cx="1870364" cy="308345"/>
            </a:xfrm>
            <a:prstGeom prst="rect">
              <a:avLst/>
            </a:prstGeom>
            <a:solidFill>
              <a:srgbClr val="FFA5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</p:grpSp>
      <p:cxnSp>
        <p:nvCxnSpPr>
          <p:cNvPr id="4" name="직선 화살표 연결선 3"/>
          <p:cNvCxnSpPr>
            <a:stCxn id="10" idx="2"/>
            <a:endCxn id="15" idx="3"/>
          </p:cNvCxnSpPr>
          <p:nvPr/>
        </p:nvCxnSpPr>
        <p:spPr bwMode="auto">
          <a:xfrm flipH="1">
            <a:off x="2891032" y="2378995"/>
            <a:ext cx="1667668" cy="335776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7" name="직선 화살표 연결선 4096"/>
          <p:cNvCxnSpPr>
            <a:stCxn id="10" idx="2"/>
            <a:endCxn id="20" idx="1"/>
          </p:cNvCxnSpPr>
          <p:nvPr/>
        </p:nvCxnSpPr>
        <p:spPr bwMode="auto">
          <a:xfrm>
            <a:off x="4558700" y="2378995"/>
            <a:ext cx="1680694" cy="335776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0" name="직선 화살표 연결선 4099"/>
          <p:cNvCxnSpPr>
            <a:stCxn id="17" idx="2"/>
            <a:endCxn id="25" idx="0"/>
          </p:cNvCxnSpPr>
          <p:nvPr/>
        </p:nvCxnSpPr>
        <p:spPr bwMode="auto">
          <a:xfrm flipH="1">
            <a:off x="1614401" y="3461210"/>
            <a:ext cx="881430" cy="502891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4" name="직선 화살표 연결선 4103"/>
          <p:cNvCxnSpPr>
            <a:stCxn id="17" idx="2"/>
            <a:endCxn id="30" idx="0"/>
          </p:cNvCxnSpPr>
          <p:nvPr/>
        </p:nvCxnSpPr>
        <p:spPr bwMode="auto">
          <a:xfrm>
            <a:off x="2495831" y="3461210"/>
            <a:ext cx="794970" cy="502891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6" name="직선 화살표 연결선 4105"/>
          <p:cNvCxnSpPr>
            <a:stCxn id="22" idx="2"/>
            <a:endCxn id="35" idx="0"/>
          </p:cNvCxnSpPr>
          <p:nvPr/>
        </p:nvCxnSpPr>
        <p:spPr bwMode="auto">
          <a:xfrm flipH="1">
            <a:off x="5853199" y="3461210"/>
            <a:ext cx="781396" cy="502891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8" name="직선 화살표 연결선 4107"/>
          <p:cNvCxnSpPr>
            <a:stCxn id="22" idx="2"/>
            <a:endCxn id="40" idx="0"/>
          </p:cNvCxnSpPr>
          <p:nvPr/>
        </p:nvCxnSpPr>
        <p:spPr bwMode="auto">
          <a:xfrm>
            <a:off x="6634595" y="3461210"/>
            <a:ext cx="818804" cy="502891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0" name="직선 화살표 연결선 4109"/>
          <p:cNvCxnSpPr>
            <a:stCxn id="27" idx="2"/>
            <a:endCxn id="45" idx="0"/>
          </p:cNvCxnSpPr>
          <p:nvPr/>
        </p:nvCxnSpPr>
        <p:spPr bwMode="auto">
          <a:xfrm flipH="1">
            <a:off x="915027" y="4770091"/>
            <a:ext cx="699374" cy="367519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2" name="직선 화살표 연결선 4111"/>
          <p:cNvCxnSpPr>
            <a:stCxn id="27" idx="2"/>
            <a:endCxn id="51" idx="0"/>
          </p:cNvCxnSpPr>
          <p:nvPr/>
        </p:nvCxnSpPr>
        <p:spPr bwMode="auto">
          <a:xfrm>
            <a:off x="1614401" y="4770091"/>
            <a:ext cx="152400" cy="367519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4" name="직선 화살표 연결선 4113"/>
          <p:cNvCxnSpPr>
            <a:stCxn id="32" idx="2"/>
            <a:endCxn id="56" idx="0"/>
          </p:cNvCxnSpPr>
          <p:nvPr/>
        </p:nvCxnSpPr>
        <p:spPr bwMode="auto">
          <a:xfrm flipH="1">
            <a:off x="2909801" y="4770091"/>
            <a:ext cx="381000" cy="367519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" name="직선 화살표 연결선 4115"/>
          <p:cNvCxnSpPr>
            <a:stCxn id="32" idx="2"/>
            <a:endCxn id="61" idx="0"/>
          </p:cNvCxnSpPr>
          <p:nvPr/>
        </p:nvCxnSpPr>
        <p:spPr bwMode="auto">
          <a:xfrm>
            <a:off x="3290801" y="4770091"/>
            <a:ext cx="488732" cy="367519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8" name="직선 화살표 연결선 4117"/>
          <p:cNvCxnSpPr>
            <a:stCxn id="37" idx="2"/>
            <a:endCxn id="66" idx="0"/>
          </p:cNvCxnSpPr>
          <p:nvPr/>
        </p:nvCxnSpPr>
        <p:spPr bwMode="auto">
          <a:xfrm flipH="1">
            <a:off x="5243599" y="4770091"/>
            <a:ext cx="609600" cy="367519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20" name="직선 화살표 연결선 4119"/>
          <p:cNvCxnSpPr>
            <a:stCxn id="37" idx="2"/>
            <a:endCxn id="71" idx="0"/>
          </p:cNvCxnSpPr>
          <p:nvPr/>
        </p:nvCxnSpPr>
        <p:spPr bwMode="auto">
          <a:xfrm>
            <a:off x="5853199" y="4770091"/>
            <a:ext cx="276378" cy="367519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22" name="직선 화살표 연결선 4121"/>
          <p:cNvCxnSpPr>
            <a:stCxn id="42" idx="2"/>
            <a:endCxn id="76" idx="0"/>
          </p:cNvCxnSpPr>
          <p:nvPr/>
        </p:nvCxnSpPr>
        <p:spPr bwMode="auto">
          <a:xfrm flipH="1">
            <a:off x="7300999" y="4770091"/>
            <a:ext cx="152400" cy="367519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24" name="직선 화살표 연결선 4123"/>
          <p:cNvCxnSpPr>
            <a:stCxn id="42" idx="2"/>
            <a:endCxn id="81" idx="0"/>
          </p:cNvCxnSpPr>
          <p:nvPr/>
        </p:nvCxnSpPr>
        <p:spPr bwMode="auto">
          <a:xfrm>
            <a:off x="7453399" y="4770091"/>
            <a:ext cx="762000" cy="367519"/>
          </a:xfrm>
          <a:prstGeom prst="straightConnector1">
            <a:avLst/>
          </a:prstGeom>
          <a:noFill/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25" name="TextBox 4124"/>
          <p:cNvSpPr txBox="1"/>
          <p:nvPr/>
        </p:nvSpPr>
        <p:spPr>
          <a:xfrm>
            <a:off x="7791757" y="144789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Disk</a:t>
            </a:r>
            <a:endParaRPr lang="ko-KR" altLang="en-US" b="1" dirty="0"/>
          </a:p>
        </p:txBody>
      </p:sp>
      <p:sp>
        <p:nvSpPr>
          <p:cNvPr id="114" name="TextBox 113"/>
          <p:cNvSpPr txBox="1"/>
          <p:nvPr/>
        </p:nvSpPr>
        <p:spPr>
          <a:xfrm>
            <a:off x="7432254" y="2530105"/>
            <a:ext cx="181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Remote NVM</a:t>
            </a:r>
            <a:endParaRPr lang="ko-KR" altLang="en-US" b="1" dirty="0"/>
          </a:p>
        </p:txBody>
      </p:sp>
      <p:sp>
        <p:nvSpPr>
          <p:cNvPr id="115" name="TextBox 114"/>
          <p:cNvSpPr txBox="1"/>
          <p:nvPr/>
        </p:nvSpPr>
        <p:spPr>
          <a:xfrm>
            <a:off x="7467600" y="3593068"/>
            <a:ext cx="181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Local NVM</a:t>
            </a:r>
            <a:endParaRPr lang="ko-KR" altLang="en-US" b="1" dirty="0"/>
          </a:p>
        </p:txBody>
      </p:sp>
      <p:sp>
        <p:nvSpPr>
          <p:cNvPr id="116" name="TextBox 115"/>
          <p:cNvSpPr txBox="1"/>
          <p:nvPr/>
        </p:nvSpPr>
        <p:spPr>
          <a:xfrm>
            <a:off x="8001000" y="4659543"/>
            <a:ext cx="1285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DRAM</a:t>
            </a:r>
            <a:endParaRPr lang="ko-KR" altLang="en-US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211602" y="6096000"/>
            <a:ext cx="8432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Partial preservation via sibling, parent, or regeneration where appropriate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53643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</a:t>
            </a:r>
            <a:r>
              <a:rPr lang="en-US" dirty="0" smtClean="0"/>
              <a:t>and goals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Resilience bounds performance</a:t>
            </a:r>
            <a:endParaRPr lang="en-US" sz="2400" dirty="0"/>
          </a:p>
          <a:p>
            <a:pPr lvl="1"/>
            <a:r>
              <a:rPr lang="en-US" sz="1800" dirty="0"/>
              <a:t>Resilience is </a:t>
            </a:r>
            <a:r>
              <a:rPr lang="en-US" sz="1800" dirty="0" smtClean="0"/>
              <a:t>a major obstacle to </a:t>
            </a:r>
            <a:r>
              <a:rPr lang="en-US" sz="1800" dirty="0" err="1" smtClean="0"/>
              <a:t>exascale</a:t>
            </a:r>
            <a:endParaRPr lang="en-US" sz="1800" dirty="0"/>
          </a:p>
          <a:p>
            <a:pPr lvl="2"/>
            <a:endParaRPr lang="en-US" sz="400" dirty="0" smtClean="0"/>
          </a:p>
          <a:p>
            <a:pPr marL="0" indent="0">
              <a:buNone/>
            </a:pPr>
            <a:r>
              <a:rPr lang="en-US" b="1" dirty="0" smtClean="0"/>
              <a:t>Containment domains: scalable efficient resilience</a:t>
            </a:r>
            <a:endParaRPr lang="en-US" b="1" dirty="0"/>
          </a:p>
          <a:p>
            <a:r>
              <a:rPr lang="en-US" altLang="ko-KR" sz="2400" dirty="0"/>
              <a:t>Hierarchical </a:t>
            </a:r>
          </a:p>
          <a:p>
            <a:pPr lvl="1"/>
            <a:r>
              <a:rPr lang="en-US" altLang="ko-KR" sz="1800" dirty="0"/>
              <a:t>Preserve data where most efficient and effective</a:t>
            </a:r>
          </a:p>
          <a:p>
            <a:r>
              <a:rPr lang="en-US" sz="2400" dirty="0" smtClean="0"/>
              <a:t>Proportional</a:t>
            </a:r>
          </a:p>
          <a:p>
            <a:pPr lvl="1"/>
            <a:r>
              <a:rPr lang="en-US" sz="1800" dirty="0" smtClean="0"/>
              <a:t>Tunable redundancy and recovery</a:t>
            </a:r>
          </a:p>
          <a:p>
            <a:pPr lvl="1"/>
            <a:r>
              <a:rPr lang="en-US" altLang="ko-KR" sz="1800" dirty="0" smtClean="0"/>
              <a:t>Different errors/faults handled differently</a:t>
            </a:r>
            <a:endParaRPr lang="en-US" sz="2000" dirty="0" smtClean="0"/>
          </a:p>
          <a:p>
            <a:r>
              <a:rPr lang="en-US" sz="2400" dirty="0" smtClean="0"/>
              <a:t>Abstract</a:t>
            </a:r>
            <a:endParaRPr lang="en-US" altLang="ko-KR" sz="2400" dirty="0" smtClean="0"/>
          </a:p>
          <a:p>
            <a:pPr lvl="1"/>
            <a:r>
              <a:rPr lang="en-US" sz="1800" dirty="0" smtClean="0"/>
              <a:t>Portable</a:t>
            </a:r>
          </a:p>
          <a:p>
            <a:pPr lvl="1"/>
            <a:r>
              <a:rPr lang="en-US" sz="1800" dirty="0"/>
              <a:t>Amenable to auto-tuning and </a:t>
            </a:r>
            <a:r>
              <a:rPr lang="en-US" sz="1800" dirty="0" smtClean="0"/>
              <a:t>analysis</a:t>
            </a:r>
          </a:p>
          <a:p>
            <a:pPr lvl="1"/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sz="1800" dirty="0" smtClean="0"/>
          </a:p>
          <a:p>
            <a:pPr lvl="1"/>
            <a:endParaRPr lang="en-US" sz="2000" dirty="0" smtClean="0"/>
          </a:p>
        </p:txBody>
      </p:sp>
      <p:sp>
        <p:nvSpPr>
          <p:cNvPr id="4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/>
          <a:p>
            <a:pPr>
              <a:defRPr/>
            </a:pPr>
            <a:fld id="{601C25D1-4320-45C9-A8DE-289E7E3A86B0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5867400"/>
            <a:ext cx="8893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CDs elevate resilience to a first-order  application concern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</p:spPr>
        <p:txBody>
          <a:bodyPr/>
          <a:lstStyle/>
          <a:p>
            <a:r>
              <a:rPr lang="it-IT" dirty="0" smtClean="0"/>
              <a:t>Containment Domain [SC'12] (c) Jinsuk Chung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83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/>
          <a:p>
            <a:pPr>
              <a:defRPr/>
            </a:pPr>
            <a:fld id="{601C25D1-4320-45C9-A8DE-289E7E3A86B0}" type="slidenum">
              <a:rPr lang="en-US" altLang="en-US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</p:spPr>
        <p:txBody>
          <a:bodyPr/>
          <a:lstStyle/>
          <a:p>
            <a:r>
              <a:rPr lang="it-IT" dirty="0" smtClean="0"/>
              <a:t>Containment Domain [SC'12] (c) Jinsuk Chung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181350" y="6172200"/>
            <a:ext cx="321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Peak System Performance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8900" y="2526268"/>
            <a:ext cx="97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NT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" y="4197866"/>
            <a:ext cx="97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</a:rPr>
              <a:t>SpMV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893724"/>
            <a:ext cx="124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HPCCG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388415" y="457200"/>
            <a:ext cx="8603185" cy="900113"/>
          </a:xfrm>
        </p:spPr>
        <p:txBody>
          <a:bodyPr/>
          <a:lstStyle/>
          <a:p>
            <a:r>
              <a:rPr lang="en-US" dirty="0" err="1" smtClean="0"/>
              <a:t>Autotuned</a:t>
            </a:r>
            <a:r>
              <a:rPr lang="en-US" dirty="0" smtClean="0"/>
              <a:t> CDs perform well</a:t>
            </a: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0226103"/>
              </p:ext>
            </p:extLst>
          </p:nvPr>
        </p:nvGraphicFramePr>
        <p:xfrm>
          <a:off x="427587" y="1143000"/>
          <a:ext cx="8531352" cy="1755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027608"/>
              </p:ext>
            </p:extLst>
          </p:nvPr>
        </p:nvGraphicFramePr>
        <p:xfrm>
          <a:off x="427587" y="2811550"/>
          <a:ext cx="8531352" cy="1755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6350041"/>
              </p:ext>
            </p:extLst>
          </p:nvPr>
        </p:nvGraphicFramePr>
        <p:xfrm>
          <a:off x="427587" y="4507406"/>
          <a:ext cx="8531352" cy="1755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Rectangle 14"/>
          <p:cNvSpPr/>
          <p:nvPr/>
        </p:nvSpPr>
        <p:spPr bwMode="auto">
          <a:xfrm>
            <a:off x="6553200" y="2919350"/>
            <a:ext cx="6858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629400" y="4595750"/>
            <a:ext cx="6858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72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4182644"/>
              </p:ext>
            </p:extLst>
          </p:nvPr>
        </p:nvGraphicFramePr>
        <p:xfrm>
          <a:off x="429768" y="1143000"/>
          <a:ext cx="8531352" cy="1755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/>
          <a:p>
            <a:pPr>
              <a:defRPr/>
            </a:pPr>
            <a:fld id="{601C25D1-4320-45C9-A8DE-289E7E3A86B0}" type="slidenum">
              <a:rPr lang="en-US" altLang="en-US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</p:spPr>
        <p:txBody>
          <a:bodyPr/>
          <a:lstStyle/>
          <a:p>
            <a:r>
              <a:rPr lang="it-IT" dirty="0" smtClean="0"/>
              <a:t>Containment Domain [SC'12] (c) Jinsuk Chung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181350" y="6324600"/>
            <a:ext cx="3371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Peak System Performance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 bwMode="auto">
          <a:xfrm>
            <a:off x="6553200" y="1926791"/>
            <a:ext cx="6858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415" y="457200"/>
            <a:ext cx="8603185" cy="900113"/>
          </a:xfrm>
        </p:spPr>
        <p:txBody>
          <a:bodyPr/>
          <a:lstStyle/>
          <a:p>
            <a:r>
              <a:rPr lang="en-US" dirty="0" smtClean="0"/>
              <a:t>CDs improve energy efficiency at scale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8657630"/>
              </p:ext>
            </p:extLst>
          </p:nvPr>
        </p:nvGraphicFramePr>
        <p:xfrm>
          <a:off x="429768" y="2816352"/>
          <a:ext cx="8531352" cy="1755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7135985"/>
              </p:ext>
            </p:extLst>
          </p:nvPr>
        </p:nvGraphicFramePr>
        <p:xfrm>
          <a:off x="438912" y="4507992"/>
          <a:ext cx="8531352" cy="1755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Wave 3"/>
          <p:cNvSpPr/>
          <p:nvPr/>
        </p:nvSpPr>
        <p:spPr bwMode="auto">
          <a:xfrm>
            <a:off x="2998381" y="1499190"/>
            <a:ext cx="409353" cy="166577"/>
          </a:xfrm>
          <a:prstGeom prst="wav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5" name="Wave 14"/>
          <p:cNvSpPr/>
          <p:nvPr/>
        </p:nvSpPr>
        <p:spPr bwMode="auto">
          <a:xfrm>
            <a:off x="3781647" y="1513367"/>
            <a:ext cx="409353" cy="166577"/>
          </a:xfrm>
          <a:prstGeom prst="wav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6" name="Wave 15"/>
          <p:cNvSpPr/>
          <p:nvPr/>
        </p:nvSpPr>
        <p:spPr bwMode="auto">
          <a:xfrm>
            <a:off x="4572000" y="1524000"/>
            <a:ext cx="409353" cy="166577"/>
          </a:xfrm>
          <a:prstGeom prst="wav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7" name="Wave 16"/>
          <p:cNvSpPr/>
          <p:nvPr/>
        </p:nvSpPr>
        <p:spPr bwMode="auto">
          <a:xfrm>
            <a:off x="4572000" y="3186223"/>
            <a:ext cx="409353" cy="166577"/>
          </a:xfrm>
          <a:prstGeom prst="wav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3" name="Wave 22"/>
          <p:cNvSpPr/>
          <p:nvPr/>
        </p:nvSpPr>
        <p:spPr bwMode="auto">
          <a:xfrm>
            <a:off x="3781647" y="3200400"/>
            <a:ext cx="409353" cy="166577"/>
          </a:xfrm>
          <a:prstGeom prst="wav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4" name="Wave 23"/>
          <p:cNvSpPr/>
          <p:nvPr/>
        </p:nvSpPr>
        <p:spPr bwMode="auto">
          <a:xfrm>
            <a:off x="4572000" y="4830724"/>
            <a:ext cx="409353" cy="166577"/>
          </a:xfrm>
          <a:prstGeom prst="wav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5" name="Wave 24"/>
          <p:cNvSpPr/>
          <p:nvPr/>
        </p:nvSpPr>
        <p:spPr bwMode="auto">
          <a:xfrm>
            <a:off x="5388934" y="4851990"/>
            <a:ext cx="409353" cy="166577"/>
          </a:xfrm>
          <a:prstGeom prst="wav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6" name="Wave 25"/>
          <p:cNvSpPr/>
          <p:nvPr/>
        </p:nvSpPr>
        <p:spPr bwMode="auto">
          <a:xfrm>
            <a:off x="6220047" y="4862623"/>
            <a:ext cx="409353" cy="166577"/>
          </a:xfrm>
          <a:prstGeom prst="wav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8900" y="2526268"/>
            <a:ext cx="97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NT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00" y="4197866"/>
            <a:ext cx="97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</a:rPr>
              <a:t>SpMV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5893724"/>
            <a:ext cx="124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HPCCG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1997843"/>
              </p:ext>
            </p:extLst>
          </p:nvPr>
        </p:nvGraphicFramePr>
        <p:xfrm>
          <a:off x="429768" y="2816352"/>
          <a:ext cx="8531352" cy="1755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3809966"/>
              </p:ext>
            </p:extLst>
          </p:nvPr>
        </p:nvGraphicFramePr>
        <p:xfrm>
          <a:off x="429768" y="1143000"/>
          <a:ext cx="8531352" cy="1755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/>
          <a:p>
            <a:pPr>
              <a:defRPr/>
            </a:pPr>
            <a:fld id="{601C25D1-4320-45C9-A8DE-289E7E3A86B0}" type="slidenum">
              <a:rPr lang="en-US" altLang="en-US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</p:spPr>
        <p:txBody>
          <a:bodyPr/>
          <a:lstStyle/>
          <a:p>
            <a:r>
              <a:rPr lang="it-IT" dirty="0" smtClean="0"/>
              <a:t>Containment Domain [SC'12] (c) Jinsuk Chung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181350" y="6324600"/>
            <a:ext cx="3371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Peak System Performance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 bwMode="auto">
          <a:xfrm>
            <a:off x="6553200" y="3603191"/>
            <a:ext cx="6858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415" y="457200"/>
            <a:ext cx="8603185" cy="900113"/>
          </a:xfrm>
        </p:spPr>
        <p:txBody>
          <a:bodyPr/>
          <a:lstStyle/>
          <a:p>
            <a:r>
              <a:rPr lang="en-US" dirty="0" smtClean="0"/>
              <a:t>CDs improve energy efficiency at scale</a:t>
            </a: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4770185"/>
              </p:ext>
            </p:extLst>
          </p:nvPr>
        </p:nvGraphicFramePr>
        <p:xfrm>
          <a:off x="438912" y="4507992"/>
          <a:ext cx="8531352" cy="1755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Rectangle 14"/>
          <p:cNvSpPr/>
          <p:nvPr/>
        </p:nvSpPr>
        <p:spPr bwMode="auto">
          <a:xfrm>
            <a:off x="6553200" y="5305425"/>
            <a:ext cx="6858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6" name="Wave 15"/>
          <p:cNvSpPr/>
          <p:nvPr/>
        </p:nvSpPr>
        <p:spPr bwMode="auto">
          <a:xfrm>
            <a:off x="2998381" y="1499190"/>
            <a:ext cx="409353" cy="166577"/>
          </a:xfrm>
          <a:prstGeom prst="wav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7" name="Wave 16"/>
          <p:cNvSpPr/>
          <p:nvPr/>
        </p:nvSpPr>
        <p:spPr bwMode="auto">
          <a:xfrm>
            <a:off x="3781647" y="1513367"/>
            <a:ext cx="409353" cy="166577"/>
          </a:xfrm>
          <a:prstGeom prst="wav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3" name="Wave 22"/>
          <p:cNvSpPr/>
          <p:nvPr/>
        </p:nvSpPr>
        <p:spPr bwMode="auto">
          <a:xfrm>
            <a:off x="4572000" y="1524000"/>
            <a:ext cx="409353" cy="166577"/>
          </a:xfrm>
          <a:prstGeom prst="wav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4" name="Wave 23"/>
          <p:cNvSpPr/>
          <p:nvPr/>
        </p:nvSpPr>
        <p:spPr bwMode="auto">
          <a:xfrm>
            <a:off x="4572000" y="3186223"/>
            <a:ext cx="409353" cy="166577"/>
          </a:xfrm>
          <a:prstGeom prst="wav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5" name="Wave 24"/>
          <p:cNvSpPr/>
          <p:nvPr/>
        </p:nvSpPr>
        <p:spPr bwMode="auto">
          <a:xfrm>
            <a:off x="3781647" y="3200400"/>
            <a:ext cx="409353" cy="166577"/>
          </a:xfrm>
          <a:prstGeom prst="wav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6" name="Wave 25"/>
          <p:cNvSpPr/>
          <p:nvPr/>
        </p:nvSpPr>
        <p:spPr bwMode="auto">
          <a:xfrm>
            <a:off x="4572000" y="4830724"/>
            <a:ext cx="409353" cy="166577"/>
          </a:xfrm>
          <a:prstGeom prst="wav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7" name="Wave 26"/>
          <p:cNvSpPr/>
          <p:nvPr/>
        </p:nvSpPr>
        <p:spPr bwMode="auto">
          <a:xfrm>
            <a:off x="5388934" y="4851990"/>
            <a:ext cx="409353" cy="166577"/>
          </a:xfrm>
          <a:prstGeom prst="wav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8" name="Wave 27"/>
          <p:cNvSpPr/>
          <p:nvPr/>
        </p:nvSpPr>
        <p:spPr bwMode="auto">
          <a:xfrm>
            <a:off x="6220047" y="4862623"/>
            <a:ext cx="409353" cy="166577"/>
          </a:xfrm>
          <a:prstGeom prst="wav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8900" y="2526268"/>
            <a:ext cx="97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NT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100" y="4197866"/>
            <a:ext cx="97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</a:rPr>
              <a:t>SpMV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5893724"/>
            <a:ext cx="124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HPCCG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53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10X failure rate emphasizes CD benefits</a:t>
            </a:r>
          </a:p>
        </p:txBody>
      </p:sp>
      <p:sp>
        <p:nvSpPr>
          <p:cNvPr id="4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/>
          <a:p>
            <a:pPr>
              <a:defRPr/>
            </a:pPr>
            <a:fld id="{601C25D1-4320-45C9-A8DE-289E7E3A86B0}" type="slidenum">
              <a:rPr lang="en-US" altLang="en-US"/>
              <a:pPr>
                <a:defRPr/>
              </a:pPr>
              <a:t>33</a:t>
            </a:fld>
            <a:endParaRPr lang="en-US" altLang="en-US"/>
          </a:p>
        </p:txBody>
      </p:sp>
      <p:sp>
        <p:nvSpPr>
          <p:cNvPr id="8" name="Footer Placeholder 1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</p:spPr>
        <p:txBody>
          <a:bodyPr/>
          <a:lstStyle/>
          <a:p>
            <a:r>
              <a:rPr lang="it-IT" dirty="0" smtClean="0"/>
              <a:t>Containment Domain [SC'12] (c) Jinsuk Chung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00400" y="6324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Peak Performance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3304125"/>
              </p:ext>
            </p:extLst>
          </p:nvPr>
        </p:nvGraphicFramePr>
        <p:xfrm>
          <a:off x="371475" y="1295400"/>
          <a:ext cx="8763000" cy="16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0339035"/>
              </p:ext>
            </p:extLst>
          </p:nvPr>
        </p:nvGraphicFramePr>
        <p:xfrm>
          <a:off x="393573" y="2895600"/>
          <a:ext cx="8759952" cy="1627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9021479"/>
              </p:ext>
            </p:extLst>
          </p:nvPr>
        </p:nvGraphicFramePr>
        <p:xfrm>
          <a:off x="393573" y="4572000"/>
          <a:ext cx="8759952" cy="1627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직사각형 2"/>
          <p:cNvSpPr/>
          <p:nvPr/>
        </p:nvSpPr>
        <p:spPr bwMode="auto">
          <a:xfrm>
            <a:off x="7315200" y="6172200"/>
            <a:ext cx="152400" cy="1524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ko-KR" alt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96629" y="6109900"/>
            <a:ext cx="1505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Energy Overhead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0446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 the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Strict vs. relaxed containment domains</a:t>
            </a:r>
          </a:p>
          <a:p>
            <a:r>
              <a:rPr lang="en-US" dirty="0" smtClean="0"/>
              <a:t>Analytical model details</a:t>
            </a:r>
          </a:p>
          <a:p>
            <a:r>
              <a:rPr lang="en-US" dirty="0" smtClean="0"/>
              <a:t>Error and machine model details</a:t>
            </a:r>
          </a:p>
          <a:p>
            <a:r>
              <a:rPr lang="en-US" dirty="0" smtClean="0"/>
              <a:t>Additional sensitivity studies</a:t>
            </a:r>
          </a:p>
          <a:p>
            <a:r>
              <a:rPr lang="en-US" dirty="0" smtClean="0"/>
              <a:t>Related work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59B1C28-9D21-4559-A913-2EE6820D4D1C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</p:spPr>
        <p:txBody>
          <a:bodyPr/>
          <a:lstStyle/>
          <a:p>
            <a:r>
              <a:rPr lang="it-IT" dirty="0" smtClean="0"/>
              <a:t>Containment Domain [SC'12] (c) Jinsuk Chung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5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Conclusion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9387"/>
            <a:ext cx="8534400" cy="5408613"/>
          </a:xfrm>
        </p:spPr>
        <p:txBody>
          <a:bodyPr/>
          <a:lstStyle/>
          <a:p>
            <a:r>
              <a:rPr lang="en-US" sz="2400" dirty="0" smtClean="0"/>
              <a:t>Containment domains </a:t>
            </a:r>
          </a:p>
          <a:p>
            <a:pPr lvl="1"/>
            <a:r>
              <a:rPr lang="en-US" sz="1800" b="1" dirty="0" smtClean="0"/>
              <a:t>Abstract </a:t>
            </a:r>
            <a:r>
              <a:rPr lang="en-US" sz="1800" dirty="0" smtClean="0"/>
              <a:t>constructs  for  resilience concerns &amp; techniques</a:t>
            </a:r>
          </a:p>
          <a:p>
            <a:pPr lvl="1"/>
            <a:r>
              <a:rPr lang="en-US" sz="1800" b="1" dirty="0" smtClean="0"/>
              <a:t>Proportional </a:t>
            </a:r>
            <a:r>
              <a:rPr lang="en-US" sz="1800" dirty="0" smtClean="0"/>
              <a:t>and application/machine tuned resilience</a:t>
            </a:r>
          </a:p>
          <a:p>
            <a:pPr lvl="1"/>
            <a:r>
              <a:rPr lang="en-US" sz="1800" b="1" dirty="0" smtClean="0"/>
              <a:t>Hierarchical &amp; distributed</a:t>
            </a:r>
            <a:r>
              <a:rPr lang="en-US" sz="1800" dirty="0" smtClean="0"/>
              <a:t> preservation, restoration, and recovery</a:t>
            </a:r>
            <a:endParaRPr lang="en-US" sz="1800" b="1" dirty="0" smtClean="0"/>
          </a:p>
          <a:p>
            <a:pPr lvl="1"/>
            <a:r>
              <a:rPr lang="en-US" sz="1800" b="1" dirty="0" smtClean="0"/>
              <a:t>Analyzable </a:t>
            </a:r>
            <a:r>
              <a:rPr lang="en-US" sz="1800" dirty="0" smtClean="0"/>
              <a:t>and amendable to automatic optimization</a:t>
            </a:r>
          </a:p>
          <a:p>
            <a:pPr lvl="1"/>
            <a:r>
              <a:rPr lang="en-US" sz="1800" b="1" dirty="0" smtClean="0"/>
              <a:t>Scalable </a:t>
            </a:r>
            <a:r>
              <a:rPr lang="en-US" sz="1800" dirty="0" smtClean="0"/>
              <a:t>to large systems with high relative energy efficiency</a:t>
            </a:r>
            <a:endParaRPr lang="en-US" sz="1800" b="1" dirty="0" smtClean="0"/>
          </a:p>
          <a:p>
            <a:pPr lvl="1"/>
            <a:r>
              <a:rPr lang="en-US" sz="1800" b="1" dirty="0" smtClean="0"/>
              <a:t>Heterogeneous </a:t>
            </a:r>
            <a:r>
              <a:rPr lang="en-US" sz="1800" dirty="0" smtClean="0"/>
              <a:t>to match emerging architecture</a:t>
            </a:r>
            <a:endParaRPr lang="en-US" sz="1800" b="1" dirty="0" smtClean="0"/>
          </a:p>
          <a:p>
            <a:pPr lvl="1"/>
            <a:endParaRPr lang="en-US" sz="1800" dirty="0" smtClean="0"/>
          </a:p>
          <a:p>
            <a:r>
              <a:rPr lang="en-US" sz="2400" dirty="0" smtClean="0"/>
              <a:t>Good start and exciting </a:t>
            </a:r>
            <a:r>
              <a:rPr lang="en-US" sz="2400" dirty="0"/>
              <a:t>work ahead</a:t>
            </a:r>
          </a:p>
          <a:p>
            <a:pPr lvl="1"/>
            <a:r>
              <a:rPr lang="en-US" sz="1800" dirty="0" smtClean="0"/>
              <a:t>Preservation concept prototyped on Cray XK7</a:t>
            </a:r>
          </a:p>
          <a:p>
            <a:pPr lvl="1"/>
            <a:r>
              <a:rPr lang="en-US" sz="1800" dirty="0" smtClean="0"/>
              <a:t>Fine-grained </a:t>
            </a:r>
            <a:r>
              <a:rPr lang="en-US" sz="1800" dirty="0"/>
              <a:t>CDs </a:t>
            </a:r>
            <a:r>
              <a:rPr lang="en-US" sz="1800" dirty="0" smtClean="0"/>
              <a:t>for high error rates</a:t>
            </a:r>
          </a:p>
          <a:p>
            <a:pPr lvl="1"/>
            <a:r>
              <a:rPr lang="en-US" sz="1800" dirty="0" smtClean="0"/>
              <a:t>Compiler </a:t>
            </a:r>
            <a:r>
              <a:rPr lang="en-US" sz="1800" dirty="0"/>
              <a:t>optimizations </a:t>
            </a:r>
            <a:r>
              <a:rPr lang="en-US" sz="1800" dirty="0" smtClean="0"/>
              <a:t>and support</a:t>
            </a:r>
          </a:p>
          <a:p>
            <a:pPr lvl="1"/>
            <a:r>
              <a:rPr lang="en-US" sz="1800" dirty="0" smtClean="0"/>
              <a:t>Application-specific </a:t>
            </a:r>
            <a:r>
              <a:rPr lang="en-US" sz="1800" dirty="0"/>
              <a:t>detection/elision </a:t>
            </a:r>
            <a:endParaRPr lang="en-US" sz="1800" dirty="0" smtClean="0"/>
          </a:p>
          <a:p>
            <a:pPr lvl="1"/>
            <a:r>
              <a:rPr lang="en-US" sz="1800" dirty="0" smtClean="0"/>
              <a:t>PGAS </a:t>
            </a:r>
            <a:r>
              <a:rPr lang="en-US" sz="1800" dirty="0"/>
              <a:t>support and interactions with system </a:t>
            </a:r>
            <a:endParaRPr lang="en-US" sz="1800" dirty="0" smtClean="0"/>
          </a:p>
          <a:p>
            <a:pPr lvl="1"/>
            <a:r>
              <a:rPr lang="en-US" sz="1800" dirty="0" smtClean="0"/>
              <a:t>Interaction </a:t>
            </a:r>
            <a:r>
              <a:rPr lang="en-US" sz="1800" dirty="0"/>
              <a:t>with other models (tasking, DSLs, </a:t>
            </a:r>
            <a:r>
              <a:rPr lang="en-US" sz="1800" dirty="0" smtClean="0"/>
              <a:t>…)</a:t>
            </a:r>
            <a:endParaRPr lang="en-US" sz="2000" dirty="0" smtClean="0"/>
          </a:p>
        </p:txBody>
      </p:sp>
      <p:sp>
        <p:nvSpPr>
          <p:cNvPr id="4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/>
          <a:p>
            <a:pPr>
              <a:defRPr/>
            </a:pPr>
            <a:fld id="{601C25D1-4320-45C9-A8DE-289E7E3A86B0}" type="slidenum">
              <a:rPr lang="en-US" altLang="en-US"/>
              <a:pPr>
                <a:defRPr/>
              </a:pPr>
              <a:t>35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191000"/>
            <a:ext cx="2286000" cy="228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6330434"/>
            <a:ext cx="4419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http://lph.ece.utexas.edu/public/CDs</a:t>
            </a:r>
            <a:endParaRPr lang="en-US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</p:spPr>
        <p:txBody>
          <a:bodyPr/>
          <a:lstStyle/>
          <a:p>
            <a:r>
              <a:rPr lang="it-IT" dirty="0" smtClean="0"/>
              <a:t>Containment Domain [SC'12] (c) Jinsuk Chung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16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Questions?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6600" dirty="0" smtClean="0"/>
              <a:t>Thank you</a:t>
            </a:r>
            <a:endParaRPr lang="en-US" sz="6600" dirty="0"/>
          </a:p>
        </p:txBody>
      </p:sp>
      <p:sp>
        <p:nvSpPr>
          <p:cNvPr id="4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/>
          <a:p>
            <a:pPr>
              <a:defRPr/>
            </a:pPr>
            <a:fld id="{601C25D1-4320-45C9-A8DE-289E7E3A86B0}" type="slidenum">
              <a:rPr lang="en-US" altLang="en-US"/>
              <a:pPr>
                <a:defRPr/>
              </a:pPr>
              <a:t>36</a:t>
            </a:fld>
            <a:endParaRPr lang="en-US" alt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</p:spPr>
        <p:txBody>
          <a:bodyPr/>
          <a:lstStyle/>
          <a:p>
            <a:r>
              <a:rPr lang="it-IT" dirty="0" smtClean="0"/>
              <a:t>Containment Domain [SC'12] (c) Jinsuk Chung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24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Containment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dirty="0" smtClean="0"/>
              <a:t>Single consistent abstraction </a:t>
            </a:r>
          </a:p>
          <a:p>
            <a:pPr lvl="1"/>
            <a:r>
              <a:rPr lang="en-US" altLang="ko-KR" sz="1800" dirty="0" smtClean="0"/>
              <a:t>Encapsulates </a:t>
            </a:r>
            <a:r>
              <a:rPr lang="en-US" altLang="ko-KR" sz="1800" dirty="0"/>
              <a:t>resilience </a:t>
            </a:r>
            <a:r>
              <a:rPr lang="en-US" altLang="ko-KR" sz="1800" dirty="0" smtClean="0"/>
              <a:t>techniques</a:t>
            </a:r>
          </a:p>
          <a:p>
            <a:pPr lvl="1"/>
            <a:r>
              <a:rPr lang="en-US" altLang="ko-KR" sz="1800" dirty="0" smtClean="0"/>
              <a:t>Spans levels: programming, system, and analysis</a:t>
            </a:r>
          </a:p>
          <a:p>
            <a:r>
              <a:rPr lang="en-US" altLang="ko-KR" sz="2400" dirty="0"/>
              <a:t>Components</a:t>
            </a:r>
          </a:p>
          <a:p>
            <a:pPr lvl="1"/>
            <a:r>
              <a:rPr lang="en-US" altLang="ko-KR" sz="1800" b="1" i="1" dirty="0"/>
              <a:t>Preserve</a:t>
            </a:r>
            <a:r>
              <a:rPr lang="en-US" altLang="ko-KR" sz="1800" dirty="0"/>
              <a:t> data on domain start</a:t>
            </a:r>
          </a:p>
          <a:p>
            <a:pPr lvl="1"/>
            <a:r>
              <a:rPr lang="en-US" altLang="ko-KR" sz="1800" b="1" i="1" dirty="0"/>
              <a:t>Compute </a:t>
            </a:r>
            <a:r>
              <a:rPr lang="en-US" altLang="ko-KR" sz="1800" i="1" dirty="0"/>
              <a:t>(domain body)</a:t>
            </a:r>
            <a:endParaRPr lang="en-US" altLang="ko-KR" sz="1800" b="1" i="1" dirty="0"/>
          </a:p>
          <a:p>
            <a:pPr lvl="1"/>
            <a:r>
              <a:rPr lang="en-US" altLang="ko-KR" sz="1800" b="1" i="1" dirty="0" smtClean="0"/>
              <a:t>Detect</a:t>
            </a:r>
            <a:r>
              <a:rPr lang="en-US" altLang="ko-KR" sz="1800" dirty="0" smtClean="0"/>
              <a:t> </a:t>
            </a:r>
            <a:r>
              <a:rPr lang="en-US" altLang="ko-KR" sz="1800" dirty="0"/>
              <a:t>faults before domain commits</a:t>
            </a:r>
          </a:p>
          <a:p>
            <a:pPr lvl="1"/>
            <a:r>
              <a:rPr lang="en-US" altLang="ko-KR" sz="1800" b="1" i="1" dirty="0" smtClean="0"/>
              <a:t>Recover</a:t>
            </a:r>
            <a:r>
              <a:rPr lang="en-US" altLang="ko-KR" sz="1800" i="1" dirty="0" smtClean="0"/>
              <a:t> </a:t>
            </a:r>
            <a:r>
              <a:rPr lang="en-US" altLang="ko-KR" sz="1800" dirty="0" smtClean="0"/>
              <a:t>from detected errors</a:t>
            </a:r>
            <a:endParaRPr lang="en-US" altLang="ko-KR" sz="1800" dirty="0"/>
          </a:p>
          <a:p>
            <a:r>
              <a:rPr lang="en-US" sz="2400" dirty="0" smtClean="0"/>
              <a:t>Semantics</a:t>
            </a:r>
          </a:p>
          <a:p>
            <a:pPr lvl="1"/>
            <a:r>
              <a:rPr lang="en-US" altLang="ko-KR" sz="1800" dirty="0" smtClean="0"/>
              <a:t>Erroneous </a:t>
            </a:r>
            <a:r>
              <a:rPr lang="en-US" altLang="ko-KR" sz="1800" dirty="0"/>
              <a:t>data </a:t>
            </a:r>
            <a:r>
              <a:rPr lang="en-US" altLang="ko-KR" sz="1800" dirty="0" smtClean="0"/>
              <a:t>never </a:t>
            </a:r>
            <a:r>
              <a:rPr lang="en-US" altLang="ko-KR" sz="1800" dirty="0"/>
              <a:t>communicated </a:t>
            </a:r>
            <a:endParaRPr lang="en-US" altLang="ko-KR" sz="1800" dirty="0" smtClean="0"/>
          </a:p>
          <a:p>
            <a:pPr lvl="1"/>
            <a:r>
              <a:rPr lang="en-US" altLang="ko-KR" sz="1800" dirty="0" smtClean="0"/>
              <a:t>Each CD provides recovery mechanism    </a:t>
            </a:r>
          </a:p>
          <a:p>
            <a:r>
              <a:rPr lang="en-US" altLang="ko-KR" sz="2400" dirty="0" smtClean="0"/>
              <a:t>Hierarchy</a:t>
            </a:r>
          </a:p>
          <a:p>
            <a:pPr lvl="1"/>
            <a:r>
              <a:rPr lang="en-US" altLang="ko-KR" sz="1800" dirty="0" smtClean="0"/>
              <a:t>Escalation</a:t>
            </a:r>
          </a:p>
          <a:p>
            <a:pPr lvl="1"/>
            <a:r>
              <a:rPr lang="en-US" altLang="ko-KR" sz="1800" dirty="0" smtClean="0"/>
              <a:t>Match CD and machine hierarchies</a:t>
            </a:r>
            <a:endParaRPr lang="en-US" altLang="ko-KR" sz="1800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</p:spPr>
        <p:txBody>
          <a:bodyPr/>
          <a:lstStyle/>
          <a:p>
            <a:r>
              <a:rPr lang="it-IT" dirty="0" smtClean="0"/>
              <a:t>Containment Domain [SC'12] (c) Jinsuk Chung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xfrm>
            <a:off x="7086600" y="-14221"/>
            <a:ext cx="836613" cy="455613"/>
          </a:xfrm>
          <a:ln/>
        </p:spPr>
        <p:txBody>
          <a:bodyPr/>
          <a:lstStyle/>
          <a:p>
            <a:pPr>
              <a:defRPr/>
            </a:pPr>
            <a:fld id="{601C25D1-4320-45C9-A8DE-289E7E3A86B0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5560106" y="2438400"/>
            <a:ext cx="3597030" cy="3950732"/>
            <a:chOff x="5543795" y="1447800"/>
            <a:chExt cx="3597030" cy="395073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3795" y="1716214"/>
              <a:ext cx="3597030" cy="3333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858000" y="14478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Root CD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62600" y="50292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Child CD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2832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example: </a:t>
            </a:r>
            <a:r>
              <a:rPr lang="en-US" dirty="0" err="1" smtClean="0"/>
              <a:t>SpMV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295400"/>
            <a:ext cx="4343400" cy="5089526"/>
          </a:xfrm>
        </p:spPr>
        <p:txBody>
          <a:bodyPr/>
          <a:lstStyle/>
          <a:p>
            <a:pPr marL="0" lvl="0" indent="0" defTabSz="457200" eaLnBrk="0" hangingPunct="0">
              <a:lnSpc>
                <a:spcPct val="75000"/>
              </a:lnSpc>
              <a:spcBef>
                <a:spcPts val="650"/>
              </a:spcBef>
              <a:buClr>
                <a:srgbClr val="000000"/>
              </a:buClr>
              <a:buSzPct val="100000"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ourier New"/>
                <a:cs typeface="Courier New"/>
              </a:rPr>
              <a:t>void task&lt;inner&gt;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SpMV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  <a:cs typeface="Courier New"/>
              </a:rPr>
              <a:t>(	in M, in V</a:t>
            </a:r>
            <a:r>
              <a:rPr lang="en-US" sz="1600" b="1" baseline="-25000" dirty="0" smtClean="0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  <a:cs typeface="Courier New"/>
              </a:rPr>
              <a:t>, out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R</a:t>
            </a:r>
            <a:r>
              <a:rPr lang="en-US" sz="1600" b="1" baseline="-25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  <a:cs typeface="Courier New"/>
              </a:rPr>
              <a:t>){</a:t>
            </a:r>
          </a:p>
          <a:p>
            <a:pPr marL="0" lvl="0" indent="0" defTabSz="457200" eaLnBrk="0" hangingPunct="0">
              <a:lnSpc>
                <a:spcPct val="75000"/>
              </a:lnSpc>
              <a:spcBef>
                <a:spcPts val="650"/>
              </a:spcBef>
              <a:buClr>
                <a:srgbClr val="000000"/>
              </a:buClr>
              <a:buSzPct val="100000"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ourier New"/>
                <a:cs typeface="Courier New"/>
              </a:rPr>
              <a:t>  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forall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  <a:cs typeface="Courier New"/>
              </a:rPr>
              <a:t>(…) reduce(…)</a:t>
            </a:r>
            <a:br>
              <a:rPr lang="en-US" sz="1600" b="1" dirty="0" smtClean="0">
                <a:solidFill>
                  <a:srgbClr val="000000"/>
                </a:solidFill>
                <a:latin typeface="Courier New"/>
                <a:cs typeface="Courier New"/>
              </a:rPr>
            </a:br>
            <a:r>
              <a:rPr lang="en-US" sz="1600" b="1" dirty="0" smtClean="0">
                <a:solidFill>
                  <a:srgbClr val="000000"/>
                </a:solidFill>
                <a:latin typeface="Courier New"/>
                <a:cs typeface="Courier New"/>
              </a:rPr>
              <a:t>     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SpMV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  <a:cs typeface="Courier New"/>
              </a:rPr>
              <a:t>(M[…],V</a:t>
            </a:r>
            <a:r>
              <a:rPr lang="en-US" sz="1600" b="1" baseline="-25000" dirty="0" smtClean="0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  <a:cs typeface="Courier New"/>
              </a:rPr>
              <a:t>[…],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R</a:t>
            </a:r>
            <a:r>
              <a:rPr lang="en-US" sz="1600" b="1" baseline="-25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  <a:cs typeface="Courier New"/>
              </a:rPr>
              <a:t>[…]);</a:t>
            </a:r>
          </a:p>
          <a:p>
            <a:pPr marL="0" lvl="0" indent="0" defTabSz="457200" eaLnBrk="0" hangingPunct="0">
              <a:lnSpc>
                <a:spcPct val="75000"/>
              </a:lnSpc>
              <a:spcBef>
                <a:spcPts val="650"/>
              </a:spcBef>
              <a:buClr>
                <a:srgbClr val="000000"/>
              </a:buClr>
              <a:buSzPct val="100000"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pPr marL="0" lvl="0" indent="0" defTabSz="457200" eaLnBrk="0" hangingPunct="0">
              <a:lnSpc>
                <a:spcPct val="75000"/>
              </a:lnSpc>
              <a:spcBef>
                <a:spcPts val="650"/>
              </a:spcBef>
              <a:buClr>
                <a:srgbClr val="000000"/>
              </a:buClr>
              <a:buSzPct val="100000"/>
              <a:buNone/>
            </a:pPr>
            <a:endParaRPr lang="en-US" sz="1600" b="1" dirty="0" smtClean="0">
              <a:latin typeface="Courier New"/>
              <a:cs typeface="Courier New"/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en-US" sz="1600" b="1" dirty="0" smtClean="0">
                <a:latin typeface="Courier New"/>
                <a:cs typeface="Courier New"/>
              </a:rPr>
              <a:t>void task&lt;leaf&gt; </a:t>
            </a:r>
            <a:r>
              <a:rPr lang="en-US" sz="1600" b="1" dirty="0" err="1" smtClean="0">
                <a:latin typeface="Courier New"/>
                <a:cs typeface="Courier New"/>
              </a:rPr>
              <a:t>SpMV</a:t>
            </a:r>
            <a:r>
              <a:rPr lang="en-US" sz="1600" b="1" dirty="0" smtClean="0">
                <a:latin typeface="Courier New"/>
                <a:cs typeface="Courier New"/>
              </a:rPr>
              <a:t>(…){</a:t>
            </a:r>
          </a:p>
          <a:p>
            <a:pPr>
              <a:buNone/>
            </a:pPr>
            <a:r>
              <a:rPr lang="pt-BR" sz="1600" b="1" dirty="0" smtClean="0">
                <a:latin typeface="Courier New"/>
                <a:cs typeface="Courier New"/>
              </a:rPr>
              <a:t>  for r=0..N 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pt-BR" sz="1600" b="1" dirty="0" smtClean="0">
                <a:latin typeface="Courier New"/>
                <a:cs typeface="Courier New"/>
              </a:rPr>
              <a:t>    for c=rowS[r]..rowS[r+1] {</a:t>
            </a:r>
            <a:br>
              <a:rPr lang="pt-BR" sz="1600" b="1" dirty="0" smtClean="0">
                <a:latin typeface="Courier New"/>
                <a:cs typeface="Courier New"/>
              </a:rPr>
            </a:br>
            <a:r>
              <a:rPr lang="pt-BR" sz="1600" b="1" dirty="0" smtClean="0">
                <a:latin typeface="Courier New"/>
                <a:cs typeface="Courier New"/>
              </a:rPr>
              <a:t>       res</a:t>
            </a:r>
            <a:r>
              <a:rPr lang="pt-BR" sz="1600" b="1" baseline="-25000" dirty="0" smtClean="0">
                <a:latin typeface="Courier New"/>
                <a:cs typeface="Courier New"/>
              </a:rPr>
              <a:t>i</a:t>
            </a:r>
            <a:r>
              <a:rPr lang="pt-BR" sz="1600" b="1" dirty="0" smtClean="0">
                <a:latin typeface="Courier New"/>
                <a:cs typeface="Courier New"/>
              </a:rPr>
              <a:t>[r]+=data[c]*V</a:t>
            </a:r>
            <a:r>
              <a:rPr lang="pt-BR" sz="1600" b="1" baseline="-25000" dirty="0" smtClean="0">
                <a:latin typeface="Courier New"/>
                <a:cs typeface="Courier New"/>
              </a:rPr>
              <a:t>i</a:t>
            </a:r>
            <a:r>
              <a:rPr lang="pt-BR" sz="1600" b="1" dirty="0" smtClean="0">
                <a:latin typeface="Courier New"/>
                <a:cs typeface="Courier New"/>
              </a:rPr>
              <a:t>[cIdx[c]];</a:t>
            </a:r>
            <a:endParaRPr lang="pt-BR" sz="1600" b="1" dirty="0" smtClean="0">
              <a:solidFill>
                <a:srgbClr val="73B900"/>
              </a:solidFill>
              <a:latin typeface="Courier New"/>
              <a:cs typeface="Courier New"/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pt-BR" sz="1600" b="1" dirty="0" smtClean="0">
                <a:latin typeface="Courier New"/>
                <a:cs typeface="Courier New"/>
              </a:rPr>
              <a:t>	   prevC=c;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pt-BR" sz="1600" b="1" dirty="0" smtClean="0">
                <a:latin typeface="Courier New"/>
                <a:cs typeface="Courier New"/>
              </a:rPr>
              <a:t>    }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pt-BR" sz="1600" b="1" dirty="0" smtClean="0">
                <a:latin typeface="Courier New"/>
                <a:cs typeface="Courier New"/>
              </a:rPr>
              <a:t>}</a:t>
            </a:r>
          </a:p>
          <a:p>
            <a:pPr marL="0" indent="0">
              <a:lnSpc>
                <a:spcPct val="75000"/>
              </a:lnSpc>
              <a:buNone/>
            </a:pPr>
            <a:endParaRPr lang="pt-BR" sz="1600" b="0" dirty="0" smtClean="0">
              <a:latin typeface="Courier"/>
              <a:cs typeface="Courier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</p:spPr>
        <p:txBody>
          <a:bodyPr/>
          <a:lstStyle/>
          <a:p>
            <a:r>
              <a:rPr lang="it-IT" dirty="0" smtClean="0"/>
              <a:t>Containment Domain [SC'12] (c) Jinsuk Chung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2"/>
          </p:nvPr>
        </p:nvSpPr>
        <p:spPr>
          <a:xfrm>
            <a:off x="7086600" y="-14221"/>
            <a:ext cx="836613" cy="455613"/>
          </a:xfrm>
          <a:ln/>
        </p:spPr>
        <p:txBody>
          <a:bodyPr/>
          <a:lstStyle/>
          <a:p>
            <a:pPr>
              <a:defRPr/>
            </a:pPr>
            <a:fld id="{601C25D1-4320-45C9-A8DE-289E7E3A86B0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 bwMode="auto">
              <a:xfrm>
                <a:off x="913228" y="1524000"/>
                <a:ext cx="2367914" cy="237744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cs typeface="Times New Roman" pitchFamily="18" charset="0"/>
                        </a:rPr>
                        <m:t>𝑴</m:t>
                      </m:r>
                    </m:oMath>
                  </m:oMathPara>
                </a14:m>
                <a:endPara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3228" y="1524000"/>
                <a:ext cx="2367914" cy="23774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507588" y="400633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Matrix </a:t>
            </a:r>
            <a:r>
              <a:rPr lang="en-US" b="1" dirty="0" smtClean="0"/>
              <a:t>M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 bwMode="auto">
              <a:xfrm>
                <a:off x="3535680" y="1524000"/>
                <a:ext cx="426720" cy="237744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cs typeface="Times New Roman" pitchFamily="18" charset="0"/>
                        </a:rPr>
                        <m:t>𝑽</m:t>
                      </m:r>
                    </m:oMath>
                  </m:oMathPara>
                </a14:m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5680" y="1524000"/>
                <a:ext cx="426720" cy="23774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3124200" y="4006334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Vector </a:t>
            </a:r>
            <a:r>
              <a:rPr lang="en-US" b="1" dirty="0" smtClean="0"/>
              <a:t>V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3529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example: </a:t>
            </a:r>
            <a:r>
              <a:rPr lang="en-US" dirty="0" err="1" smtClean="0"/>
              <a:t>SpMV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</p:spPr>
        <p:txBody>
          <a:bodyPr/>
          <a:lstStyle/>
          <a:p>
            <a:r>
              <a:rPr lang="it-IT" dirty="0" smtClean="0"/>
              <a:t>Containment Domain [SC'12] (c) Jinsuk Chung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2"/>
          </p:nvPr>
        </p:nvSpPr>
        <p:spPr>
          <a:xfrm>
            <a:off x="7086600" y="-14221"/>
            <a:ext cx="836613" cy="455613"/>
          </a:xfrm>
          <a:ln/>
        </p:spPr>
        <p:txBody>
          <a:bodyPr/>
          <a:lstStyle/>
          <a:p>
            <a:pPr>
              <a:defRPr/>
            </a:pPr>
            <a:fld id="{601C25D1-4320-45C9-A8DE-289E7E3A86B0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 bwMode="auto">
              <a:xfrm>
                <a:off x="913228" y="1524000"/>
                <a:ext cx="1188720" cy="118872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𝑴</m:t>
                          </m:r>
                        </m:e>
                        <m:sub>
                          <m: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𝟎𝟎</m:t>
                          </m:r>
                        </m:sub>
                      </m:sSub>
                    </m:oMath>
                  </m:oMathPara>
                </a14:m>
                <a:endPara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3228" y="1524000"/>
                <a:ext cx="1188720" cy="11887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 bwMode="auto">
              <a:xfrm>
                <a:off x="2092422" y="1524000"/>
                <a:ext cx="1188720" cy="118872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𝑴</m:t>
                          </m:r>
                        </m:e>
                        <m:sub>
                          <m: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𝟎𝟏</m:t>
                          </m:r>
                        </m:sub>
                      </m:sSub>
                    </m:oMath>
                  </m:oMathPara>
                </a14:m>
                <a:endPara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92422" y="1524000"/>
                <a:ext cx="1188720" cy="11887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 bwMode="auto">
              <a:xfrm>
                <a:off x="913228" y="2712720"/>
                <a:ext cx="1188720" cy="118872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𝑴</m:t>
                          </m:r>
                        </m:e>
                        <m:sub>
                          <m: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𝟏𝟎</m:t>
                          </m:r>
                        </m:sub>
                      </m:sSub>
                    </m:oMath>
                  </m:oMathPara>
                </a14:m>
                <a:endPara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3228" y="2712720"/>
                <a:ext cx="1188720" cy="11887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 bwMode="auto">
              <a:xfrm>
                <a:off x="2092422" y="2712720"/>
                <a:ext cx="1188720" cy="11887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𝑴</m:t>
                          </m:r>
                        </m:e>
                        <m:sub>
                          <m: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𝟏𝟏</m:t>
                          </m:r>
                        </m:sub>
                      </m:sSub>
                    </m:oMath>
                  </m:oMathPara>
                </a14:m>
                <a:endPara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92422" y="2712720"/>
                <a:ext cx="1188720" cy="11887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507588" y="400633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Matrix </a:t>
            </a:r>
            <a:r>
              <a:rPr lang="en-US" b="1" dirty="0" smtClean="0"/>
              <a:t>M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 bwMode="auto">
              <a:xfrm>
                <a:off x="3535680" y="1524000"/>
                <a:ext cx="426720" cy="118872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𝑽</m:t>
                          </m:r>
                        </m:e>
                        <m:sub>
                          <m: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5680" y="1524000"/>
                <a:ext cx="426720" cy="1188720"/>
              </a:xfrm>
              <a:prstGeom prst="rect">
                <a:avLst/>
              </a:prstGeom>
              <a:blipFill rotWithShape="1">
                <a:blip r:embed="rId7"/>
                <a:stretch>
                  <a:fillRect l="-7895"/>
                </a:stretch>
              </a:blip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3124200" y="4006334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Vector </a:t>
            </a:r>
            <a:r>
              <a:rPr lang="en-US" b="1" dirty="0" smtClean="0"/>
              <a:t>V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 bwMode="auto">
              <a:xfrm>
                <a:off x="3535680" y="2712720"/>
                <a:ext cx="426720" cy="118872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5680" y="2712720"/>
                <a:ext cx="426720" cy="1188720"/>
              </a:xfrm>
              <a:prstGeom prst="rect">
                <a:avLst/>
              </a:prstGeom>
              <a:blipFill rotWithShape="1">
                <a:blip r:embed="rId8"/>
                <a:stretch>
                  <a:fillRect l="-7895"/>
                </a:stretch>
              </a:blip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648200" y="1295400"/>
            <a:ext cx="4343400" cy="5089526"/>
          </a:xfrm>
        </p:spPr>
        <p:txBody>
          <a:bodyPr/>
          <a:lstStyle/>
          <a:p>
            <a:pPr marL="0" lvl="0" indent="0" defTabSz="457200" eaLnBrk="0" hangingPunct="0">
              <a:lnSpc>
                <a:spcPct val="75000"/>
              </a:lnSpc>
              <a:spcBef>
                <a:spcPts val="650"/>
              </a:spcBef>
              <a:buClr>
                <a:srgbClr val="000000"/>
              </a:buClr>
              <a:buSzPct val="100000"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ourier New"/>
                <a:cs typeface="Courier New"/>
              </a:rPr>
              <a:t>void task&lt;inner&gt;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SpMV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  <a:cs typeface="Courier New"/>
              </a:rPr>
              <a:t>(	in M, in V</a:t>
            </a:r>
            <a:r>
              <a:rPr lang="en-US" sz="1600" b="1" baseline="-25000" dirty="0" smtClean="0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  <a:cs typeface="Courier New"/>
              </a:rPr>
              <a:t>, out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R</a:t>
            </a:r>
            <a:r>
              <a:rPr lang="en-US" sz="1600" b="1" baseline="-25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  <a:cs typeface="Courier New"/>
              </a:rPr>
              <a:t>){</a:t>
            </a:r>
          </a:p>
          <a:p>
            <a:pPr marL="0" lvl="0" indent="0" defTabSz="457200" eaLnBrk="0" hangingPunct="0">
              <a:lnSpc>
                <a:spcPct val="75000"/>
              </a:lnSpc>
              <a:spcBef>
                <a:spcPts val="650"/>
              </a:spcBef>
              <a:buClr>
                <a:srgbClr val="000000"/>
              </a:buClr>
              <a:buSzPct val="100000"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ourier New"/>
                <a:cs typeface="Courier New"/>
              </a:rPr>
              <a:t>  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forall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  <a:cs typeface="Courier New"/>
              </a:rPr>
              <a:t>(…) reduce(…)</a:t>
            </a:r>
            <a:br>
              <a:rPr lang="en-US" sz="1600" b="1" dirty="0" smtClean="0">
                <a:solidFill>
                  <a:srgbClr val="000000"/>
                </a:solidFill>
                <a:latin typeface="Courier New"/>
                <a:cs typeface="Courier New"/>
              </a:rPr>
            </a:br>
            <a:r>
              <a:rPr lang="en-US" sz="1600" b="1" dirty="0" smtClean="0">
                <a:solidFill>
                  <a:srgbClr val="000000"/>
                </a:solidFill>
                <a:latin typeface="Courier New"/>
                <a:cs typeface="Courier New"/>
              </a:rPr>
              <a:t>     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SpMV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  <a:cs typeface="Courier New"/>
              </a:rPr>
              <a:t>(M[…],V</a:t>
            </a:r>
            <a:r>
              <a:rPr lang="en-US" sz="1600" b="1" baseline="-25000" dirty="0" smtClean="0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  <a:cs typeface="Courier New"/>
              </a:rPr>
              <a:t>[…],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R</a:t>
            </a:r>
            <a:r>
              <a:rPr lang="en-US" sz="1600" b="1" baseline="-250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  <a:cs typeface="Courier New"/>
              </a:rPr>
              <a:t>[…]);</a:t>
            </a:r>
          </a:p>
          <a:p>
            <a:pPr marL="0" lvl="0" indent="0" defTabSz="457200" eaLnBrk="0" hangingPunct="0">
              <a:lnSpc>
                <a:spcPct val="75000"/>
              </a:lnSpc>
              <a:spcBef>
                <a:spcPts val="650"/>
              </a:spcBef>
              <a:buClr>
                <a:srgbClr val="000000"/>
              </a:buClr>
              <a:buSzPct val="100000"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pPr marL="0" lvl="0" indent="0" defTabSz="457200" eaLnBrk="0" hangingPunct="0">
              <a:lnSpc>
                <a:spcPct val="75000"/>
              </a:lnSpc>
              <a:spcBef>
                <a:spcPts val="650"/>
              </a:spcBef>
              <a:buClr>
                <a:srgbClr val="000000"/>
              </a:buClr>
              <a:buSzPct val="100000"/>
              <a:buNone/>
            </a:pPr>
            <a:endParaRPr lang="en-US" sz="1600" b="1" dirty="0" smtClean="0">
              <a:latin typeface="Courier New"/>
              <a:cs typeface="Courier New"/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en-US" sz="1600" b="1" dirty="0" smtClean="0">
                <a:latin typeface="Courier New"/>
                <a:cs typeface="Courier New"/>
              </a:rPr>
              <a:t>void task&lt;leaf&gt; </a:t>
            </a:r>
            <a:r>
              <a:rPr lang="en-US" sz="1600" b="1" dirty="0" err="1" smtClean="0">
                <a:latin typeface="Courier New"/>
                <a:cs typeface="Courier New"/>
              </a:rPr>
              <a:t>SpMV</a:t>
            </a:r>
            <a:r>
              <a:rPr lang="en-US" sz="1600" b="1" dirty="0" smtClean="0">
                <a:latin typeface="Courier New"/>
                <a:cs typeface="Courier New"/>
              </a:rPr>
              <a:t>(…){</a:t>
            </a:r>
          </a:p>
          <a:p>
            <a:pPr>
              <a:buNone/>
            </a:pPr>
            <a:r>
              <a:rPr lang="pt-BR" sz="1600" b="1" dirty="0" smtClean="0">
                <a:latin typeface="Courier New"/>
                <a:cs typeface="Courier New"/>
              </a:rPr>
              <a:t>  for r=0..N 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pt-BR" sz="1600" b="1" dirty="0" smtClean="0">
                <a:latin typeface="Courier New"/>
                <a:cs typeface="Courier New"/>
              </a:rPr>
              <a:t>    for c=rowS[r]..rowS[r+1] {</a:t>
            </a:r>
            <a:br>
              <a:rPr lang="pt-BR" sz="1600" b="1" dirty="0" smtClean="0">
                <a:latin typeface="Courier New"/>
                <a:cs typeface="Courier New"/>
              </a:rPr>
            </a:br>
            <a:r>
              <a:rPr lang="pt-BR" sz="1600" b="1" dirty="0" smtClean="0">
                <a:latin typeface="Courier New"/>
                <a:cs typeface="Courier New"/>
              </a:rPr>
              <a:t>       res</a:t>
            </a:r>
            <a:r>
              <a:rPr lang="pt-BR" sz="1600" b="1" baseline="-25000" dirty="0" smtClean="0">
                <a:latin typeface="Courier New"/>
                <a:cs typeface="Courier New"/>
              </a:rPr>
              <a:t>i</a:t>
            </a:r>
            <a:r>
              <a:rPr lang="pt-BR" sz="1600" b="1" dirty="0" smtClean="0">
                <a:latin typeface="Courier New"/>
                <a:cs typeface="Courier New"/>
              </a:rPr>
              <a:t>[r]+=data[c]*V</a:t>
            </a:r>
            <a:r>
              <a:rPr lang="pt-BR" sz="1600" b="1" baseline="-25000" dirty="0" smtClean="0">
                <a:latin typeface="Courier New"/>
                <a:cs typeface="Courier New"/>
              </a:rPr>
              <a:t>i</a:t>
            </a:r>
            <a:r>
              <a:rPr lang="pt-BR" sz="1600" b="1" dirty="0" smtClean="0">
                <a:latin typeface="Courier New"/>
                <a:cs typeface="Courier New"/>
              </a:rPr>
              <a:t>[cIdx[c]];</a:t>
            </a:r>
            <a:endParaRPr lang="pt-BR" sz="1600" b="1" dirty="0" smtClean="0">
              <a:solidFill>
                <a:srgbClr val="73B900"/>
              </a:solidFill>
              <a:latin typeface="Courier New"/>
              <a:cs typeface="Courier New"/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pt-BR" sz="1600" b="1" dirty="0" smtClean="0">
                <a:latin typeface="Courier New"/>
                <a:cs typeface="Courier New"/>
              </a:rPr>
              <a:t>	   prevC=c;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pt-BR" sz="1600" b="1" dirty="0" smtClean="0">
                <a:latin typeface="Courier New"/>
                <a:cs typeface="Courier New"/>
              </a:rPr>
              <a:t>    }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pt-BR" sz="1600" b="1" dirty="0" smtClean="0">
                <a:latin typeface="Courier New"/>
                <a:cs typeface="Courier New"/>
              </a:rPr>
              <a:t>}</a:t>
            </a:r>
          </a:p>
          <a:p>
            <a:pPr marL="0" indent="0">
              <a:lnSpc>
                <a:spcPct val="75000"/>
              </a:lnSpc>
              <a:buNone/>
            </a:pPr>
            <a:endParaRPr lang="pt-BR" sz="1600" b="0" dirty="0" smtClean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75572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example: </a:t>
            </a:r>
            <a:r>
              <a:rPr lang="en-US" dirty="0" err="1" smtClean="0"/>
              <a:t>SpMV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59B1C28-9D21-4559-A913-2EE6820D4D1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</p:spPr>
        <p:txBody>
          <a:bodyPr/>
          <a:lstStyle/>
          <a:p>
            <a:r>
              <a:rPr lang="it-IT" dirty="0" smtClean="0"/>
              <a:t>Containment Domain [SC'12] (c) Jinsuk Chung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 bwMode="auto">
              <a:xfrm>
                <a:off x="304800" y="5181600"/>
                <a:ext cx="1188720" cy="118872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𝑴</m:t>
                          </m:r>
                        </m:e>
                        <m:sub>
                          <m: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𝟎𝟎</m:t>
                          </m:r>
                        </m:sub>
                      </m:sSub>
                    </m:oMath>
                  </m:oMathPara>
                </a14:m>
                <a:endPara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5181600"/>
                <a:ext cx="1188720" cy="11887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 bwMode="auto">
              <a:xfrm>
                <a:off x="4826000" y="5181600"/>
                <a:ext cx="1188720" cy="118872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𝑴</m:t>
                          </m:r>
                        </m:e>
                        <m:sub>
                          <m: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𝟎𝟏</m:t>
                          </m:r>
                        </m:sub>
                      </m:sSub>
                    </m:oMath>
                  </m:oMathPara>
                </a14:m>
                <a:endPara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6000" y="5181600"/>
                <a:ext cx="1188720" cy="11887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 bwMode="auto">
              <a:xfrm>
                <a:off x="2565400" y="5181600"/>
                <a:ext cx="1188720" cy="118872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𝑴</m:t>
                          </m:r>
                        </m:e>
                        <m:sub>
                          <m: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𝟏𝟎</m:t>
                          </m:r>
                        </m:sub>
                      </m:sSub>
                    </m:oMath>
                  </m:oMathPara>
                </a14:m>
                <a:endPara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65400" y="5181600"/>
                <a:ext cx="1188720" cy="11887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 bwMode="auto">
              <a:xfrm>
                <a:off x="7086600" y="5181600"/>
                <a:ext cx="1188720" cy="11887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𝑴</m:t>
                          </m:r>
                        </m:e>
                        <m:sub>
                          <m: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𝟏𝟏</m:t>
                          </m:r>
                        </m:sub>
                      </m:sSub>
                    </m:oMath>
                  </m:oMathPara>
                </a14:m>
                <a:endPara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86600" y="5181600"/>
                <a:ext cx="1188720" cy="11887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 bwMode="auto">
              <a:xfrm>
                <a:off x="1600200" y="5181600"/>
                <a:ext cx="426720" cy="118872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𝑽</m:t>
                          </m:r>
                        </m:e>
                        <m:sub>
                          <m: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0200" y="5181600"/>
                <a:ext cx="426720" cy="1188720"/>
              </a:xfrm>
              <a:prstGeom prst="rect">
                <a:avLst/>
              </a:prstGeom>
              <a:blipFill rotWithShape="1">
                <a:blip r:embed="rId7"/>
                <a:stretch>
                  <a:fillRect l="-9211"/>
                </a:stretch>
              </a:blip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 bwMode="auto">
              <a:xfrm>
                <a:off x="8382000" y="5181600"/>
                <a:ext cx="426720" cy="118872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0" y="5181600"/>
                <a:ext cx="426720" cy="1188720"/>
              </a:xfrm>
              <a:prstGeom prst="rect">
                <a:avLst/>
              </a:prstGeom>
              <a:blipFill rotWithShape="1">
                <a:blip r:embed="rId8"/>
                <a:stretch>
                  <a:fillRect l="-7895"/>
                </a:stretch>
              </a:blip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 bwMode="auto">
              <a:xfrm>
                <a:off x="3860800" y="5181600"/>
                <a:ext cx="426720" cy="118872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𝑽</m:t>
                          </m:r>
                        </m:e>
                        <m:sub>
                          <m: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60800" y="5181600"/>
                <a:ext cx="426720" cy="1188720"/>
              </a:xfrm>
              <a:prstGeom prst="rect">
                <a:avLst/>
              </a:prstGeom>
              <a:blipFill rotWithShape="1">
                <a:blip r:embed="rId9"/>
                <a:stretch>
                  <a:fillRect l="-7895"/>
                </a:stretch>
              </a:blip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 bwMode="auto">
              <a:xfrm>
                <a:off x="6121400" y="5181600"/>
                <a:ext cx="426720" cy="118872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21400" y="5181600"/>
                <a:ext cx="426720" cy="1188720"/>
              </a:xfrm>
              <a:prstGeom prst="rect">
                <a:avLst/>
              </a:prstGeom>
              <a:blipFill rotWithShape="1">
                <a:blip r:embed="rId10"/>
                <a:stretch>
                  <a:fillRect l="-7895"/>
                </a:stretch>
              </a:blip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 bwMode="auto">
              <a:xfrm>
                <a:off x="913228" y="1524000"/>
                <a:ext cx="1188720" cy="118872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𝑴</m:t>
                          </m:r>
                        </m:e>
                        <m:sub>
                          <m: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𝟎𝟎</m:t>
                          </m:r>
                        </m:sub>
                      </m:sSub>
                    </m:oMath>
                  </m:oMathPara>
                </a14:m>
                <a:endPara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3228" y="1524000"/>
                <a:ext cx="1188720" cy="11887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 bwMode="auto">
              <a:xfrm>
                <a:off x="2092422" y="1524000"/>
                <a:ext cx="1188720" cy="118872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𝑴</m:t>
                          </m:r>
                        </m:e>
                        <m:sub>
                          <m: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𝟎𝟏</m:t>
                          </m:r>
                        </m:sub>
                      </m:sSub>
                    </m:oMath>
                  </m:oMathPara>
                </a14:m>
                <a:endPara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92422" y="1524000"/>
                <a:ext cx="1188720" cy="11887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 bwMode="auto">
              <a:xfrm>
                <a:off x="913228" y="2712720"/>
                <a:ext cx="1188720" cy="118872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𝑴</m:t>
                          </m:r>
                        </m:e>
                        <m:sub>
                          <m: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𝟏𝟎</m:t>
                          </m:r>
                        </m:sub>
                      </m:sSub>
                    </m:oMath>
                  </m:oMathPara>
                </a14:m>
                <a:endPara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3228" y="2712720"/>
                <a:ext cx="1188720" cy="11887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 bwMode="auto">
              <a:xfrm>
                <a:off x="2092422" y="2712720"/>
                <a:ext cx="1188720" cy="11887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𝑴</m:t>
                          </m:r>
                        </m:e>
                        <m:sub>
                          <m: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𝟏𝟏</m:t>
                          </m:r>
                        </m:sub>
                      </m:sSub>
                    </m:oMath>
                  </m:oMathPara>
                </a14:m>
                <a:endPara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92422" y="2712720"/>
                <a:ext cx="1188720" cy="11887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507588" y="400633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Matrix </a:t>
            </a:r>
            <a:r>
              <a:rPr lang="en-US" b="1" dirty="0" smtClean="0"/>
              <a:t>M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 bwMode="auto">
              <a:xfrm>
                <a:off x="3535680" y="1524000"/>
                <a:ext cx="426720" cy="118872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𝑽</m:t>
                          </m:r>
                        </m:e>
                        <m:sub>
                          <m: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5680" y="1524000"/>
                <a:ext cx="426720" cy="1188720"/>
              </a:xfrm>
              <a:prstGeom prst="rect">
                <a:avLst/>
              </a:prstGeom>
              <a:blipFill rotWithShape="1">
                <a:blip r:embed="rId15"/>
                <a:stretch>
                  <a:fillRect l="-7895"/>
                </a:stretch>
              </a:blip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124200" y="4006334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Vector </a:t>
            </a:r>
            <a:r>
              <a:rPr lang="en-US" b="1" dirty="0" smtClean="0"/>
              <a:t>V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 bwMode="auto">
              <a:xfrm>
                <a:off x="3535680" y="2712720"/>
                <a:ext cx="426720" cy="118872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5680" y="2712720"/>
                <a:ext cx="426720" cy="1188720"/>
              </a:xfrm>
              <a:prstGeom prst="rect">
                <a:avLst/>
              </a:prstGeom>
              <a:blipFill rotWithShape="1">
                <a:blip r:embed="rId16"/>
                <a:stretch>
                  <a:fillRect l="-7895"/>
                </a:stretch>
              </a:blip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831166" y="4375666"/>
            <a:ext cx="6941234" cy="805934"/>
            <a:chOff x="831166" y="4375666"/>
            <a:chExt cx="6941234" cy="1110734"/>
          </a:xfrm>
        </p:grpSpPr>
        <p:cxnSp>
          <p:nvCxnSpPr>
            <p:cNvPr id="5" name="Straight Arrow Connector 4"/>
            <p:cNvCxnSpPr/>
            <p:nvPr/>
          </p:nvCxnSpPr>
          <p:spPr bwMode="auto">
            <a:xfrm>
              <a:off x="3535680" y="4375666"/>
              <a:ext cx="4236720" cy="1021080"/>
            </a:xfrm>
            <a:prstGeom prst="straightConnector1">
              <a:avLst/>
            </a:prstGeom>
            <a:noFill/>
            <a:ln w="349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2971800" y="4375666"/>
              <a:ext cx="2524760" cy="1021080"/>
            </a:xfrm>
            <a:prstGeom prst="straightConnector1">
              <a:avLst/>
            </a:prstGeom>
            <a:noFill/>
            <a:ln w="349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Arrow Connector 27"/>
            <p:cNvCxnSpPr/>
            <p:nvPr/>
          </p:nvCxnSpPr>
          <p:spPr bwMode="auto">
            <a:xfrm>
              <a:off x="2317750" y="4421386"/>
              <a:ext cx="873760" cy="1065014"/>
            </a:xfrm>
            <a:prstGeom prst="straightConnector1">
              <a:avLst/>
            </a:prstGeom>
            <a:noFill/>
            <a:ln w="349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Arrow Connector 29"/>
            <p:cNvCxnSpPr/>
            <p:nvPr/>
          </p:nvCxnSpPr>
          <p:spPr bwMode="auto">
            <a:xfrm flipH="1">
              <a:off x="831166" y="4421386"/>
              <a:ext cx="608428" cy="1065014"/>
            </a:xfrm>
            <a:prstGeom prst="straightConnector1">
              <a:avLst/>
            </a:prstGeom>
            <a:noFill/>
            <a:ln w="349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" name="TextBox 31"/>
          <p:cNvSpPr txBox="1"/>
          <p:nvPr/>
        </p:nvSpPr>
        <p:spPr>
          <a:xfrm>
            <a:off x="5953760" y="4419600"/>
            <a:ext cx="326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Distributed to 4 nodes</a:t>
            </a:r>
            <a:endParaRPr lang="en-US" b="1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4648200" y="1295400"/>
            <a:ext cx="4343400" cy="508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1" fontAlgn="base" hangingPunct="1">
              <a:lnSpc>
                <a:spcPct val="90000"/>
              </a:lnSpc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entury Gothic" pitchFamily="34" charset="0"/>
              <a:buChar char="•"/>
              <a:defRPr sz="2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800080"/>
              </a:buClr>
              <a:buSzPct val="100000"/>
              <a:buFont typeface="Century Gothic" pitchFamily="34" charset="0"/>
              <a:buChar char="–"/>
              <a:defRPr sz="2200">
                <a:solidFill>
                  <a:srgbClr val="660066"/>
                </a:solidFill>
                <a:latin typeface="+mn-lt"/>
                <a:cs typeface="+mn-cs"/>
              </a:defRPr>
            </a:lvl2pPr>
            <a:lvl3pPr marL="1143000" indent="-228600" algn="l" defTabSz="457200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Char char="•"/>
              <a:defRPr>
                <a:solidFill>
                  <a:srgbClr val="B80047"/>
                </a:solidFill>
                <a:latin typeface="+mn-lt"/>
                <a:cs typeface="+mn-cs"/>
              </a:defRPr>
            </a:lvl3pPr>
            <a:lvl4pPr marL="1600200" indent="-228600" algn="l" defTabSz="457200" rtl="0" eaLnBrk="1" fontAlgn="base" hangingPunct="1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–"/>
              <a:defRPr>
                <a:solidFill>
                  <a:srgbClr val="94476B"/>
                </a:solidFill>
                <a:latin typeface="+mn-lt"/>
                <a:cs typeface="+mn-cs"/>
              </a:defRPr>
            </a:lvl4pPr>
            <a:lvl5pPr marL="2057400" indent="-228600" algn="l" defTabSz="457200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5pPr>
            <a:lvl6pPr marL="25146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6pPr>
            <a:lvl7pPr marL="29718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7pPr>
            <a:lvl8pPr marL="34290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8pPr>
            <a:lvl9pPr marL="38862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9pPr>
          </a:lstStyle>
          <a:p>
            <a:pPr marL="0" indent="0" eaLnBrk="0" hangingPunct="0">
              <a:lnSpc>
                <a:spcPct val="75000"/>
              </a:lnSpc>
              <a:buFont typeface="Century Gothic" pitchFamily="34" charset="0"/>
              <a:buNone/>
            </a:pPr>
            <a:r>
              <a:rPr lang="en-US" sz="1600" b="1" dirty="0" smtClean="0">
                <a:latin typeface="Courier New"/>
                <a:cs typeface="Courier New"/>
              </a:rPr>
              <a:t>void task&lt;inner&gt; </a:t>
            </a:r>
            <a:r>
              <a:rPr lang="en-US" sz="1600" b="1" dirty="0" err="1" smtClean="0">
                <a:latin typeface="Courier New"/>
                <a:cs typeface="Courier New"/>
              </a:rPr>
              <a:t>SpMV</a:t>
            </a:r>
            <a:r>
              <a:rPr lang="en-US" sz="1600" b="1" dirty="0" smtClean="0">
                <a:latin typeface="Courier New"/>
                <a:cs typeface="Courier New"/>
              </a:rPr>
              <a:t>(	in M, in V</a:t>
            </a:r>
            <a:r>
              <a:rPr lang="en-US" sz="1600" b="1" baseline="-25000" dirty="0" smtClean="0">
                <a:latin typeface="Courier New"/>
                <a:cs typeface="Courier New"/>
              </a:rPr>
              <a:t>i</a:t>
            </a:r>
            <a:r>
              <a:rPr lang="en-US" sz="1600" b="1" dirty="0" smtClean="0">
                <a:latin typeface="Courier New"/>
                <a:cs typeface="Courier New"/>
              </a:rPr>
              <a:t>, out </a:t>
            </a:r>
            <a:r>
              <a:rPr lang="en-US" sz="1600" b="1" dirty="0" err="1" smtClean="0">
                <a:latin typeface="Courier New"/>
                <a:cs typeface="Courier New"/>
              </a:rPr>
              <a:t>R</a:t>
            </a:r>
            <a:r>
              <a:rPr lang="en-US" sz="1600" b="1" baseline="-25000" dirty="0" err="1" smtClean="0">
                <a:latin typeface="Courier New"/>
                <a:cs typeface="Courier New"/>
              </a:rPr>
              <a:t>i</a:t>
            </a:r>
            <a:r>
              <a:rPr lang="en-US" sz="1600" b="1" dirty="0" smtClean="0">
                <a:latin typeface="Courier New"/>
                <a:cs typeface="Courier New"/>
              </a:rPr>
              <a:t>){</a:t>
            </a:r>
          </a:p>
          <a:p>
            <a:pPr marL="0" indent="0" eaLnBrk="0" hangingPunct="0">
              <a:lnSpc>
                <a:spcPct val="75000"/>
              </a:lnSpc>
              <a:buFont typeface="Century Gothic" pitchFamily="34" charset="0"/>
              <a:buNone/>
            </a:pPr>
            <a:r>
              <a:rPr lang="en-US" sz="1600" b="1" dirty="0" smtClean="0">
                <a:latin typeface="Courier New"/>
                <a:cs typeface="Courier New"/>
              </a:rPr>
              <a:t>   </a:t>
            </a:r>
            <a:r>
              <a:rPr lang="en-US" sz="1600" b="1" dirty="0" err="1" smtClean="0">
                <a:latin typeface="Courier New"/>
                <a:cs typeface="Courier New"/>
              </a:rPr>
              <a:t>forall</a:t>
            </a:r>
            <a:r>
              <a:rPr lang="en-US" sz="1600" b="1" dirty="0" smtClean="0">
                <a:latin typeface="Courier New"/>
                <a:cs typeface="Courier New"/>
              </a:rPr>
              <a:t>(…) reduce(…)</a:t>
            </a:r>
            <a:br>
              <a:rPr lang="en-US" sz="1600" b="1" dirty="0" smtClean="0">
                <a:latin typeface="Courier New"/>
                <a:cs typeface="Courier New"/>
              </a:rPr>
            </a:br>
            <a:r>
              <a:rPr lang="en-US" sz="1600" b="1" dirty="0" smtClean="0">
                <a:latin typeface="Courier New"/>
                <a:cs typeface="Courier New"/>
              </a:rPr>
              <a:t>      </a:t>
            </a:r>
            <a:r>
              <a:rPr lang="en-US" sz="1600" b="1" dirty="0" err="1" smtClean="0">
                <a:latin typeface="Courier New"/>
                <a:cs typeface="Courier New"/>
              </a:rPr>
              <a:t>SpMV</a:t>
            </a:r>
            <a:r>
              <a:rPr lang="en-US" sz="1600" b="1" dirty="0" smtClean="0">
                <a:latin typeface="Courier New"/>
                <a:cs typeface="Courier New"/>
              </a:rPr>
              <a:t>(M[…],V</a:t>
            </a:r>
            <a:r>
              <a:rPr lang="en-US" sz="1600" b="1" baseline="-25000" dirty="0" smtClean="0">
                <a:latin typeface="Courier New"/>
                <a:cs typeface="Courier New"/>
              </a:rPr>
              <a:t>i</a:t>
            </a:r>
            <a:r>
              <a:rPr lang="en-US" sz="1600" b="1" dirty="0" smtClean="0">
                <a:latin typeface="Courier New"/>
                <a:cs typeface="Courier New"/>
              </a:rPr>
              <a:t>[…],</a:t>
            </a:r>
            <a:r>
              <a:rPr lang="en-US" sz="1600" b="1" dirty="0" err="1" smtClean="0">
                <a:latin typeface="Courier New"/>
                <a:cs typeface="Courier New"/>
              </a:rPr>
              <a:t>R</a:t>
            </a:r>
            <a:r>
              <a:rPr lang="en-US" sz="1600" b="1" baseline="-25000" dirty="0" err="1" smtClean="0">
                <a:latin typeface="Courier New"/>
                <a:cs typeface="Courier New"/>
              </a:rPr>
              <a:t>i</a:t>
            </a:r>
            <a:r>
              <a:rPr lang="en-US" sz="1600" b="1" dirty="0" smtClean="0">
                <a:latin typeface="Courier New"/>
                <a:cs typeface="Courier New"/>
              </a:rPr>
              <a:t>[…]);</a:t>
            </a:r>
          </a:p>
          <a:p>
            <a:pPr marL="0" indent="0" eaLnBrk="0" hangingPunct="0">
              <a:lnSpc>
                <a:spcPct val="75000"/>
              </a:lnSpc>
              <a:buFont typeface="Century Gothic" pitchFamily="34" charset="0"/>
              <a:buNone/>
            </a:pPr>
            <a:r>
              <a:rPr lang="en-US" sz="1600" b="1" dirty="0" smtClean="0">
                <a:latin typeface="Courier New"/>
                <a:cs typeface="Courier New"/>
              </a:rPr>
              <a:t>}</a:t>
            </a:r>
          </a:p>
          <a:p>
            <a:pPr marL="0" indent="0" eaLnBrk="0" hangingPunct="0">
              <a:lnSpc>
                <a:spcPct val="75000"/>
              </a:lnSpc>
              <a:buFont typeface="Century Gothic" pitchFamily="34" charset="0"/>
              <a:buNone/>
            </a:pPr>
            <a:endParaRPr lang="en-US" sz="1600" b="1" dirty="0" smtClean="0">
              <a:latin typeface="Courier New"/>
              <a:cs typeface="Courier New"/>
            </a:endParaRPr>
          </a:p>
          <a:p>
            <a:pPr marL="0" indent="0">
              <a:lnSpc>
                <a:spcPct val="75000"/>
              </a:lnSpc>
              <a:buFont typeface="Century Gothic" pitchFamily="34" charset="0"/>
              <a:buNone/>
            </a:pPr>
            <a:r>
              <a:rPr lang="en-US" sz="1600" b="1" dirty="0" smtClean="0">
                <a:latin typeface="Courier New"/>
                <a:cs typeface="Courier New"/>
              </a:rPr>
              <a:t>void task&lt;leaf&gt; </a:t>
            </a:r>
            <a:r>
              <a:rPr lang="en-US" sz="1600" b="1" dirty="0" err="1" smtClean="0">
                <a:latin typeface="Courier New"/>
                <a:cs typeface="Courier New"/>
              </a:rPr>
              <a:t>SpMV</a:t>
            </a:r>
            <a:r>
              <a:rPr lang="en-US" sz="1600" b="1" dirty="0" smtClean="0">
                <a:latin typeface="Courier New"/>
                <a:cs typeface="Courier New"/>
              </a:rPr>
              <a:t>(…){</a:t>
            </a:r>
          </a:p>
          <a:p>
            <a:pPr>
              <a:buFont typeface="Century Gothic" pitchFamily="34" charset="0"/>
              <a:buNone/>
            </a:pPr>
            <a:r>
              <a:rPr lang="pt-BR" sz="1600" b="1" dirty="0" smtClean="0">
                <a:latin typeface="Courier New"/>
                <a:cs typeface="Courier New"/>
              </a:rPr>
              <a:t>  for r=0..N </a:t>
            </a:r>
          </a:p>
          <a:p>
            <a:pPr marL="0" indent="0">
              <a:lnSpc>
                <a:spcPct val="75000"/>
              </a:lnSpc>
              <a:buFont typeface="Century Gothic" pitchFamily="34" charset="0"/>
              <a:buNone/>
            </a:pPr>
            <a:r>
              <a:rPr lang="pt-BR" sz="1600" b="1" dirty="0" smtClean="0">
                <a:latin typeface="Courier New"/>
                <a:cs typeface="Courier New"/>
              </a:rPr>
              <a:t>    for c=rowS[r]..rowS[r+1] {</a:t>
            </a:r>
            <a:br>
              <a:rPr lang="pt-BR" sz="1600" b="1" dirty="0" smtClean="0">
                <a:latin typeface="Courier New"/>
                <a:cs typeface="Courier New"/>
              </a:rPr>
            </a:br>
            <a:r>
              <a:rPr lang="pt-BR" sz="1600" b="1" dirty="0" smtClean="0">
                <a:latin typeface="Courier New"/>
                <a:cs typeface="Courier New"/>
              </a:rPr>
              <a:t>       res</a:t>
            </a:r>
            <a:r>
              <a:rPr lang="pt-BR" sz="1600" b="1" baseline="-25000" dirty="0" smtClean="0">
                <a:latin typeface="Courier New"/>
                <a:cs typeface="Courier New"/>
              </a:rPr>
              <a:t>i</a:t>
            </a:r>
            <a:r>
              <a:rPr lang="pt-BR" sz="1600" b="1" dirty="0" smtClean="0">
                <a:latin typeface="Courier New"/>
                <a:cs typeface="Courier New"/>
              </a:rPr>
              <a:t>[r]+=data[c]*V</a:t>
            </a:r>
            <a:r>
              <a:rPr lang="pt-BR" sz="1600" b="1" baseline="-25000" dirty="0" smtClean="0">
                <a:latin typeface="Courier New"/>
                <a:cs typeface="Courier New"/>
              </a:rPr>
              <a:t>i</a:t>
            </a:r>
            <a:r>
              <a:rPr lang="pt-BR" sz="1600" b="1" dirty="0" smtClean="0">
                <a:latin typeface="Courier New"/>
                <a:cs typeface="Courier New"/>
              </a:rPr>
              <a:t>[cIdx[c]];</a:t>
            </a:r>
            <a:endParaRPr lang="pt-BR" sz="1600" b="1" dirty="0" smtClean="0">
              <a:solidFill>
                <a:srgbClr val="73B900"/>
              </a:solidFill>
              <a:latin typeface="Courier New"/>
              <a:cs typeface="Courier New"/>
            </a:endParaRPr>
          </a:p>
          <a:p>
            <a:pPr marL="0" indent="0">
              <a:lnSpc>
                <a:spcPct val="75000"/>
              </a:lnSpc>
              <a:buFont typeface="Century Gothic" pitchFamily="34" charset="0"/>
              <a:buNone/>
            </a:pPr>
            <a:r>
              <a:rPr lang="pt-BR" sz="1600" b="1" dirty="0" smtClean="0">
                <a:latin typeface="Courier New"/>
                <a:cs typeface="Courier New"/>
              </a:rPr>
              <a:t>	   prevC=c;</a:t>
            </a:r>
          </a:p>
          <a:p>
            <a:pPr marL="0" indent="0">
              <a:lnSpc>
                <a:spcPct val="75000"/>
              </a:lnSpc>
              <a:buFont typeface="Century Gothic" pitchFamily="34" charset="0"/>
              <a:buNone/>
            </a:pPr>
            <a:r>
              <a:rPr lang="pt-BR" sz="1600" b="1" dirty="0" smtClean="0">
                <a:latin typeface="Courier New"/>
                <a:cs typeface="Courier New"/>
              </a:rPr>
              <a:t>    }</a:t>
            </a:r>
          </a:p>
          <a:p>
            <a:pPr marL="0" indent="0">
              <a:lnSpc>
                <a:spcPct val="75000"/>
              </a:lnSpc>
              <a:buFont typeface="Century Gothic" pitchFamily="34" charset="0"/>
              <a:buNone/>
            </a:pPr>
            <a:r>
              <a:rPr lang="pt-BR" sz="1600" b="1" dirty="0" smtClean="0">
                <a:latin typeface="Courier New"/>
                <a:cs typeface="Courier New"/>
              </a:rPr>
              <a:t>}</a:t>
            </a:r>
          </a:p>
          <a:p>
            <a:pPr marL="0" indent="0">
              <a:lnSpc>
                <a:spcPct val="75000"/>
              </a:lnSpc>
              <a:buFont typeface="Century Gothic" pitchFamily="34" charset="0"/>
              <a:buNone/>
            </a:pPr>
            <a:endParaRPr lang="pt-BR" sz="1600" dirty="0" smtClean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7278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example: </a:t>
            </a:r>
            <a:r>
              <a:rPr lang="en-US" dirty="0" err="1" smtClean="0"/>
              <a:t>SpMV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59B1C28-9D21-4559-A913-2EE6820D4D1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</p:spPr>
        <p:txBody>
          <a:bodyPr/>
          <a:lstStyle/>
          <a:p>
            <a:r>
              <a:rPr lang="it-IT" dirty="0" smtClean="0"/>
              <a:t>Containment Domain [SC'12] (c) Jinsuk Chung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04800" y="5181600"/>
            <a:ext cx="1188720" cy="11887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826000" y="5181600"/>
            <a:ext cx="1188720" cy="11887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565400" y="5181600"/>
            <a:ext cx="1188720" cy="11887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086600" y="5181600"/>
            <a:ext cx="1188720" cy="11887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600200" y="5181600"/>
            <a:ext cx="426720" cy="11887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382000" y="5181600"/>
            <a:ext cx="426720" cy="11887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</a:pPr>
            <a:endParaRPr lang="en-US" sz="2000" b="1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860800" y="5181600"/>
            <a:ext cx="426720" cy="11887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121400" y="5181600"/>
            <a:ext cx="426720" cy="11887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457200" fontAlgn="base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</a:pPr>
            <a:endParaRPr lang="en-US" sz="2000" b="1" dirty="0">
              <a:solidFill>
                <a:schemeClr val="tx1"/>
              </a:solidFill>
              <a:latin typeface="Century Gothic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 bwMode="auto">
              <a:xfrm>
                <a:off x="913228" y="1524000"/>
                <a:ext cx="1188720" cy="118872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𝑴</m:t>
                          </m:r>
                        </m:e>
                        <m:sub>
                          <m: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𝟎𝟎</m:t>
                          </m:r>
                        </m:sub>
                      </m:sSub>
                    </m:oMath>
                  </m:oMathPara>
                </a14:m>
                <a:endPara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3228" y="1524000"/>
                <a:ext cx="1188720" cy="11887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 bwMode="auto">
              <a:xfrm>
                <a:off x="2092422" y="1524000"/>
                <a:ext cx="1188720" cy="118872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𝑴</m:t>
                          </m:r>
                        </m:e>
                        <m:sub>
                          <m: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𝟎𝟏</m:t>
                          </m:r>
                        </m:sub>
                      </m:sSub>
                    </m:oMath>
                  </m:oMathPara>
                </a14:m>
                <a:endPara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92422" y="1524000"/>
                <a:ext cx="1188720" cy="11887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 bwMode="auto">
              <a:xfrm>
                <a:off x="913228" y="2712720"/>
                <a:ext cx="1188720" cy="118872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𝑴</m:t>
                          </m:r>
                        </m:e>
                        <m:sub>
                          <m: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𝟏𝟎</m:t>
                          </m:r>
                        </m:sub>
                      </m:sSub>
                    </m:oMath>
                  </m:oMathPara>
                </a14:m>
                <a:endPara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3228" y="2712720"/>
                <a:ext cx="1188720" cy="11887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 bwMode="auto">
              <a:xfrm>
                <a:off x="2092422" y="2712720"/>
                <a:ext cx="1188720" cy="118872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𝑴</m:t>
                          </m:r>
                        </m:e>
                        <m:sub>
                          <m:r>
                            <a:rPr kumimoji="0" lang="en-US" sz="28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𝟏𝟏</m:t>
                          </m:r>
                        </m:sub>
                      </m:sSub>
                    </m:oMath>
                  </m:oMathPara>
                </a14:m>
                <a:endPara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92422" y="2712720"/>
                <a:ext cx="1188720" cy="11887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507588" y="400633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Matrix </a:t>
            </a:r>
            <a:r>
              <a:rPr lang="en-US" b="1" dirty="0" smtClean="0"/>
              <a:t>M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 bwMode="auto">
              <a:xfrm>
                <a:off x="3535680" y="1524000"/>
                <a:ext cx="426720" cy="118872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𝑽</m:t>
                          </m:r>
                        </m:e>
                        <m:sub>
                          <m:r>
                            <a:rPr kumimoji="0" lang="en-US" sz="2000" b="1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entury Gothic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5680" y="1524000"/>
                <a:ext cx="426720" cy="1188720"/>
              </a:xfrm>
              <a:prstGeom prst="rect">
                <a:avLst/>
              </a:prstGeom>
              <a:blipFill rotWithShape="1">
                <a:blip r:embed="rId7"/>
                <a:stretch>
                  <a:fillRect l="-7895"/>
                </a:stretch>
              </a:blip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124200" y="4006334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Vector </a:t>
            </a:r>
            <a:r>
              <a:rPr lang="en-US" b="1" dirty="0" smtClean="0"/>
              <a:t>V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 bwMode="auto">
              <a:xfrm>
                <a:off x="3535680" y="2712720"/>
                <a:ext cx="426720" cy="118872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457200" fontAlgn="base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5680" y="2712720"/>
                <a:ext cx="426720" cy="1188720"/>
              </a:xfrm>
              <a:prstGeom prst="rect">
                <a:avLst/>
              </a:prstGeom>
              <a:blipFill rotWithShape="1">
                <a:blip r:embed="rId8"/>
                <a:stretch>
                  <a:fillRect l="-7895"/>
                </a:stretch>
              </a:blip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직선 연결선 10"/>
          <p:cNvCxnSpPr/>
          <p:nvPr/>
        </p:nvCxnSpPr>
        <p:spPr bwMode="auto">
          <a:xfrm>
            <a:off x="304800" y="5775960"/>
            <a:ext cx="1188720" cy="0"/>
          </a:xfrm>
          <a:prstGeom prst="line">
            <a:avLst/>
          </a:prstGeom>
          <a:noFill/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직선 연결선 13"/>
          <p:cNvCxnSpPr/>
          <p:nvPr/>
        </p:nvCxnSpPr>
        <p:spPr bwMode="auto">
          <a:xfrm>
            <a:off x="899160" y="5181600"/>
            <a:ext cx="0" cy="1188720"/>
          </a:xfrm>
          <a:prstGeom prst="line">
            <a:avLst/>
          </a:prstGeom>
          <a:noFill/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직선 연결선 30"/>
          <p:cNvCxnSpPr/>
          <p:nvPr/>
        </p:nvCxnSpPr>
        <p:spPr bwMode="auto">
          <a:xfrm>
            <a:off x="2565400" y="5775960"/>
            <a:ext cx="1188720" cy="0"/>
          </a:xfrm>
          <a:prstGeom prst="line">
            <a:avLst/>
          </a:prstGeom>
          <a:noFill/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직선 연결선 33"/>
          <p:cNvCxnSpPr/>
          <p:nvPr/>
        </p:nvCxnSpPr>
        <p:spPr bwMode="auto">
          <a:xfrm>
            <a:off x="3159760" y="5181600"/>
            <a:ext cx="0" cy="1188720"/>
          </a:xfrm>
          <a:prstGeom prst="line">
            <a:avLst/>
          </a:prstGeom>
          <a:noFill/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직선 연결선 34"/>
          <p:cNvCxnSpPr/>
          <p:nvPr/>
        </p:nvCxnSpPr>
        <p:spPr bwMode="auto">
          <a:xfrm>
            <a:off x="4826000" y="5775960"/>
            <a:ext cx="1188720" cy="0"/>
          </a:xfrm>
          <a:prstGeom prst="line">
            <a:avLst/>
          </a:prstGeom>
          <a:noFill/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직선 연결선 35"/>
          <p:cNvCxnSpPr/>
          <p:nvPr/>
        </p:nvCxnSpPr>
        <p:spPr bwMode="auto">
          <a:xfrm>
            <a:off x="5420360" y="5181600"/>
            <a:ext cx="0" cy="1188720"/>
          </a:xfrm>
          <a:prstGeom prst="line">
            <a:avLst/>
          </a:prstGeom>
          <a:noFill/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직선 연결선 36"/>
          <p:cNvCxnSpPr/>
          <p:nvPr/>
        </p:nvCxnSpPr>
        <p:spPr bwMode="auto">
          <a:xfrm>
            <a:off x="7086600" y="5775960"/>
            <a:ext cx="1188720" cy="0"/>
          </a:xfrm>
          <a:prstGeom prst="line">
            <a:avLst/>
          </a:prstGeom>
          <a:noFill/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직선 연결선 37"/>
          <p:cNvCxnSpPr/>
          <p:nvPr/>
        </p:nvCxnSpPr>
        <p:spPr bwMode="auto">
          <a:xfrm>
            <a:off x="7680960" y="5181600"/>
            <a:ext cx="0" cy="1188720"/>
          </a:xfrm>
          <a:prstGeom prst="line">
            <a:avLst/>
          </a:prstGeom>
          <a:noFill/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직선 연결선 38"/>
          <p:cNvCxnSpPr/>
          <p:nvPr/>
        </p:nvCxnSpPr>
        <p:spPr bwMode="auto">
          <a:xfrm>
            <a:off x="1600200" y="5775960"/>
            <a:ext cx="426720" cy="0"/>
          </a:xfrm>
          <a:prstGeom prst="line">
            <a:avLst/>
          </a:prstGeom>
          <a:noFill/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직선 연결선 39"/>
          <p:cNvCxnSpPr/>
          <p:nvPr/>
        </p:nvCxnSpPr>
        <p:spPr bwMode="auto">
          <a:xfrm>
            <a:off x="3860800" y="5775960"/>
            <a:ext cx="426720" cy="0"/>
          </a:xfrm>
          <a:prstGeom prst="line">
            <a:avLst/>
          </a:prstGeom>
          <a:noFill/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직선 연결선 40"/>
          <p:cNvCxnSpPr/>
          <p:nvPr/>
        </p:nvCxnSpPr>
        <p:spPr bwMode="auto">
          <a:xfrm>
            <a:off x="6121400" y="5775960"/>
            <a:ext cx="426720" cy="0"/>
          </a:xfrm>
          <a:prstGeom prst="line">
            <a:avLst/>
          </a:prstGeom>
          <a:noFill/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직선 연결선 41"/>
          <p:cNvCxnSpPr/>
          <p:nvPr/>
        </p:nvCxnSpPr>
        <p:spPr bwMode="auto">
          <a:xfrm>
            <a:off x="8382000" y="5775960"/>
            <a:ext cx="426720" cy="0"/>
          </a:xfrm>
          <a:prstGeom prst="line">
            <a:avLst/>
          </a:prstGeom>
          <a:noFill/>
          <a:ln w="222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Content Placeholder 2"/>
          <p:cNvSpPr txBox="1">
            <a:spLocks/>
          </p:cNvSpPr>
          <p:nvPr/>
        </p:nvSpPr>
        <p:spPr bwMode="auto">
          <a:xfrm>
            <a:off x="4648200" y="1295400"/>
            <a:ext cx="4343400" cy="508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1" fontAlgn="base" hangingPunct="1">
              <a:lnSpc>
                <a:spcPct val="90000"/>
              </a:lnSpc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entury Gothic" pitchFamily="34" charset="0"/>
              <a:buChar char="•"/>
              <a:defRPr sz="2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800080"/>
              </a:buClr>
              <a:buSzPct val="100000"/>
              <a:buFont typeface="Century Gothic" pitchFamily="34" charset="0"/>
              <a:buChar char="–"/>
              <a:defRPr sz="2200">
                <a:solidFill>
                  <a:srgbClr val="660066"/>
                </a:solidFill>
                <a:latin typeface="+mn-lt"/>
                <a:cs typeface="+mn-cs"/>
              </a:defRPr>
            </a:lvl2pPr>
            <a:lvl3pPr marL="1143000" indent="-228600" algn="l" defTabSz="457200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Char char="•"/>
              <a:defRPr>
                <a:solidFill>
                  <a:srgbClr val="B80047"/>
                </a:solidFill>
                <a:latin typeface="+mn-lt"/>
                <a:cs typeface="+mn-cs"/>
              </a:defRPr>
            </a:lvl3pPr>
            <a:lvl4pPr marL="1600200" indent="-228600" algn="l" defTabSz="457200" rtl="0" eaLnBrk="1" fontAlgn="base" hangingPunct="1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–"/>
              <a:defRPr>
                <a:solidFill>
                  <a:srgbClr val="94476B"/>
                </a:solidFill>
                <a:latin typeface="+mn-lt"/>
                <a:cs typeface="+mn-cs"/>
              </a:defRPr>
            </a:lvl4pPr>
            <a:lvl5pPr marL="2057400" indent="-228600" algn="l" defTabSz="457200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5pPr>
            <a:lvl6pPr marL="25146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6pPr>
            <a:lvl7pPr marL="29718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7pPr>
            <a:lvl8pPr marL="34290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8pPr>
            <a:lvl9pPr marL="3886200" indent="-228600" algn="l" defTabSz="457200" rtl="0" eaLnBrk="1" fontAlgn="base" hangingPunct="1">
              <a:lnSpc>
                <a:spcPct val="99000"/>
              </a:lnSpc>
              <a:spcBef>
                <a:spcPts val="5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Century Gothic" pitchFamily="34" charset="0"/>
              <a:buChar char="•"/>
              <a:defRPr>
                <a:solidFill>
                  <a:srgbClr val="8383AD"/>
                </a:solidFill>
                <a:latin typeface="+mn-lt"/>
                <a:cs typeface="+mn-cs"/>
              </a:defRPr>
            </a:lvl9pPr>
          </a:lstStyle>
          <a:p>
            <a:pPr marL="0" indent="0" eaLnBrk="0" hangingPunct="0">
              <a:lnSpc>
                <a:spcPct val="75000"/>
              </a:lnSpc>
              <a:buFont typeface="Century Gothic" pitchFamily="34" charset="0"/>
              <a:buNone/>
            </a:pPr>
            <a:r>
              <a:rPr lang="en-US" sz="1600" b="1" smtClean="0">
                <a:latin typeface="Courier New"/>
                <a:cs typeface="Courier New"/>
              </a:rPr>
              <a:t>void task&lt;inner&gt; SpMV(	in M, in V</a:t>
            </a:r>
            <a:r>
              <a:rPr lang="en-US" sz="1600" b="1" baseline="-25000" smtClean="0">
                <a:latin typeface="Courier New"/>
                <a:cs typeface="Courier New"/>
              </a:rPr>
              <a:t>i</a:t>
            </a:r>
            <a:r>
              <a:rPr lang="en-US" sz="1600" b="1" smtClean="0">
                <a:latin typeface="Courier New"/>
                <a:cs typeface="Courier New"/>
              </a:rPr>
              <a:t>, out R</a:t>
            </a:r>
            <a:r>
              <a:rPr lang="en-US" sz="1600" b="1" baseline="-25000" smtClean="0">
                <a:latin typeface="Courier New"/>
                <a:cs typeface="Courier New"/>
              </a:rPr>
              <a:t>i</a:t>
            </a:r>
            <a:r>
              <a:rPr lang="en-US" sz="1600" b="1" smtClean="0">
                <a:latin typeface="Courier New"/>
                <a:cs typeface="Courier New"/>
              </a:rPr>
              <a:t>){</a:t>
            </a:r>
          </a:p>
          <a:p>
            <a:pPr marL="0" indent="0" eaLnBrk="0" hangingPunct="0">
              <a:lnSpc>
                <a:spcPct val="75000"/>
              </a:lnSpc>
              <a:buFont typeface="Century Gothic" pitchFamily="34" charset="0"/>
              <a:buNone/>
            </a:pPr>
            <a:r>
              <a:rPr lang="en-US" sz="1600" b="1" smtClean="0">
                <a:latin typeface="Courier New"/>
                <a:cs typeface="Courier New"/>
              </a:rPr>
              <a:t>   forall(…) reduce(…)</a:t>
            </a:r>
            <a:br>
              <a:rPr lang="en-US" sz="1600" b="1" smtClean="0">
                <a:latin typeface="Courier New"/>
                <a:cs typeface="Courier New"/>
              </a:rPr>
            </a:br>
            <a:r>
              <a:rPr lang="en-US" sz="1600" b="1" smtClean="0">
                <a:latin typeface="Courier New"/>
                <a:cs typeface="Courier New"/>
              </a:rPr>
              <a:t>      SpMV(M[…],V</a:t>
            </a:r>
            <a:r>
              <a:rPr lang="en-US" sz="1600" b="1" baseline="-25000" smtClean="0">
                <a:latin typeface="Courier New"/>
                <a:cs typeface="Courier New"/>
              </a:rPr>
              <a:t>i</a:t>
            </a:r>
            <a:r>
              <a:rPr lang="en-US" sz="1600" b="1" smtClean="0">
                <a:latin typeface="Courier New"/>
                <a:cs typeface="Courier New"/>
              </a:rPr>
              <a:t>[…],R</a:t>
            </a:r>
            <a:r>
              <a:rPr lang="en-US" sz="1600" b="1" baseline="-25000" smtClean="0">
                <a:latin typeface="Courier New"/>
                <a:cs typeface="Courier New"/>
              </a:rPr>
              <a:t>i</a:t>
            </a:r>
            <a:r>
              <a:rPr lang="en-US" sz="1600" b="1" smtClean="0">
                <a:latin typeface="Courier New"/>
                <a:cs typeface="Courier New"/>
              </a:rPr>
              <a:t>[…]);</a:t>
            </a:r>
          </a:p>
          <a:p>
            <a:pPr marL="0" indent="0" eaLnBrk="0" hangingPunct="0">
              <a:lnSpc>
                <a:spcPct val="75000"/>
              </a:lnSpc>
              <a:buFont typeface="Century Gothic" pitchFamily="34" charset="0"/>
              <a:buNone/>
            </a:pPr>
            <a:r>
              <a:rPr lang="en-US" sz="1600" b="1" smtClean="0">
                <a:latin typeface="Courier New"/>
                <a:cs typeface="Courier New"/>
              </a:rPr>
              <a:t>}</a:t>
            </a:r>
          </a:p>
          <a:p>
            <a:pPr marL="0" indent="0" eaLnBrk="0" hangingPunct="0">
              <a:lnSpc>
                <a:spcPct val="75000"/>
              </a:lnSpc>
              <a:buFont typeface="Century Gothic" pitchFamily="34" charset="0"/>
              <a:buNone/>
            </a:pPr>
            <a:endParaRPr lang="en-US" sz="1600" b="1" smtClean="0">
              <a:latin typeface="Courier New"/>
              <a:cs typeface="Courier New"/>
            </a:endParaRPr>
          </a:p>
          <a:p>
            <a:pPr marL="0" indent="0">
              <a:lnSpc>
                <a:spcPct val="75000"/>
              </a:lnSpc>
              <a:buFont typeface="Century Gothic" pitchFamily="34" charset="0"/>
              <a:buNone/>
            </a:pPr>
            <a:r>
              <a:rPr lang="en-US" sz="1600" b="1" smtClean="0">
                <a:latin typeface="Courier New"/>
                <a:cs typeface="Courier New"/>
              </a:rPr>
              <a:t>void task&lt;leaf&gt; SpMV(…){</a:t>
            </a:r>
          </a:p>
          <a:p>
            <a:pPr>
              <a:buFont typeface="Century Gothic" pitchFamily="34" charset="0"/>
              <a:buNone/>
            </a:pPr>
            <a:r>
              <a:rPr lang="pt-BR" sz="1600" b="1" smtClean="0">
                <a:latin typeface="Courier New"/>
                <a:cs typeface="Courier New"/>
              </a:rPr>
              <a:t>  for r=0..N </a:t>
            </a:r>
          </a:p>
          <a:p>
            <a:pPr marL="0" indent="0">
              <a:lnSpc>
                <a:spcPct val="75000"/>
              </a:lnSpc>
              <a:buFont typeface="Century Gothic" pitchFamily="34" charset="0"/>
              <a:buNone/>
            </a:pPr>
            <a:r>
              <a:rPr lang="pt-BR" sz="1600" b="1" smtClean="0">
                <a:latin typeface="Courier New"/>
                <a:cs typeface="Courier New"/>
              </a:rPr>
              <a:t>    for c=rowS[r]..rowS[r+1] {</a:t>
            </a:r>
            <a:br>
              <a:rPr lang="pt-BR" sz="1600" b="1" smtClean="0">
                <a:latin typeface="Courier New"/>
                <a:cs typeface="Courier New"/>
              </a:rPr>
            </a:br>
            <a:r>
              <a:rPr lang="pt-BR" sz="1600" b="1" smtClean="0">
                <a:latin typeface="Courier New"/>
                <a:cs typeface="Courier New"/>
              </a:rPr>
              <a:t>       res</a:t>
            </a:r>
            <a:r>
              <a:rPr lang="pt-BR" sz="1600" b="1" baseline="-25000" smtClean="0">
                <a:latin typeface="Courier New"/>
                <a:cs typeface="Courier New"/>
              </a:rPr>
              <a:t>i</a:t>
            </a:r>
            <a:r>
              <a:rPr lang="pt-BR" sz="1600" b="1" smtClean="0">
                <a:latin typeface="Courier New"/>
                <a:cs typeface="Courier New"/>
              </a:rPr>
              <a:t>[r]+=data[c]*V</a:t>
            </a:r>
            <a:r>
              <a:rPr lang="pt-BR" sz="1600" b="1" baseline="-25000" smtClean="0">
                <a:latin typeface="Courier New"/>
                <a:cs typeface="Courier New"/>
              </a:rPr>
              <a:t>i</a:t>
            </a:r>
            <a:r>
              <a:rPr lang="pt-BR" sz="1600" b="1" smtClean="0">
                <a:latin typeface="Courier New"/>
                <a:cs typeface="Courier New"/>
              </a:rPr>
              <a:t>[cIdx[c]];</a:t>
            </a:r>
            <a:endParaRPr lang="pt-BR" sz="1600" b="1" smtClean="0">
              <a:solidFill>
                <a:srgbClr val="73B900"/>
              </a:solidFill>
              <a:latin typeface="Courier New"/>
              <a:cs typeface="Courier New"/>
            </a:endParaRPr>
          </a:p>
          <a:p>
            <a:pPr marL="0" indent="0">
              <a:lnSpc>
                <a:spcPct val="75000"/>
              </a:lnSpc>
              <a:buFont typeface="Century Gothic" pitchFamily="34" charset="0"/>
              <a:buNone/>
            </a:pPr>
            <a:r>
              <a:rPr lang="pt-BR" sz="1600" b="1" smtClean="0">
                <a:latin typeface="Courier New"/>
                <a:cs typeface="Courier New"/>
              </a:rPr>
              <a:t>	   prevC=c;</a:t>
            </a:r>
          </a:p>
          <a:p>
            <a:pPr marL="0" indent="0">
              <a:lnSpc>
                <a:spcPct val="75000"/>
              </a:lnSpc>
              <a:buFont typeface="Century Gothic" pitchFamily="34" charset="0"/>
              <a:buNone/>
            </a:pPr>
            <a:r>
              <a:rPr lang="pt-BR" sz="1600" b="1" smtClean="0">
                <a:latin typeface="Courier New"/>
                <a:cs typeface="Courier New"/>
              </a:rPr>
              <a:t>    }</a:t>
            </a:r>
          </a:p>
          <a:p>
            <a:pPr marL="0" indent="0">
              <a:lnSpc>
                <a:spcPct val="75000"/>
              </a:lnSpc>
              <a:buFont typeface="Century Gothic" pitchFamily="34" charset="0"/>
              <a:buNone/>
            </a:pPr>
            <a:r>
              <a:rPr lang="pt-BR" sz="1600" b="1" smtClean="0">
                <a:latin typeface="Courier New"/>
                <a:cs typeface="Courier New"/>
              </a:rPr>
              <a:t>}</a:t>
            </a:r>
          </a:p>
          <a:p>
            <a:pPr marL="0" indent="0">
              <a:lnSpc>
                <a:spcPct val="75000"/>
              </a:lnSpc>
              <a:buFont typeface="Century Gothic" pitchFamily="34" charset="0"/>
              <a:buNone/>
            </a:pPr>
            <a:endParaRPr lang="pt-BR" sz="1600" dirty="0" smtClean="0">
              <a:latin typeface="Courier"/>
              <a:cs typeface="Courier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831166" y="4375666"/>
            <a:ext cx="6941234" cy="805934"/>
            <a:chOff x="831166" y="4375666"/>
            <a:chExt cx="6941234" cy="1110734"/>
          </a:xfrm>
        </p:grpSpPr>
        <p:cxnSp>
          <p:nvCxnSpPr>
            <p:cNvPr id="45" name="Straight Arrow Connector 44"/>
            <p:cNvCxnSpPr/>
            <p:nvPr/>
          </p:nvCxnSpPr>
          <p:spPr bwMode="auto">
            <a:xfrm>
              <a:off x="3535680" y="4375666"/>
              <a:ext cx="4236720" cy="1021080"/>
            </a:xfrm>
            <a:prstGeom prst="straightConnector1">
              <a:avLst/>
            </a:prstGeom>
            <a:noFill/>
            <a:ln w="349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2971800" y="4375666"/>
              <a:ext cx="2524760" cy="1021080"/>
            </a:xfrm>
            <a:prstGeom prst="straightConnector1">
              <a:avLst/>
            </a:prstGeom>
            <a:noFill/>
            <a:ln w="349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Arrow Connector 46"/>
            <p:cNvCxnSpPr/>
            <p:nvPr/>
          </p:nvCxnSpPr>
          <p:spPr bwMode="auto">
            <a:xfrm>
              <a:off x="2317750" y="4421386"/>
              <a:ext cx="873760" cy="1065014"/>
            </a:xfrm>
            <a:prstGeom prst="straightConnector1">
              <a:avLst/>
            </a:prstGeom>
            <a:noFill/>
            <a:ln w="349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Arrow Connector 47"/>
            <p:cNvCxnSpPr/>
            <p:nvPr/>
          </p:nvCxnSpPr>
          <p:spPr bwMode="auto">
            <a:xfrm flipH="1">
              <a:off x="831166" y="4421386"/>
              <a:ext cx="608428" cy="1065014"/>
            </a:xfrm>
            <a:prstGeom prst="straightConnector1">
              <a:avLst/>
            </a:prstGeom>
            <a:noFill/>
            <a:ln w="349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9" name="TextBox 48"/>
          <p:cNvSpPr txBox="1"/>
          <p:nvPr/>
        </p:nvSpPr>
        <p:spPr>
          <a:xfrm>
            <a:off x="5953760" y="4419600"/>
            <a:ext cx="326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Distributed to 4 nodes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651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example: </a:t>
            </a:r>
            <a:r>
              <a:rPr lang="en-US" dirty="0" err="1" smtClean="0"/>
              <a:t>SpMV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59B1C28-9D21-4559-A913-2EE6820D4D1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</p:spPr>
        <p:txBody>
          <a:bodyPr/>
          <a:lstStyle/>
          <a:p>
            <a:r>
              <a:rPr lang="it-IT" dirty="0" smtClean="0"/>
              <a:t>Containment Domain [SC'12] (c) Jinsuk Chung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48380" y="2977537"/>
            <a:ext cx="1097490" cy="1459454"/>
            <a:chOff x="152400" y="3505200"/>
            <a:chExt cx="2057400" cy="3276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 bwMode="auto">
                <a:xfrm>
                  <a:off x="304800" y="4343400"/>
                  <a:ext cx="1188720" cy="118872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57200" rtl="0" eaLnBrk="1" fontAlgn="base" latinLnBrk="0" hangingPunct="1">
                    <a:lnSpc>
                      <a:spcPct val="99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333399"/>
                    </a:buClr>
                    <a:buSzPct val="100000"/>
                    <a:buFont typeface="Century Gothic" pitchFamily="34" charset="0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kumimoji="0" lang="en-US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Times New Roman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kumimoji="0" lang="en-US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Times New Roman" pitchFamily="18" charset="0"/>
                              </a:rPr>
                              <m:t>𝟎𝟎</m:t>
                            </m:r>
                          </m:sub>
                        </m:sSub>
                      </m:oMath>
                    </m:oMathPara>
                  </a14:m>
                  <a:endPara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4800" y="4343400"/>
                  <a:ext cx="1188720" cy="11887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 bwMode="auto">
                <a:xfrm>
                  <a:off x="1600200" y="4343400"/>
                  <a:ext cx="426720" cy="118872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57200" rtl="0" eaLnBrk="1" fontAlgn="base" latinLnBrk="0" hangingPunct="1">
                    <a:lnSpc>
                      <a:spcPct val="99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333399"/>
                    </a:buClr>
                    <a:buSzPct val="100000"/>
                    <a:buFont typeface="Century Gothic" pitchFamily="34" charset="0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4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4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Times New Roman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en-US" sz="14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Times New Roman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00200" y="4343400"/>
                  <a:ext cx="426720" cy="11887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9048"/>
                  </a:stretch>
                </a:blip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Group 11"/>
            <p:cNvGrpSpPr/>
            <p:nvPr/>
          </p:nvGrpSpPr>
          <p:grpSpPr>
            <a:xfrm>
              <a:off x="152400" y="3505200"/>
              <a:ext cx="2057400" cy="3276600"/>
              <a:chOff x="228600" y="3505200"/>
              <a:chExt cx="2057400" cy="3276600"/>
            </a:xfrm>
          </p:grpSpPr>
          <p:sp>
            <p:nvSpPr>
              <p:cNvPr id="3" name="Rectangle 2"/>
              <p:cNvSpPr/>
              <p:nvPr/>
            </p:nvSpPr>
            <p:spPr bwMode="auto">
              <a:xfrm>
                <a:off x="228600" y="3962400"/>
                <a:ext cx="2057400" cy="1905000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:endParaRPr kumimoji="0" lang="en-US" b="1" i="0" u="none" strike="noStrike" cap="none" normalizeH="0" baseline="0" smtClean="0">
                  <a:ln>
                    <a:noFill/>
                  </a:ln>
                  <a:effectLst/>
                  <a:latin typeface="Century Gothic" pitchFamily="34" charset="0"/>
                  <a:cs typeface="Times New Roman" pitchFamily="18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228600" y="3505200"/>
                <a:ext cx="2057400" cy="457200"/>
              </a:xfrm>
              <a:prstGeom prst="rect">
                <a:avLst/>
              </a:prstGeom>
              <a:solidFill>
                <a:srgbClr val="9DE180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:r>
                  <a:rPr kumimoji="0" lang="en-US" sz="1400" i="0" u="none" strike="noStrike" cap="none" normalizeH="0" baseline="0" dirty="0" smtClean="0">
                    <a:ln>
                      <a:noFill/>
                    </a:ln>
                    <a:effectLst/>
                    <a:latin typeface="Century Gothic" pitchFamily="34" charset="0"/>
                    <a:cs typeface="Times New Roman" pitchFamily="18" charset="0"/>
                  </a:rPr>
                  <a:t>Preserve</a:t>
                </a: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228600" y="5867400"/>
                <a:ext cx="2057400" cy="457200"/>
              </a:xfrm>
              <a:prstGeom prst="rect">
                <a:avLst/>
              </a:prstGeom>
              <a:solidFill>
                <a:srgbClr val="E6ADDE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:r>
                  <a:rPr kumimoji="0" lang="en-US" sz="1400" i="0" u="none" strike="noStrike" cap="none" normalizeH="0" baseline="0" dirty="0" smtClean="0">
                    <a:ln>
                      <a:noFill/>
                    </a:ln>
                    <a:effectLst/>
                    <a:latin typeface="Century Gothic" pitchFamily="34" charset="0"/>
                    <a:cs typeface="Times New Roman" pitchFamily="18" charset="0"/>
                  </a:rPr>
                  <a:t>Detect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228600" y="6324600"/>
                <a:ext cx="2057400" cy="457200"/>
              </a:xfrm>
              <a:prstGeom prst="rect">
                <a:avLst/>
              </a:prstGeom>
              <a:solidFill>
                <a:srgbClr val="FFA500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:r>
                  <a:rPr kumimoji="0" lang="en-US" sz="1400" i="0" u="none" strike="noStrike" cap="none" normalizeH="0" baseline="0" dirty="0" smtClean="0">
                    <a:ln>
                      <a:noFill/>
                    </a:ln>
                    <a:effectLst/>
                    <a:latin typeface="Century Gothic" pitchFamily="34" charset="0"/>
                    <a:cs typeface="Times New Roman" pitchFamily="18" charset="0"/>
                  </a:rPr>
                  <a:t>Recover</a:t>
                </a: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1504540" y="2977537"/>
            <a:ext cx="1095495" cy="1459454"/>
            <a:chOff x="2410460" y="3505200"/>
            <a:chExt cx="2057400" cy="3276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 bwMode="auto">
                <a:xfrm>
                  <a:off x="2565400" y="4343400"/>
                  <a:ext cx="1188720" cy="118872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57200" rtl="0" eaLnBrk="1" fontAlgn="base" latinLnBrk="0" hangingPunct="1">
                    <a:lnSpc>
                      <a:spcPct val="99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333399"/>
                    </a:buClr>
                    <a:buSzPct val="100000"/>
                    <a:buFont typeface="Century Gothic" pitchFamily="34" charset="0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kumimoji="0" lang="en-US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Times New Roman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kumimoji="0" lang="en-US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Times New Roman" pitchFamily="18" charset="0"/>
                              </a:rPr>
                              <m:t>𝟏𝟎</m:t>
                            </m:r>
                          </m:sub>
                        </m:sSub>
                      </m:oMath>
                    </m:oMathPara>
                  </a14:m>
                  <a:endPara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65400" y="4343400"/>
                  <a:ext cx="1188720" cy="11887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 bwMode="auto">
                <a:xfrm>
                  <a:off x="3860800" y="4343400"/>
                  <a:ext cx="426720" cy="118872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57200" rtl="0" eaLnBrk="1" fontAlgn="base" latinLnBrk="0" hangingPunct="1">
                    <a:lnSpc>
                      <a:spcPct val="99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333399"/>
                    </a:buClr>
                    <a:buSzPct val="100000"/>
                    <a:buFont typeface="Century Gothic" pitchFamily="34" charset="0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4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4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Times New Roman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en-US" sz="14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Times New Roman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60800" y="4343400"/>
                  <a:ext cx="426720" cy="11887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20968"/>
                  </a:stretch>
                </a:blip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4" name="Group 63"/>
            <p:cNvGrpSpPr/>
            <p:nvPr/>
          </p:nvGrpSpPr>
          <p:grpSpPr>
            <a:xfrm>
              <a:off x="2410460" y="3505200"/>
              <a:ext cx="2057400" cy="3276600"/>
              <a:chOff x="228600" y="3505200"/>
              <a:chExt cx="2057400" cy="3276600"/>
            </a:xfrm>
          </p:grpSpPr>
          <p:sp>
            <p:nvSpPr>
              <p:cNvPr id="65" name="Rectangle 64"/>
              <p:cNvSpPr/>
              <p:nvPr/>
            </p:nvSpPr>
            <p:spPr bwMode="auto">
              <a:xfrm>
                <a:off x="228600" y="3962400"/>
                <a:ext cx="2057400" cy="1905000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:endParaRPr kumimoji="0" lang="en-US" b="1" i="0" u="none" strike="noStrike" cap="none" normalizeH="0" baseline="0" smtClean="0">
                  <a:ln>
                    <a:noFill/>
                  </a:ln>
                  <a:effectLst/>
                  <a:latin typeface="Century Gothic" pitchFamily="34" charset="0"/>
                  <a:cs typeface="Times New Roman" pitchFamily="18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228600" y="3505200"/>
                <a:ext cx="2057400" cy="457200"/>
              </a:xfrm>
              <a:prstGeom prst="rect">
                <a:avLst/>
              </a:prstGeom>
              <a:solidFill>
                <a:srgbClr val="9DE180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:r>
                  <a:rPr kumimoji="0" lang="en-US" sz="1400" i="0" u="none" strike="noStrike" cap="none" normalizeH="0" baseline="0" dirty="0" smtClean="0">
                    <a:ln>
                      <a:noFill/>
                    </a:ln>
                    <a:effectLst/>
                    <a:latin typeface="Century Gothic" pitchFamily="34" charset="0"/>
                    <a:cs typeface="Times New Roman" pitchFamily="18" charset="0"/>
                  </a:rPr>
                  <a:t>Preserve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228600" y="5867400"/>
                <a:ext cx="2057400" cy="457200"/>
              </a:xfrm>
              <a:prstGeom prst="rect">
                <a:avLst/>
              </a:prstGeom>
              <a:solidFill>
                <a:srgbClr val="E6ADDE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:r>
                  <a:rPr kumimoji="0" lang="en-US" sz="1400" i="0" u="none" strike="noStrike" cap="none" normalizeH="0" baseline="0" dirty="0" smtClean="0">
                    <a:ln>
                      <a:noFill/>
                    </a:ln>
                    <a:effectLst/>
                    <a:latin typeface="Century Gothic" pitchFamily="34" charset="0"/>
                    <a:cs typeface="Times New Roman" pitchFamily="18" charset="0"/>
                  </a:rPr>
                  <a:t>Detect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228600" y="6324600"/>
                <a:ext cx="2057400" cy="457200"/>
              </a:xfrm>
              <a:prstGeom prst="rect">
                <a:avLst/>
              </a:prstGeom>
              <a:solidFill>
                <a:srgbClr val="FFA500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:r>
                  <a:rPr kumimoji="0" lang="en-US" sz="1400" i="0" u="none" strike="noStrike" cap="none" normalizeH="0" baseline="0" dirty="0" smtClean="0">
                    <a:ln>
                      <a:noFill/>
                    </a:ln>
                    <a:effectLst/>
                    <a:latin typeface="Century Gothic" pitchFamily="34" charset="0"/>
                    <a:cs typeface="Times New Roman" pitchFamily="18" charset="0"/>
                  </a:rPr>
                  <a:t>Recover</a:t>
                </a: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2758705" y="2977537"/>
            <a:ext cx="1095495" cy="1459454"/>
            <a:chOff x="4668520" y="3505200"/>
            <a:chExt cx="2057400" cy="3276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 bwMode="auto">
                <a:xfrm>
                  <a:off x="4826000" y="4343400"/>
                  <a:ext cx="1188720" cy="118872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57200" rtl="0" eaLnBrk="1" fontAlgn="base" latinLnBrk="0" hangingPunct="1">
                    <a:lnSpc>
                      <a:spcPct val="99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333399"/>
                    </a:buClr>
                    <a:buSzPct val="100000"/>
                    <a:buFont typeface="Century Gothic" pitchFamily="34" charset="0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kumimoji="0" lang="en-US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Times New Roman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kumimoji="0" lang="en-US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Times New Roman" pitchFamily="18" charset="0"/>
                              </a:rPr>
                              <m:t>𝟎𝟏</m:t>
                            </m:r>
                          </m:sub>
                        </m:sSub>
                      </m:oMath>
                    </m:oMathPara>
                  </a14:m>
                  <a:endPara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26000" y="4343400"/>
                  <a:ext cx="1188720" cy="11887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 bwMode="auto">
                <a:xfrm>
                  <a:off x="6121400" y="4343400"/>
                  <a:ext cx="426720" cy="1188720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457200" fontAlgn="base">
                    <a:lnSpc>
                      <a:spcPct val="99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333399"/>
                    </a:buClr>
                    <a:buSzPct val="1000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1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400" b="1" dirty="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21400" y="4343400"/>
                  <a:ext cx="426720" cy="118872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20635"/>
                  </a:stretch>
                </a:blip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9" name="Group 68"/>
            <p:cNvGrpSpPr/>
            <p:nvPr/>
          </p:nvGrpSpPr>
          <p:grpSpPr>
            <a:xfrm>
              <a:off x="4668520" y="3505200"/>
              <a:ext cx="2057400" cy="3276600"/>
              <a:chOff x="228600" y="3505200"/>
              <a:chExt cx="2057400" cy="3276600"/>
            </a:xfrm>
          </p:grpSpPr>
          <p:sp>
            <p:nvSpPr>
              <p:cNvPr id="70" name="Rectangle 69"/>
              <p:cNvSpPr/>
              <p:nvPr/>
            </p:nvSpPr>
            <p:spPr bwMode="auto">
              <a:xfrm>
                <a:off x="228600" y="3962400"/>
                <a:ext cx="2057400" cy="1905000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:endParaRPr kumimoji="0" lang="en-US" b="1" i="0" u="none" strike="noStrike" cap="none" normalizeH="0" baseline="0" smtClean="0">
                  <a:ln>
                    <a:noFill/>
                  </a:ln>
                  <a:effectLst/>
                  <a:latin typeface="Century Gothic" pitchFamily="34" charset="0"/>
                  <a:cs typeface="Times New Roman" pitchFamily="18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228600" y="3505200"/>
                <a:ext cx="2057400" cy="457200"/>
              </a:xfrm>
              <a:prstGeom prst="rect">
                <a:avLst/>
              </a:prstGeom>
              <a:solidFill>
                <a:srgbClr val="9DE180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:r>
                  <a:rPr kumimoji="0" lang="en-US" sz="1400" i="0" u="none" strike="noStrike" cap="none" normalizeH="0" baseline="0" dirty="0" smtClean="0">
                    <a:ln>
                      <a:noFill/>
                    </a:ln>
                    <a:effectLst/>
                    <a:latin typeface="Century Gothic" pitchFamily="34" charset="0"/>
                    <a:cs typeface="Times New Roman" pitchFamily="18" charset="0"/>
                  </a:rPr>
                  <a:t>Preserve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228600" y="5867400"/>
                <a:ext cx="2057400" cy="457200"/>
              </a:xfrm>
              <a:prstGeom prst="rect">
                <a:avLst/>
              </a:prstGeom>
              <a:solidFill>
                <a:srgbClr val="E6ADDE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:r>
                  <a:rPr kumimoji="0" lang="en-US" sz="1400" i="0" u="none" strike="noStrike" cap="none" normalizeH="0" baseline="0" dirty="0" smtClean="0">
                    <a:ln>
                      <a:noFill/>
                    </a:ln>
                    <a:effectLst/>
                    <a:latin typeface="Century Gothic" pitchFamily="34" charset="0"/>
                    <a:cs typeface="Times New Roman" pitchFamily="18" charset="0"/>
                  </a:rPr>
                  <a:t>Detect</a:t>
                </a: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228600" y="6324600"/>
                <a:ext cx="2057400" cy="457200"/>
              </a:xfrm>
              <a:prstGeom prst="rect">
                <a:avLst/>
              </a:prstGeom>
              <a:solidFill>
                <a:srgbClr val="FFA500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:r>
                  <a:rPr kumimoji="0" lang="en-US" sz="1400" i="0" u="none" strike="noStrike" cap="none" normalizeH="0" baseline="0" dirty="0" smtClean="0">
                    <a:ln>
                      <a:noFill/>
                    </a:ln>
                    <a:effectLst/>
                    <a:latin typeface="Century Gothic" pitchFamily="34" charset="0"/>
                    <a:cs typeface="Times New Roman" pitchFamily="18" charset="0"/>
                  </a:rPr>
                  <a:t>Recover</a:t>
                </a: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4012870" y="2977537"/>
            <a:ext cx="1095495" cy="1459454"/>
            <a:chOff x="6926580" y="3505200"/>
            <a:chExt cx="2057400" cy="3276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 bwMode="auto">
                <a:xfrm>
                  <a:off x="7086600" y="4343400"/>
                  <a:ext cx="1188720" cy="1188720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57200" rtl="0" eaLnBrk="1" fontAlgn="base" latinLnBrk="0" hangingPunct="1">
                    <a:lnSpc>
                      <a:spcPct val="99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333399"/>
                    </a:buClr>
                    <a:buSzPct val="100000"/>
                    <a:buFont typeface="Century Gothic" pitchFamily="34" charset="0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kumimoji="0" lang="en-US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Times New Roman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kumimoji="0" lang="en-US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cs typeface="Times New Roman" pitchFamily="18" charset="0"/>
                              </a:rPr>
                              <m:t>𝟏𝟏</m:t>
                            </m:r>
                          </m:sub>
                        </m:sSub>
                      </m:oMath>
                    </m:oMathPara>
                  </a14:m>
                  <a:endPara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086600" y="4343400"/>
                  <a:ext cx="1188720" cy="118872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 bwMode="auto">
                <a:xfrm>
                  <a:off x="8382000" y="4343400"/>
                  <a:ext cx="426720" cy="1188720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457200" fontAlgn="base">
                    <a:lnSpc>
                      <a:spcPct val="99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333399"/>
                    </a:buClr>
                    <a:buSzPct val="1000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1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400" b="1" dirty="0">
                    <a:solidFill>
                      <a:schemeClr val="tx1"/>
                    </a:solidFill>
                    <a:latin typeface="Century Gothic" pitchFamily="34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382000" y="4343400"/>
                  <a:ext cx="426720" cy="118872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20635"/>
                  </a:stretch>
                </a:blip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4" name="Group 73"/>
            <p:cNvGrpSpPr/>
            <p:nvPr/>
          </p:nvGrpSpPr>
          <p:grpSpPr>
            <a:xfrm>
              <a:off x="6926580" y="3505200"/>
              <a:ext cx="2057400" cy="3276600"/>
              <a:chOff x="228600" y="3505200"/>
              <a:chExt cx="2057400" cy="3276600"/>
            </a:xfrm>
          </p:grpSpPr>
          <p:sp>
            <p:nvSpPr>
              <p:cNvPr id="75" name="Rectangle 74"/>
              <p:cNvSpPr/>
              <p:nvPr/>
            </p:nvSpPr>
            <p:spPr bwMode="auto">
              <a:xfrm>
                <a:off x="228600" y="3962400"/>
                <a:ext cx="2057400" cy="1905000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:endParaRPr kumimoji="0" lang="en-US" b="1" i="0" u="none" strike="noStrike" cap="none" normalizeH="0" baseline="0" smtClean="0">
                  <a:ln>
                    <a:noFill/>
                  </a:ln>
                  <a:effectLst/>
                  <a:latin typeface="Century Gothic" pitchFamily="34" charset="0"/>
                  <a:cs typeface="Times New Roman" pitchFamily="18" charset="0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228600" y="3505200"/>
                <a:ext cx="2057400" cy="457200"/>
              </a:xfrm>
              <a:prstGeom prst="rect">
                <a:avLst/>
              </a:prstGeom>
              <a:solidFill>
                <a:srgbClr val="9DE180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:r>
                  <a:rPr kumimoji="0" lang="en-US" sz="1400" i="0" u="none" strike="noStrike" cap="none" normalizeH="0" baseline="0" dirty="0" smtClean="0">
                    <a:ln>
                      <a:noFill/>
                    </a:ln>
                    <a:effectLst/>
                    <a:latin typeface="Century Gothic" pitchFamily="34" charset="0"/>
                    <a:cs typeface="Times New Roman" pitchFamily="18" charset="0"/>
                  </a:rPr>
                  <a:t>Preserve</a:t>
                </a: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228600" y="5867400"/>
                <a:ext cx="2057400" cy="457200"/>
              </a:xfrm>
              <a:prstGeom prst="rect">
                <a:avLst/>
              </a:prstGeom>
              <a:solidFill>
                <a:srgbClr val="E6ADDE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:r>
                  <a:rPr kumimoji="0" lang="en-US" sz="1400" i="0" u="none" strike="noStrike" cap="none" normalizeH="0" baseline="0" dirty="0" smtClean="0">
                    <a:ln>
                      <a:noFill/>
                    </a:ln>
                    <a:effectLst/>
                    <a:latin typeface="Century Gothic" pitchFamily="34" charset="0"/>
                    <a:cs typeface="Times New Roman" pitchFamily="18" charset="0"/>
                  </a:rPr>
                  <a:t>Detect</a:t>
                </a: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228600" y="6324600"/>
                <a:ext cx="2057400" cy="457200"/>
              </a:xfrm>
              <a:prstGeom prst="rect">
                <a:avLst/>
              </a:prstGeom>
              <a:solidFill>
                <a:srgbClr val="FFA500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57200" rtl="0" eaLnBrk="1" fontAlgn="base" latinLnBrk="0" hangingPunct="1">
                  <a:lnSpc>
                    <a:spcPct val="99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333399"/>
                  </a:buClr>
                  <a:buSzPct val="100000"/>
                  <a:buFont typeface="Century Gothic" pitchFamily="34" charset="0"/>
                  <a:buNone/>
                  <a:tabLst/>
                </a:pPr>
                <a:r>
                  <a:rPr kumimoji="0" lang="en-US" sz="1400" i="0" u="none" strike="noStrike" cap="none" normalizeH="0" baseline="0" dirty="0" smtClean="0">
                    <a:ln>
                      <a:noFill/>
                    </a:ln>
                    <a:effectLst/>
                    <a:latin typeface="Century Gothic" pitchFamily="34" charset="0"/>
                    <a:cs typeface="Times New Roman" pitchFamily="18" charset="0"/>
                  </a:rPr>
                  <a:t>Recover</a:t>
                </a:r>
              </a:p>
            </p:txBody>
          </p:sp>
        </p:grpSp>
      </p:grpSp>
      <p:cxnSp>
        <p:nvCxnSpPr>
          <p:cNvPr id="84" name="Straight Arrow Connector 83"/>
          <p:cNvCxnSpPr>
            <a:stCxn id="83" idx="2"/>
            <a:endCxn id="32" idx="0"/>
          </p:cNvCxnSpPr>
          <p:nvPr/>
        </p:nvCxnSpPr>
        <p:spPr bwMode="auto">
          <a:xfrm flipH="1">
            <a:off x="797125" y="2657919"/>
            <a:ext cx="1813370" cy="319618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Arrow Connector 85"/>
          <p:cNvCxnSpPr>
            <a:stCxn id="83" idx="2"/>
            <a:endCxn id="66" idx="0"/>
          </p:cNvCxnSpPr>
          <p:nvPr/>
        </p:nvCxnSpPr>
        <p:spPr bwMode="auto">
          <a:xfrm flipH="1">
            <a:off x="2052288" y="2657919"/>
            <a:ext cx="558207" cy="319618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Arrow Connector 89"/>
          <p:cNvCxnSpPr>
            <a:stCxn id="83" idx="2"/>
            <a:endCxn id="71" idx="0"/>
          </p:cNvCxnSpPr>
          <p:nvPr/>
        </p:nvCxnSpPr>
        <p:spPr bwMode="auto">
          <a:xfrm>
            <a:off x="2610495" y="2657919"/>
            <a:ext cx="695958" cy="319618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Arrow Connector 92"/>
          <p:cNvCxnSpPr>
            <a:stCxn id="83" idx="2"/>
            <a:endCxn id="76" idx="0"/>
          </p:cNvCxnSpPr>
          <p:nvPr/>
        </p:nvCxnSpPr>
        <p:spPr bwMode="auto">
          <a:xfrm>
            <a:off x="2610495" y="2657919"/>
            <a:ext cx="1950123" cy="319618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0" name="Group 19"/>
          <p:cNvGrpSpPr/>
          <p:nvPr/>
        </p:nvGrpSpPr>
        <p:grpSpPr>
          <a:xfrm>
            <a:off x="1998258" y="1291856"/>
            <a:ext cx="1224474" cy="1366063"/>
            <a:chOff x="1998258" y="1291856"/>
            <a:chExt cx="1224474" cy="1366063"/>
          </a:xfrm>
        </p:grpSpPr>
        <p:sp>
          <p:nvSpPr>
            <p:cNvPr id="80" name="Rectangle 79"/>
            <p:cNvSpPr/>
            <p:nvPr/>
          </p:nvSpPr>
          <p:spPr bwMode="auto">
            <a:xfrm>
              <a:off x="1998258" y="1493721"/>
              <a:ext cx="1224474" cy="760470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b="1" i="0" u="none" strike="noStrike" cap="none" normalizeH="0" baseline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1998258" y="1291856"/>
              <a:ext cx="1224474" cy="201864"/>
            </a:xfrm>
            <a:prstGeom prst="rect">
              <a:avLst/>
            </a:prstGeom>
            <a:solidFill>
              <a:srgbClr val="9DE18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1600" i="0" u="none" strike="noStrike" cap="none" normalizeH="0" baseline="0" dirty="0" smtClean="0">
                  <a:ln>
                    <a:noFill/>
                  </a:ln>
                  <a:effectLst/>
                  <a:latin typeface="Century Gothic" pitchFamily="34" charset="0"/>
                  <a:cs typeface="Times New Roman" pitchFamily="18" charset="0"/>
                </a:rPr>
                <a:t>Preserve</a:t>
              </a: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1998258" y="2254191"/>
              <a:ext cx="1224474" cy="201864"/>
            </a:xfrm>
            <a:prstGeom prst="rect">
              <a:avLst/>
            </a:prstGeom>
            <a:solidFill>
              <a:srgbClr val="E6ADDE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1600" i="0" u="none" strike="noStrike" cap="none" normalizeH="0" baseline="0" dirty="0" smtClean="0">
                  <a:ln>
                    <a:noFill/>
                  </a:ln>
                  <a:effectLst/>
                  <a:latin typeface="Century Gothic" pitchFamily="34" charset="0"/>
                  <a:cs typeface="Times New Roman" pitchFamily="18" charset="0"/>
                </a:rPr>
                <a:t>Detect</a:t>
              </a: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1998258" y="2456055"/>
              <a:ext cx="1224474" cy="201864"/>
            </a:xfrm>
            <a:prstGeom prst="rect">
              <a:avLst/>
            </a:prstGeom>
            <a:solidFill>
              <a:srgbClr val="FFA5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1600" i="0" u="none" strike="noStrike" cap="none" normalizeH="0" baseline="0" dirty="0" smtClean="0">
                  <a:ln>
                    <a:noFill/>
                  </a:ln>
                  <a:effectLst/>
                  <a:latin typeface="Century Gothic" pitchFamily="34" charset="0"/>
                  <a:cs typeface="Times New Roman" pitchFamily="18" charset="0"/>
                </a:rPr>
                <a:t>Recover</a:t>
              </a: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2166510" y="1581890"/>
              <a:ext cx="668472" cy="597471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effectLst/>
                  <a:latin typeface="Century Gothic" pitchFamily="34" charset="0"/>
                  <a:cs typeface="Times New Roman" pitchFamily="18" charset="0"/>
                </a:rPr>
                <a:t>M</a:t>
              </a: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2883823" y="1581890"/>
              <a:ext cx="158063" cy="597471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lang="en-US" sz="1400" b="1" dirty="0">
                  <a:latin typeface="Century Gothic" pitchFamily="34" charset="0"/>
                  <a:cs typeface="Times New Roman" pitchFamily="18" charset="0"/>
                </a:rPr>
                <a:t>V</a:t>
              </a:r>
              <a:endPara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688018" y="144780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Parent CD</a:t>
            </a:r>
            <a:endParaRPr lang="en-US" b="1" dirty="0"/>
          </a:p>
        </p:txBody>
      </p:sp>
      <p:sp>
        <p:nvSpPr>
          <p:cNvPr id="99" name="TextBox 98"/>
          <p:cNvSpPr txBox="1"/>
          <p:nvPr/>
        </p:nvSpPr>
        <p:spPr>
          <a:xfrm>
            <a:off x="76200" y="2473253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Child CD</a:t>
            </a:r>
            <a:endParaRPr lang="en-US" b="1" dirty="0"/>
          </a:p>
        </p:txBody>
      </p:sp>
      <p:grpSp>
        <p:nvGrpSpPr>
          <p:cNvPr id="51" name="Group 50"/>
          <p:cNvGrpSpPr/>
          <p:nvPr/>
        </p:nvGrpSpPr>
        <p:grpSpPr>
          <a:xfrm>
            <a:off x="5334000" y="1305144"/>
            <a:ext cx="3662874" cy="4028856"/>
            <a:chOff x="1998258" y="1291856"/>
            <a:chExt cx="1224474" cy="1366063"/>
          </a:xfrm>
        </p:grpSpPr>
        <p:sp>
          <p:nvSpPr>
            <p:cNvPr id="52" name="Rectangle 51"/>
            <p:cNvSpPr/>
            <p:nvPr/>
          </p:nvSpPr>
          <p:spPr bwMode="auto">
            <a:xfrm>
              <a:off x="1998258" y="1402841"/>
              <a:ext cx="1224474" cy="1023607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b="1" i="0" u="none" strike="noStrike" cap="none" normalizeH="0" baseline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1998258" y="1291856"/>
              <a:ext cx="1224474" cy="110985"/>
            </a:xfrm>
            <a:prstGeom prst="rect">
              <a:avLst/>
            </a:prstGeom>
            <a:solidFill>
              <a:srgbClr val="9DE18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1600" i="0" u="none" strike="noStrike" cap="none" normalizeH="0" baseline="0" dirty="0" smtClean="0">
                  <a:ln>
                    <a:noFill/>
                  </a:ln>
                  <a:effectLst/>
                  <a:latin typeface="Century Gothic" pitchFamily="34" charset="0"/>
                  <a:cs typeface="Times New Roman" pitchFamily="18" charset="0"/>
                </a:rPr>
                <a:t>Preserve (Parent)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1998258" y="2426448"/>
              <a:ext cx="1224474" cy="102285"/>
            </a:xfrm>
            <a:prstGeom prst="rect">
              <a:avLst/>
            </a:prstGeom>
            <a:solidFill>
              <a:srgbClr val="E6ADDE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57200" fontAlgn="base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</a:pPr>
              <a:r>
                <a:rPr lang="en-US" sz="1600" dirty="0">
                  <a:latin typeface="Century Gothic" pitchFamily="34" charset="0"/>
                  <a:cs typeface="Times New Roman" pitchFamily="18" charset="0"/>
                </a:rPr>
                <a:t>Detect (Parent)</a:t>
              </a:r>
              <a:endParaRPr kumimoji="0" lang="en-US" sz="160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1998258" y="2528733"/>
              <a:ext cx="1224474" cy="129186"/>
            </a:xfrm>
            <a:prstGeom prst="rect">
              <a:avLst/>
            </a:prstGeom>
            <a:solidFill>
              <a:srgbClr val="FFA5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457200" fontAlgn="base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</a:pPr>
              <a:r>
                <a:rPr lang="en-US" sz="1600" dirty="0">
                  <a:latin typeface="Century Gothic" pitchFamily="34" charset="0"/>
                  <a:cs typeface="Times New Roman" pitchFamily="18" charset="0"/>
                </a:rPr>
                <a:t>Recover (Parent)</a:t>
              </a:r>
              <a:endParaRPr kumimoji="0" lang="en-US" sz="1600" i="0" u="none" strike="noStrike" cap="none" normalizeH="0" baseline="0" dirty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684310" y="1793175"/>
            <a:ext cx="1097490" cy="1307226"/>
            <a:chOff x="5562600" y="1873956"/>
            <a:chExt cx="1097490" cy="1459454"/>
          </a:xfrm>
        </p:grpSpPr>
        <p:sp>
          <p:nvSpPr>
            <p:cNvPr id="62" name="Rectangle 61"/>
            <p:cNvSpPr/>
            <p:nvPr/>
          </p:nvSpPr>
          <p:spPr bwMode="auto">
            <a:xfrm>
              <a:off x="5562600" y="2077601"/>
              <a:ext cx="1097490" cy="84852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b="1" i="0" u="none" strike="noStrike" cap="none" normalizeH="0" baseline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5562600" y="1873956"/>
              <a:ext cx="1097490" cy="203645"/>
            </a:xfrm>
            <a:prstGeom prst="rect">
              <a:avLst/>
            </a:prstGeom>
            <a:solidFill>
              <a:srgbClr val="9DE18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effectLst/>
                  <a:latin typeface="Century Gothic" pitchFamily="34" charset="0"/>
                  <a:cs typeface="Times New Roman" pitchFamily="18" charset="0"/>
                </a:rPr>
                <a:t>Child</a:t>
              </a: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5562600" y="2926121"/>
              <a:ext cx="1097490" cy="203645"/>
            </a:xfrm>
            <a:prstGeom prst="rect">
              <a:avLst/>
            </a:prstGeom>
            <a:solidFill>
              <a:srgbClr val="E6ADDE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effectLst/>
                  <a:latin typeface="Century Gothic" pitchFamily="34" charset="0"/>
                  <a:cs typeface="Times New Roman" pitchFamily="18" charset="0"/>
                </a:rPr>
                <a:t>Detect</a:t>
              </a: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5562600" y="3129765"/>
              <a:ext cx="1097490" cy="203645"/>
            </a:xfrm>
            <a:prstGeom prst="rect">
              <a:avLst/>
            </a:prstGeom>
            <a:solidFill>
              <a:srgbClr val="FFA5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effectLst/>
                  <a:latin typeface="Century Gothic" pitchFamily="34" charset="0"/>
                  <a:cs typeface="Times New Roman" pitchFamily="18" charset="0"/>
                </a:rPr>
                <a:t>Recover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7360710" y="1793175"/>
            <a:ext cx="1097490" cy="1307226"/>
            <a:chOff x="5562600" y="1873956"/>
            <a:chExt cx="1097490" cy="1459454"/>
          </a:xfrm>
        </p:grpSpPr>
        <p:sp>
          <p:nvSpPr>
            <p:cNvPr id="102" name="Rectangle 101"/>
            <p:cNvSpPr/>
            <p:nvPr/>
          </p:nvSpPr>
          <p:spPr bwMode="auto">
            <a:xfrm>
              <a:off x="5562600" y="2077601"/>
              <a:ext cx="1097490" cy="84852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b="1" i="0" u="none" strike="noStrike" cap="none" normalizeH="0" baseline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5562600" y="1873956"/>
              <a:ext cx="1097490" cy="203645"/>
            </a:xfrm>
            <a:prstGeom prst="rect">
              <a:avLst/>
            </a:prstGeom>
            <a:solidFill>
              <a:srgbClr val="9DE18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effectLst/>
                  <a:latin typeface="Century Gothic" pitchFamily="34" charset="0"/>
                  <a:cs typeface="Times New Roman" pitchFamily="18" charset="0"/>
                </a:rPr>
                <a:t>Child</a:t>
              </a: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5562600" y="2926121"/>
              <a:ext cx="1097490" cy="203645"/>
            </a:xfrm>
            <a:prstGeom prst="rect">
              <a:avLst/>
            </a:prstGeom>
            <a:solidFill>
              <a:srgbClr val="E6ADDE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effectLst/>
                  <a:latin typeface="Century Gothic" pitchFamily="34" charset="0"/>
                  <a:cs typeface="Times New Roman" pitchFamily="18" charset="0"/>
                </a:rPr>
                <a:t>Detect</a:t>
              </a: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5562600" y="3129765"/>
              <a:ext cx="1097490" cy="203645"/>
            </a:xfrm>
            <a:prstGeom prst="rect">
              <a:avLst/>
            </a:prstGeom>
            <a:solidFill>
              <a:srgbClr val="FFA5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effectLst/>
                  <a:latin typeface="Century Gothic" pitchFamily="34" charset="0"/>
                  <a:cs typeface="Times New Roman" pitchFamily="18" charset="0"/>
                </a:rPr>
                <a:t>Recover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5684310" y="3239991"/>
            <a:ext cx="1097490" cy="1255809"/>
            <a:chOff x="5562600" y="1873956"/>
            <a:chExt cx="1097490" cy="1459454"/>
          </a:xfrm>
        </p:grpSpPr>
        <p:sp>
          <p:nvSpPr>
            <p:cNvPr id="107" name="Rectangle 106"/>
            <p:cNvSpPr/>
            <p:nvPr/>
          </p:nvSpPr>
          <p:spPr bwMode="auto">
            <a:xfrm>
              <a:off x="5562600" y="2077601"/>
              <a:ext cx="1097490" cy="8485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b="1" i="0" u="none" strike="noStrike" cap="none" normalizeH="0" baseline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5562600" y="1873956"/>
              <a:ext cx="1097490" cy="203645"/>
            </a:xfrm>
            <a:prstGeom prst="rect">
              <a:avLst/>
            </a:prstGeom>
            <a:solidFill>
              <a:srgbClr val="9DE18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effectLst/>
                  <a:latin typeface="Century Gothic" pitchFamily="34" charset="0"/>
                  <a:cs typeface="Times New Roman" pitchFamily="18" charset="0"/>
                </a:rPr>
                <a:t>Child</a:t>
              </a: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5562600" y="2926121"/>
              <a:ext cx="1097490" cy="203645"/>
            </a:xfrm>
            <a:prstGeom prst="rect">
              <a:avLst/>
            </a:prstGeom>
            <a:solidFill>
              <a:srgbClr val="E6ADDE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effectLst/>
                  <a:latin typeface="Century Gothic" pitchFamily="34" charset="0"/>
                  <a:cs typeface="Times New Roman" pitchFamily="18" charset="0"/>
                </a:rPr>
                <a:t>Detect</a:t>
              </a: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5562600" y="3129765"/>
              <a:ext cx="1097490" cy="203645"/>
            </a:xfrm>
            <a:prstGeom prst="rect">
              <a:avLst/>
            </a:prstGeom>
            <a:solidFill>
              <a:srgbClr val="FFA5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effectLst/>
                  <a:latin typeface="Century Gothic" pitchFamily="34" charset="0"/>
                  <a:cs typeface="Times New Roman" pitchFamily="18" charset="0"/>
                </a:rPr>
                <a:t>Recover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7360710" y="3239991"/>
            <a:ext cx="1097490" cy="1255809"/>
            <a:chOff x="5562600" y="1873956"/>
            <a:chExt cx="1097490" cy="1459454"/>
          </a:xfrm>
        </p:grpSpPr>
        <p:sp>
          <p:nvSpPr>
            <p:cNvPr id="112" name="Rectangle 111"/>
            <p:cNvSpPr/>
            <p:nvPr/>
          </p:nvSpPr>
          <p:spPr bwMode="auto">
            <a:xfrm>
              <a:off x="5562600" y="2077601"/>
              <a:ext cx="1097490" cy="8485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b="1" i="0" u="none" strike="noStrike" cap="none" normalizeH="0" baseline="0" smtClean="0">
                <a:ln>
                  <a:noFill/>
                </a:ln>
                <a:effectLst/>
                <a:latin typeface="Century Gothic" pitchFamily="34" charset="0"/>
                <a:cs typeface="Times New Roman" pitchFamily="18" charset="0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5562600" y="1873956"/>
              <a:ext cx="1097490" cy="203645"/>
            </a:xfrm>
            <a:prstGeom prst="rect">
              <a:avLst/>
            </a:prstGeom>
            <a:solidFill>
              <a:srgbClr val="9DE18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effectLst/>
                  <a:latin typeface="Century Gothic" pitchFamily="34" charset="0"/>
                  <a:cs typeface="Times New Roman" pitchFamily="18" charset="0"/>
                </a:rPr>
                <a:t>Child</a:t>
              </a: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5562600" y="2926121"/>
              <a:ext cx="1097490" cy="203645"/>
            </a:xfrm>
            <a:prstGeom prst="rect">
              <a:avLst/>
            </a:prstGeom>
            <a:solidFill>
              <a:srgbClr val="E6ADDE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effectLst/>
                  <a:latin typeface="Century Gothic" pitchFamily="34" charset="0"/>
                  <a:cs typeface="Times New Roman" pitchFamily="18" charset="0"/>
                </a:rPr>
                <a:t>Detect</a:t>
              </a: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5562600" y="3129765"/>
              <a:ext cx="1097490" cy="203645"/>
            </a:xfrm>
            <a:prstGeom prst="rect">
              <a:avLst/>
            </a:prstGeom>
            <a:solidFill>
              <a:srgbClr val="FFA5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effectLst/>
                  <a:latin typeface="Century Gothic" pitchFamily="34" charset="0"/>
                  <a:cs typeface="Times New Roman" pitchFamily="18" charset="0"/>
                </a:rPr>
                <a:t>Recover</a:t>
              </a:r>
            </a:p>
          </p:txBody>
        </p:sp>
      </p:grpSp>
      <p:sp>
        <p:nvSpPr>
          <p:cNvPr id="22" name="Rectangle 21"/>
          <p:cNvSpPr/>
          <p:nvPr/>
        </p:nvSpPr>
        <p:spPr bwMode="auto">
          <a:xfrm>
            <a:off x="76200" y="1219200"/>
            <a:ext cx="5181600" cy="3432135"/>
          </a:xfrm>
          <a:prstGeom prst="rect">
            <a:avLst/>
          </a:prstGeom>
          <a:solidFill>
            <a:srgbClr val="FFFFFF">
              <a:alpha val="6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Century Gothic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24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Mattan2012To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Century Gothic"/>
        <a:ea typeface=""/>
        <a:cs typeface="Times New Roman"/>
      </a:majorFont>
      <a:minorFont>
        <a:latin typeface="Century Gothic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rtlCol="0" anchor="ctr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99000"/>
          </a:lnSpc>
          <a:spcBef>
            <a:spcPct val="0"/>
          </a:spcBef>
          <a:spcAft>
            <a:spcPct val="0"/>
          </a:spcAft>
          <a:buClr>
            <a:srgbClr val="333399"/>
          </a:buClr>
          <a:buSzPct val="100000"/>
          <a:buFont typeface="Century Gothic" pitchFamily="34" charset="0"/>
          <a:buNone/>
          <a:tabLst/>
          <a:defRPr kumimoji="0" sz="2800" b="1" i="0" u="none" strike="noStrike" cap="none" normalizeH="0" baseline="0" smtClean="0">
            <a:ln>
              <a:noFill/>
            </a:ln>
            <a:solidFill>
              <a:srgbClr val="CC6633"/>
            </a:solidFill>
            <a:effectLst/>
            <a:latin typeface="Century Gothic" pitchFamily="34" charset="0"/>
            <a:cs typeface="Times New Roman" pitchFamily="18" charset="0"/>
          </a:defRPr>
        </a:defPPr>
      </a:lstStyle>
    </a:spDef>
    <a:lnDef>
      <a:spPr bwMode="auto">
        <a:noFill/>
        <a:ln w="222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Century Gothic"/>
        <a:ea typeface=""/>
        <a:cs typeface="Times New Roman"/>
      </a:majorFont>
      <a:minorFont>
        <a:latin typeface="Century Gothic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99000"/>
          </a:lnSpc>
          <a:spcBef>
            <a:spcPct val="0"/>
          </a:spcBef>
          <a:spcAft>
            <a:spcPct val="0"/>
          </a:spcAft>
          <a:buClr>
            <a:srgbClr val="333399"/>
          </a:buClr>
          <a:buSzPct val="100000"/>
          <a:buFont typeface="Century Gothic" pitchFamily="34" charset="0"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CC6633"/>
            </a:solidFill>
            <a:effectLst/>
            <a:latin typeface="Century Gothic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99000"/>
          </a:lnSpc>
          <a:spcBef>
            <a:spcPct val="0"/>
          </a:spcBef>
          <a:spcAft>
            <a:spcPct val="0"/>
          </a:spcAft>
          <a:buClr>
            <a:srgbClr val="333399"/>
          </a:buClr>
          <a:buSzPct val="100000"/>
          <a:buFont typeface="Century Gothic" pitchFamily="34" charset="0"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CC6633"/>
            </a:solidFill>
            <a:effectLst/>
            <a:latin typeface="Century Gothic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attan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Century Gothic"/>
        <a:ea typeface=""/>
        <a:cs typeface="Times New Roman"/>
      </a:majorFont>
      <a:minorFont>
        <a:latin typeface="Century Gothic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99000"/>
          </a:lnSpc>
          <a:spcBef>
            <a:spcPct val="0"/>
          </a:spcBef>
          <a:spcAft>
            <a:spcPct val="0"/>
          </a:spcAft>
          <a:buClr>
            <a:srgbClr val="333399"/>
          </a:buClr>
          <a:buSzPct val="100000"/>
          <a:buFont typeface="Century Gothic" pitchFamily="34" charset="0"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CC6633"/>
            </a:solidFill>
            <a:effectLst/>
            <a:latin typeface="Century Gothic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99000"/>
          </a:lnSpc>
          <a:spcBef>
            <a:spcPct val="0"/>
          </a:spcBef>
          <a:spcAft>
            <a:spcPct val="0"/>
          </a:spcAft>
          <a:buClr>
            <a:srgbClr val="333399"/>
          </a:buClr>
          <a:buSzPct val="100000"/>
          <a:buFont typeface="Century Gothic" pitchFamily="34" charset="0"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CC6633"/>
            </a:solidFill>
            <a:effectLst/>
            <a:latin typeface="Century Gothic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ISCA2012 - CAPRI</Template>
  <TotalTime>27450</TotalTime>
  <Words>1904</Words>
  <Application>Microsoft Office PowerPoint</Application>
  <PresentationFormat>On-screen Show (4:3)</PresentationFormat>
  <Paragraphs>650</Paragraphs>
  <Slides>36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Mattan2012Top</vt:lpstr>
      <vt:lpstr>1_Default Design</vt:lpstr>
      <vt:lpstr>1_Mattan2012</vt:lpstr>
      <vt:lpstr>Containment Domains A Scalable, Efficient, and Flexible  Resilience Scheme for Exascale Systems</vt:lpstr>
      <vt:lpstr>Containment Domains A Scalable, Efficient, and Flexible  Resilience Scheme for Exascale Systems</vt:lpstr>
      <vt:lpstr>Motivation and goals</vt:lpstr>
      <vt:lpstr>Containment domains</vt:lpstr>
      <vt:lpstr>Mapping example: SpMV</vt:lpstr>
      <vt:lpstr>Mapping example: SpMV</vt:lpstr>
      <vt:lpstr>Mapping example: SpMV</vt:lpstr>
      <vt:lpstr>Mapping example: SpMV</vt:lpstr>
      <vt:lpstr>Mapping example: SpMV</vt:lpstr>
      <vt:lpstr>Initial CD preservation API and prototype</vt:lpstr>
      <vt:lpstr>Containment domains long-term design  </vt:lpstr>
      <vt:lpstr>Outline</vt:lpstr>
      <vt:lpstr>PowerPoint Presentation</vt:lpstr>
      <vt:lpstr>State preservation and restoration </vt:lpstr>
      <vt:lpstr>SpMV partial preservation tuning</vt:lpstr>
      <vt:lpstr>Concise abstraction for complex behavior</vt:lpstr>
      <vt:lpstr>Detection</vt:lpstr>
      <vt:lpstr>Recovery</vt:lpstr>
      <vt:lpstr>PowerPoint Presentation</vt:lpstr>
      <vt:lpstr>Analytical Model</vt:lpstr>
      <vt:lpstr>Power model</vt:lpstr>
      <vt:lpstr>Evaluation</vt:lpstr>
      <vt:lpstr>Machine and error models</vt:lpstr>
      <vt:lpstr>Workloads</vt:lpstr>
      <vt:lpstr>Evaluation tools</vt:lpstr>
      <vt:lpstr>Autotuned CDs perform well</vt:lpstr>
      <vt:lpstr>Autotuned CDs perform well</vt:lpstr>
      <vt:lpstr>SPMV, HPCCG:  local recovery and partial preservation</vt:lpstr>
      <vt:lpstr>NT: hierarchical local recovery and  partial preservation</vt:lpstr>
      <vt:lpstr>Autotuned CDs perform well</vt:lpstr>
      <vt:lpstr>CDs improve energy efficiency at scale</vt:lpstr>
      <vt:lpstr>CDs improve energy efficiency at scale</vt:lpstr>
      <vt:lpstr>10X failure rate emphasizes CD benefits</vt:lpstr>
      <vt:lpstr>More in the paper</vt:lpstr>
      <vt:lpstr>Conclusion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CAPRI: Prediction of Compaction-Adequacy  for  Handling Control-Divergence in GPGPU Architectures</dc:title>
  <dc:creator>msrhu</dc:creator>
  <cp:lastModifiedBy>JINOFFICE</cp:lastModifiedBy>
  <cp:revision>660</cp:revision>
  <dcterms:created xsi:type="dcterms:W3CDTF">2012-06-02T17:25:00Z</dcterms:created>
  <dcterms:modified xsi:type="dcterms:W3CDTF">2013-04-01T19:26:35Z</dcterms:modified>
</cp:coreProperties>
</file>