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5"/>
  </p:notesMasterIdLst>
  <p:sldIdLst>
    <p:sldId id="256" r:id="rId3"/>
    <p:sldId id="419" r:id="rId4"/>
    <p:sldId id="257" r:id="rId5"/>
    <p:sldId id="258" r:id="rId6"/>
    <p:sldId id="259" r:id="rId7"/>
    <p:sldId id="265" r:id="rId8"/>
    <p:sldId id="271" r:id="rId9"/>
    <p:sldId id="283" r:id="rId10"/>
    <p:sldId id="284" r:id="rId11"/>
    <p:sldId id="346" r:id="rId12"/>
    <p:sldId id="285" r:id="rId13"/>
    <p:sldId id="364" r:id="rId14"/>
    <p:sldId id="365" r:id="rId15"/>
    <p:sldId id="298" r:id="rId16"/>
    <p:sldId id="288" r:id="rId17"/>
    <p:sldId id="337" r:id="rId18"/>
    <p:sldId id="289" r:id="rId19"/>
    <p:sldId id="293" r:id="rId20"/>
    <p:sldId id="322" r:id="rId21"/>
    <p:sldId id="324" r:id="rId22"/>
    <p:sldId id="325" r:id="rId23"/>
    <p:sldId id="295" r:id="rId24"/>
    <p:sldId id="296" r:id="rId25"/>
    <p:sldId id="299" r:id="rId26"/>
    <p:sldId id="334" r:id="rId27"/>
    <p:sldId id="350" r:id="rId28"/>
    <p:sldId id="301" r:id="rId29"/>
    <p:sldId id="345" r:id="rId30"/>
    <p:sldId id="347" r:id="rId31"/>
    <p:sldId id="344" r:id="rId32"/>
    <p:sldId id="348" r:id="rId33"/>
    <p:sldId id="349" r:id="rId34"/>
    <p:sldId id="327" r:id="rId35"/>
    <p:sldId id="330" r:id="rId36"/>
    <p:sldId id="326" r:id="rId37"/>
    <p:sldId id="331" r:id="rId38"/>
    <p:sldId id="306" r:id="rId39"/>
    <p:sldId id="307" r:id="rId40"/>
    <p:sldId id="308" r:id="rId41"/>
    <p:sldId id="336" r:id="rId42"/>
    <p:sldId id="339" r:id="rId43"/>
    <p:sldId id="340" r:id="rId44"/>
    <p:sldId id="341" r:id="rId45"/>
    <p:sldId id="342" r:id="rId46"/>
    <p:sldId id="351" r:id="rId47"/>
    <p:sldId id="309" r:id="rId48"/>
    <p:sldId id="310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32" r:id="rId58"/>
    <p:sldId id="418" r:id="rId59"/>
    <p:sldId id="360" r:id="rId60"/>
    <p:sldId id="366" r:id="rId61"/>
    <p:sldId id="367" r:id="rId62"/>
    <p:sldId id="370" r:id="rId63"/>
    <p:sldId id="361" r:id="rId64"/>
    <p:sldId id="353" r:id="rId65"/>
    <p:sldId id="354" r:id="rId66"/>
    <p:sldId id="355" r:id="rId67"/>
    <p:sldId id="356" r:id="rId68"/>
    <p:sldId id="357" r:id="rId69"/>
    <p:sldId id="358" r:id="rId70"/>
    <p:sldId id="359" r:id="rId71"/>
    <p:sldId id="371" r:id="rId72"/>
    <p:sldId id="389" r:id="rId73"/>
    <p:sldId id="387" r:id="rId74"/>
    <p:sldId id="390" r:id="rId75"/>
    <p:sldId id="391" r:id="rId76"/>
    <p:sldId id="394" r:id="rId77"/>
    <p:sldId id="393" r:id="rId78"/>
    <p:sldId id="395" r:id="rId79"/>
    <p:sldId id="396" r:id="rId80"/>
    <p:sldId id="397" r:id="rId81"/>
    <p:sldId id="398" r:id="rId82"/>
    <p:sldId id="399" r:id="rId83"/>
    <p:sldId id="400" r:id="rId84"/>
    <p:sldId id="402" r:id="rId85"/>
    <p:sldId id="405" r:id="rId86"/>
    <p:sldId id="407" r:id="rId87"/>
    <p:sldId id="408" r:id="rId88"/>
    <p:sldId id="406" r:id="rId89"/>
    <p:sldId id="409" r:id="rId90"/>
    <p:sldId id="372" r:id="rId91"/>
    <p:sldId id="373" r:id="rId92"/>
    <p:sldId id="375" r:id="rId93"/>
    <p:sldId id="376" r:id="rId94"/>
    <p:sldId id="377" r:id="rId95"/>
    <p:sldId id="378" r:id="rId96"/>
    <p:sldId id="380" r:id="rId97"/>
    <p:sldId id="384" r:id="rId98"/>
    <p:sldId id="383" r:id="rId99"/>
    <p:sldId id="413" r:id="rId100"/>
    <p:sldId id="415" r:id="rId101"/>
    <p:sldId id="416" r:id="rId102"/>
    <p:sldId id="417" r:id="rId103"/>
    <p:sldId id="414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7"/>
    <a:srgbClr val="CB6015"/>
    <a:srgbClr val="115E67"/>
    <a:srgbClr val="B80047"/>
    <a:srgbClr val="008000"/>
    <a:srgbClr val="95B3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6" d="100"/>
          <a:sy n="86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json77\Desktop\VEC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json77\Desktop\VEC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do\Desktop\Work\FREE-p\failure_si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do\Desktop\Work\FREE-p\failure_s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ailure_si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do\Desktop\AGMS_suppleme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do\Desktop\dissertation\Data\AG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4884076990377"/>
          <c:y val="6.6435112277631964E-2"/>
          <c:w val="0.96298171979603853"/>
          <c:h val="0.69648293963254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'2-tier_flexible-x8'!$I$12</c:f>
              <c:strCache>
                <c:ptCount val="1"/>
                <c:pt idx="0">
                  <c:v>Normalized Execution Time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'2-tier_flexible-x8'!$D$62:$D$64</c:f>
              <c:strCache>
                <c:ptCount val="3"/>
                <c:pt idx="0">
                  <c:v>Chipkill Detect</c:v>
                </c:pt>
                <c:pt idx="1">
                  <c:v>Chipkill Correct</c:v>
                </c:pt>
                <c:pt idx="2">
                  <c:v>2 Chipkill Correct</c:v>
                </c:pt>
              </c:strCache>
            </c:strRef>
          </c:cat>
          <c:val>
            <c:numRef>
              <c:f>'2-tier_flexible-x8'!$I$62:$I$64</c:f>
              <c:numCache>
                <c:formatCode>General</c:formatCode>
                <c:ptCount val="3"/>
                <c:pt idx="0">
                  <c:v>1</c:v>
                </c:pt>
                <c:pt idx="1">
                  <c:v>1.0071232211240058</c:v>
                </c:pt>
                <c:pt idx="2">
                  <c:v>1.0098208436914158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-989293264"/>
        <c:axId val="-989292720"/>
      </c:barChart>
      <c:catAx>
        <c:axId val="-98929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989292720"/>
        <c:crosses val="autoZero"/>
        <c:auto val="1"/>
        <c:lblAlgn val="ctr"/>
        <c:lblOffset val="100"/>
        <c:noMultiLvlLbl val="0"/>
      </c:catAx>
      <c:valAx>
        <c:axId val="-989292720"/>
        <c:scaling>
          <c:orientation val="minMax"/>
          <c:max val="1.02"/>
          <c:min val="0.98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989293264"/>
        <c:crosses val="autoZero"/>
        <c:crossBetween val="between"/>
        <c:majorUnit val="1.0000000000000005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82284042688488E-2"/>
          <c:y val="2.0199516822950448E-2"/>
          <c:w val="0.96298171979603853"/>
          <c:h val="0.75543187783345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'2-tier_flexible-x8'!$AM$12</c:f>
              <c:strCache>
                <c:ptCount val="1"/>
                <c:pt idx="0">
                  <c:v>Normalized EDP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'2-tier_flexible-x8'!$D$62:$D$64</c:f>
              <c:strCache>
                <c:ptCount val="3"/>
                <c:pt idx="0">
                  <c:v>Chipkill Detect</c:v>
                </c:pt>
                <c:pt idx="1">
                  <c:v>Chipkill Correct</c:v>
                </c:pt>
                <c:pt idx="2">
                  <c:v>2 Chipkill Correct</c:v>
                </c:pt>
              </c:strCache>
            </c:strRef>
          </c:cat>
          <c:val>
            <c:numRef>
              <c:f>'2-tier_flexible-x8'!$AM$62:$AM$64</c:f>
              <c:numCache>
                <c:formatCode>General</c:formatCode>
                <c:ptCount val="3"/>
                <c:pt idx="0">
                  <c:v>0.86380277356475765</c:v>
                </c:pt>
                <c:pt idx="1">
                  <c:v>0.88069877310625133</c:v>
                </c:pt>
                <c:pt idx="2">
                  <c:v>0.88752591472078068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-905793696"/>
        <c:axId val="-905793152"/>
      </c:barChart>
      <c:catAx>
        <c:axId val="-90579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905793152"/>
        <c:crosses val="autoZero"/>
        <c:auto val="1"/>
        <c:lblAlgn val="ctr"/>
        <c:lblOffset val="100"/>
        <c:noMultiLvlLbl val="0"/>
      </c:catAx>
      <c:valAx>
        <c:axId val="-905793152"/>
        <c:scaling>
          <c:orientation val="minMax"/>
          <c:max val="1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905793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96128175523733E-2"/>
          <c:y val="3.0027098539660242E-2"/>
          <c:w val="0.87180467186762289"/>
          <c:h val="0.83813557788035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'CoV=0.25'!$AB$6</c:f>
              <c:strCache>
                <c:ptCount val="1"/>
                <c:pt idx="0">
                  <c:v>quick-ECC (no failure)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cat>
            <c:numRef>
              <c:f>'CoV=0.25'!$B$7:$B$58</c:f>
              <c:numCache>
                <c:formatCode>General</c:formatCode>
                <c:ptCount val="52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</c:numCache>
            </c:numRef>
          </c:cat>
          <c:val>
            <c:numRef>
              <c:f>'CoV=0.25'!$AB$7:$AB$57</c:f>
              <c:numCache>
                <c:formatCode>0.00E+00</c:formatCode>
                <c:ptCount val="51"/>
                <c:pt idx="0">
                  <c:v>127725</c:v>
                </c:pt>
                <c:pt idx="1">
                  <c:v>127725</c:v>
                </c:pt>
                <c:pt idx="2">
                  <c:v>127405</c:v>
                </c:pt>
                <c:pt idx="3">
                  <c:v>126986</c:v>
                </c:pt>
                <c:pt idx="4">
                  <c:v>126547</c:v>
                </c:pt>
                <c:pt idx="5">
                  <c:v>126067</c:v>
                </c:pt>
                <c:pt idx="6">
                  <c:v>125518</c:v>
                </c:pt>
                <c:pt idx="7">
                  <c:v>124927</c:v>
                </c:pt>
                <c:pt idx="8">
                  <c:v>124236</c:v>
                </c:pt>
                <c:pt idx="9">
                  <c:v>123477</c:v>
                </c:pt>
                <c:pt idx="10">
                  <c:v>122636</c:v>
                </c:pt>
                <c:pt idx="11">
                  <c:v>121712</c:v>
                </c:pt>
                <c:pt idx="12">
                  <c:v>120600</c:v>
                </c:pt>
                <c:pt idx="13">
                  <c:v>119393</c:v>
                </c:pt>
                <c:pt idx="14">
                  <c:v>118105</c:v>
                </c:pt>
                <c:pt idx="15">
                  <c:v>116615</c:v>
                </c:pt>
                <c:pt idx="16">
                  <c:v>115004</c:v>
                </c:pt>
                <c:pt idx="17">
                  <c:v>113282</c:v>
                </c:pt>
                <c:pt idx="18">
                  <c:v>111387</c:v>
                </c:pt>
                <c:pt idx="19">
                  <c:v>109202</c:v>
                </c:pt>
                <c:pt idx="20">
                  <c:v>106976</c:v>
                </c:pt>
                <c:pt idx="21">
                  <c:v>104615</c:v>
                </c:pt>
                <c:pt idx="22">
                  <c:v>101962</c:v>
                </c:pt>
                <c:pt idx="23">
                  <c:v>99099</c:v>
                </c:pt>
                <c:pt idx="24">
                  <c:v>96011</c:v>
                </c:pt>
                <c:pt idx="25">
                  <c:v>92617</c:v>
                </c:pt>
                <c:pt idx="26">
                  <c:v>89044</c:v>
                </c:pt>
                <c:pt idx="27">
                  <c:v>85193</c:v>
                </c:pt>
                <c:pt idx="28">
                  <c:v>81189</c:v>
                </c:pt>
                <c:pt idx="29">
                  <c:v>76992</c:v>
                </c:pt>
                <c:pt idx="30">
                  <c:v>72630</c:v>
                </c:pt>
                <c:pt idx="31">
                  <c:v>68114</c:v>
                </c:pt>
                <c:pt idx="32">
                  <c:v>63497</c:v>
                </c:pt>
                <c:pt idx="33">
                  <c:v>58688</c:v>
                </c:pt>
                <c:pt idx="34">
                  <c:v>53899</c:v>
                </c:pt>
                <c:pt idx="35">
                  <c:v>49139</c:v>
                </c:pt>
                <c:pt idx="36">
                  <c:v>44308</c:v>
                </c:pt>
                <c:pt idx="37">
                  <c:v>39592</c:v>
                </c:pt>
                <c:pt idx="38">
                  <c:v>34820</c:v>
                </c:pt>
                <c:pt idx="39">
                  <c:v>30307</c:v>
                </c:pt>
                <c:pt idx="40">
                  <c:v>25952</c:v>
                </c:pt>
                <c:pt idx="41">
                  <c:v>21815</c:v>
                </c:pt>
                <c:pt idx="42">
                  <c:v>18030</c:v>
                </c:pt>
                <c:pt idx="43">
                  <c:v>14460</c:v>
                </c:pt>
                <c:pt idx="44">
                  <c:v>11218</c:v>
                </c:pt>
                <c:pt idx="45">
                  <c:v>8354</c:v>
                </c:pt>
                <c:pt idx="46">
                  <c:v>5868</c:v>
                </c:pt>
                <c:pt idx="47">
                  <c:v>3868</c:v>
                </c:pt>
                <c:pt idx="48">
                  <c:v>2197</c:v>
                </c:pt>
                <c:pt idx="49">
                  <c:v>1002</c:v>
                </c:pt>
                <c:pt idx="50">
                  <c:v>121</c:v>
                </c:pt>
              </c:numCache>
            </c:numRef>
          </c:val>
        </c:ser>
        <c:ser>
          <c:idx val="1"/>
          <c:order val="1"/>
          <c:tx>
            <c:strRef>
              <c:f>'CoV=0.25'!$AC$6</c:f>
              <c:strCache>
                <c:ptCount val="1"/>
                <c:pt idx="0">
                  <c:v>quick-ECC (1 failure)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'CoV=0.25'!$B$7:$B$58</c:f>
              <c:numCache>
                <c:formatCode>General</c:formatCode>
                <c:ptCount val="52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</c:numCache>
            </c:numRef>
          </c:cat>
          <c:val>
            <c:numRef>
              <c:f>'CoV=0.25'!$AC$7:$AC$57</c:f>
              <c:numCache>
                <c:formatCode>0.00E+00</c:formatCode>
                <c:ptCount val="51"/>
                <c:pt idx="0">
                  <c:v>0</c:v>
                </c:pt>
                <c:pt idx="1">
                  <c:v>274</c:v>
                </c:pt>
                <c:pt idx="2">
                  <c:v>593</c:v>
                </c:pt>
                <c:pt idx="3">
                  <c:v>1012</c:v>
                </c:pt>
                <c:pt idx="4">
                  <c:v>1449</c:v>
                </c:pt>
                <c:pt idx="5">
                  <c:v>1925</c:v>
                </c:pt>
                <c:pt idx="6">
                  <c:v>2469</c:v>
                </c:pt>
                <c:pt idx="7">
                  <c:v>3047</c:v>
                </c:pt>
                <c:pt idx="8">
                  <c:v>3718</c:v>
                </c:pt>
                <c:pt idx="9">
                  <c:v>4453</c:v>
                </c:pt>
                <c:pt idx="10">
                  <c:v>5272</c:v>
                </c:pt>
                <c:pt idx="11">
                  <c:v>6153</c:v>
                </c:pt>
                <c:pt idx="12">
                  <c:v>7206</c:v>
                </c:pt>
                <c:pt idx="13">
                  <c:v>8339</c:v>
                </c:pt>
                <c:pt idx="14">
                  <c:v>9534</c:v>
                </c:pt>
                <c:pt idx="15">
                  <c:v>10910</c:v>
                </c:pt>
                <c:pt idx="16">
                  <c:v>12362</c:v>
                </c:pt>
                <c:pt idx="17">
                  <c:v>13870</c:v>
                </c:pt>
                <c:pt idx="18">
                  <c:v>15529</c:v>
                </c:pt>
                <c:pt idx="19">
                  <c:v>17436</c:v>
                </c:pt>
                <c:pt idx="20">
                  <c:v>19287</c:v>
                </c:pt>
                <c:pt idx="21">
                  <c:v>21172</c:v>
                </c:pt>
                <c:pt idx="22">
                  <c:v>23234</c:v>
                </c:pt>
                <c:pt idx="23">
                  <c:v>25369</c:v>
                </c:pt>
                <c:pt idx="24">
                  <c:v>27593</c:v>
                </c:pt>
                <c:pt idx="25">
                  <c:v>29908</c:v>
                </c:pt>
                <c:pt idx="26">
                  <c:v>32261</c:v>
                </c:pt>
                <c:pt idx="27">
                  <c:v>34742</c:v>
                </c:pt>
                <c:pt idx="28">
                  <c:v>37017</c:v>
                </c:pt>
                <c:pt idx="29">
                  <c:v>39217</c:v>
                </c:pt>
                <c:pt idx="30">
                  <c:v>41170</c:v>
                </c:pt>
                <c:pt idx="31">
                  <c:v>43070</c:v>
                </c:pt>
                <c:pt idx="32">
                  <c:v>44558</c:v>
                </c:pt>
                <c:pt idx="33">
                  <c:v>45919</c:v>
                </c:pt>
                <c:pt idx="34">
                  <c:v>46725</c:v>
                </c:pt>
                <c:pt idx="35">
                  <c:v>47026</c:v>
                </c:pt>
                <c:pt idx="36">
                  <c:v>47010</c:v>
                </c:pt>
                <c:pt idx="37">
                  <c:v>46342</c:v>
                </c:pt>
                <c:pt idx="38">
                  <c:v>45215</c:v>
                </c:pt>
                <c:pt idx="39">
                  <c:v>43371</c:v>
                </c:pt>
                <c:pt idx="40">
                  <c:v>40891</c:v>
                </c:pt>
                <c:pt idx="41">
                  <c:v>37899</c:v>
                </c:pt>
                <c:pt idx="42">
                  <c:v>34455</c:v>
                </c:pt>
                <c:pt idx="43">
                  <c:v>30540</c:v>
                </c:pt>
                <c:pt idx="44">
                  <c:v>26386</c:v>
                </c:pt>
                <c:pt idx="45">
                  <c:v>21769</c:v>
                </c:pt>
                <c:pt idx="46">
                  <c:v>17149</c:v>
                </c:pt>
                <c:pt idx="47">
                  <c:v>12463</c:v>
                </c:pt>
                <c:pt idx="48">
                  <c:v>8058</c:v>
                </c:pt>
                <c:pt idx="49">
                  <c:v>4032</c:v>
                </c:pt>
                <c:pt idx="50">
                  <c:v>589</c:v>
                </c:pt>
              </c:numCache>
            </c:numRef>
          </c:val>
        </c:ser>
        <c:ser>
          <c:idx val="2"/>
          <c:order val="2"/>
          <c:tx>
            <c:strRef>
              <c:f>'CoV=0.25'!$AD$6</c:f>
              <c:strCache>
                <c:ptCount val="1"/>
                <c:pt idx="0">
                  <c:v>quick-ECC (2 failures)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'CoV=0.25'!$B$7:$B$58</c:f>
              <c:numCache>
                <c:formatCode>General</c:formatCode>
                <c:ptCount val="52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</c:numCache>
            </c:numRef>
          </c:cat>
          <c:val>
            <c:numRef>
              <c:f>'CoV=0.25'!$AD$7:$AD$57</c:f>
              <c:numCache>
                <c:formatCode>0.00E+00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13</c:v>
                </c:pt>
                <c:pt idx="7">
                  <c:v>26</c:v>
                </c:pt>
                <c:pt idx="8">
                  <c:v>46</c:v>
                </c:pt>
                <c:pt idx="9">
                  <c:v>70</c:v>
                </c:pt>
                <c:pt idx="10">
                  <c:v>92</c:v>
                </c:pt>
                <c:pt idx="11">
                  <c:v>134</c:v>
                </c:pt>
                <c:pt idx="12">
                  <c:v>193</c:v>
                </c:pt>
                <c:pt idx="13">
                  <c:v>265</c:v>
                </c:pt>
                <c:pt idx="14">
                  <c:v>353</c:v>
                </c:pt>
                <c:pt idx="15">
                  <c:v>463</c:v>
                </c:pt>
                <c:pt idx="16">
                  <c:v>618</c:v>
                </c:pt>
                <c:pt idx="17">
                  <c:v>824</c:v>
                </c:pt>
                <c:pt idx="18">
                  <c:v>1049</c:v>
                </c:pt>
                <c:pt idx="19">
                  <c:v>1293</c:v>
                </c:pt>
                <c:pt idx="20">
                  <c:v>1633</c:v>
                </c:pt>
                <c:pt idx="21">
                  <c:v>2067</c:v>
                </c:pt>
                <c:pt idx="22">
                  <c:v>2606</c:v>
                </c:pt>
                <c:pt idx="23">
                  <c:v>3249</c:v>
                </c:pt>
                <c:pt idx="24">
                  <c:v>3981</c:v>
                </c:pt>
                <c:pt idx="25">
                  <c:v>4826</c:v>
                </c:pt>
                <c:pt idx="26">
                  <c:v>5852</c:v>
                </c:pt>
                <c:pt idx="27">
                  <c:v>6943</c:v>
                </c:pt>
                <c:pt idx="28">
                  <c:v>8304</c:v>
                </c:pt>
                <c:pt idx="29">
                  <c:v>9831</c:v>
                </c:pt>
                <c:pt idx="30">
                  <c:v>11637</c:v>
                </c:pt>
                <c:pt idx="31">
                  <c:v>13454</c:v>
                </c:pt>
                <c:pt idx="32">
                  <c:v>15449</c:v>
                </c:pt>
                <c:pt idx="33">
                  <c:v>17527</c:v>
                </c:pt>
                <c:pt idx="34">
                  <c:v>19868</c:v>
                </c:pt>
                <c:pt idx="35">
                  <c:v>22326</c:v>
                </c:pt>
                <c:pt idx="36">
                  <c:v>24608</c:v>
                </c:pt>
                <c:pt idx="37">
                  <c:v>26810</c:v>
                </c:pt>
                <c:pt idx="38">
                  <c:v>28874</c:v>
                </c:pt>
                <c:pt idx="39">
                  <c:v>30716</c:v>
                </c:pt>
                <c:pt idx="40">
                  <c:v>32143</c:v>
                </c:pt>
                <c:pt idx="41">
                  <c:v>32939</c:v>
                </c:pt>
                <c:pt idx="42">
                  <c:v>32955</c:v>
                </c:pt>
                <c:pt idx="43">
                  <c:v>32250</c:v>
                </c:pt>
                <c:pt idx="44">
                  <c:v>30500</c:v>
                </c:pt>
                <c:pt idx="45">
                  <c:v>27904</c:v>
                </c:pt>
                <c:pt idx="46">
                  <c:v>24583</c:v>
                </c:pt>
                <c:pt idx="47">
                  <c:v>19940</c:v>
                </c:pt>
                <c:pt idx="48">
                  <c:v>14542</c:v>
                </c:pt>
                <c:pt idx="49">
                  <c:v>8374</c:v>
                </c:pt>
                <c:pt idx="50">
                  <c:v>1563</c:v>
                </c:pt>
              </c:numCache>
            </c:numRef>
          </c:val>
        </c:ser>
        <c:ser>
          <c:idx val="3"/>
          <c:order val="3"/>
          <c:tx>
            <c:strRef>
              <c:f>'CoV=0.25'!$AE$6</c:f>
              <c:strCache>
                <c:ptCount val="1"/>
                <c:pt idx="0">
                  <c:v>slow-ECC (3 failures)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'CoV=0.25'!$B$7:$B$58</c:f>
              <c:numCache>
                <c:formatCode>General</c:formatCode>
                <c:ptCount val="52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</c:numCache>
            </c:numRef>
          </c:cat>
          <c:val>
            <c:numRef>
              <c:f>'CoV=0.25'!$AE$7:$AE$57</c:f>
              <c:numCache>
                <c:formatCode>0.00E+00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8</c:v>
                </c:pt>
                <c:pt idx="15">
                  <c:v>12</c:v>
                </c:pt>
                <c:pt idx="16">
                  <c:v>16</c:v>
                </c:pt>
                <c:pt idx="17">
                  <c:v>24</c:v>
                </c:pt>
                <c:pt idx="18">
                  <c:v>35</c:v>
                </c:pt>
                <c:pt idx="19">
                  <c:v>68</c:v>
                </c:pt>
                <c:pt idx="20">
                  <c:v>103</c:v>
                </c:pt>
                <c:pt idx="21">
                  <c:v>144</c:v>
                </c:pt>
                <c:pt idx="22">
                  <c:v>191</c:v>
                </c:pt>
                <c:pt idx="23">
                  <c:v>273</c:v>
                </c:pt>
                <c:pt idx="24">
                  <c:v>388</c:v>
                </c:pt>
                <c:pt idx="25">
                  <c:v>549</c:v>
                </c:pt>
                <c:pt idx="26">
                  <c:v>728</c:v>
                </c:pt>
                <c:pt idx="27">
                  <c:v>978</c:v>
                </c:pt>
                <c:pt idx="28">
                  <c:v>1292</c:v>
                </c:pt>
                <c:pt idx="29">
                  <c:v>1691</c:v>
                </c:pt>
                <c:pt idx="30">
                  <c:v>2199</c:v>
                </c:pt>
                <c:pt idx="31">
                  <c:v>2839</c:v>
                </c:pt>
                <c:pt idx="32">
                  <c:v>3682</c:v>
                </c:pt>
                <c:pt idx="33">
                  <c:v>4667</c:v>
                </c:pt>
                <c:pt idx="34">
                  <c:v>5819</c:v>
                </c:pt>
                <c:pt idx="35">
                  <c:v>7074</c:v>
                </c:pt>
                <c:pt idx="36">
                  <c:v>8643</c:v>
                </c:pt>
                <c:pt idx="37">
                  <c:v>10550</c:v>
                </c:pt>
                <c:pt idx="38">
                  <c:v>12453</c:v>
                </c:pt>
                <c:pt idx="39">
                  <c:v>14602</c:v>
                </c:pt>
                <c:pt idx="40">
                  <c:v>16874</c:v>
                </c:pt>
                <c:pt idx="41">
                  <c:v>19008</c:v>
                </c:pt>
                <c:pt idx="42">
                  <c:v>20994</c:v>
                </c:pt>
                <c:pt idx="43">
                  <c:v>22608</c:v>
                </c:pt>
                <c:pt idx="44">
                  <c:v>23847</c:v>
                </c:pt>
                <c:pt idx="45">
                  <c:v>24330</c:v>
                </c:pt>
                <c:pt idx="46">
                  <c:v>23452</c:v>
                </c:pt>
                <c:pt idx="47">
                  <c:v>21392</c:v>
                </c:pt>
                <c:pt idx="48">
                  <c:v>17646</c:v>
                </c:pt>
                <c:pt idx="49">
                  <c:v>11571</c:v>
                </c:pt>
                <c:pt idx="50">
                  <c:v>2630</c:v>
                </c:pt>
              </c:numCache>
            </c:numRef>
          </c:val>
        </c:ser>
        <c:ser>
          <c:idx val="4"/>
          <c:order val="4"/>
          <c:tx>
            <c:strRef>
              <c:f>'CoV=0.25'!$AF$6</c:f>
              <c:strCache>
                <c:ptCount val="1"/>
                <c:pt idx="0">
                  <c:v>slow-ECC (4 failures)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numRef>
              <c:f>'CoV=0.25'!$B$7:$B$58</c:f>
              <c:numCache>
                <c:formatCode>General</c:formatCode>
                <c:ptCount val="52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</c:numCache>
            </c:numRef>
          </c:cat>
          <c:val>
            <c:numRef>
              <c:f>'CoV=0.25'!$AF$7:$AF$57</c:f>
              <c:numCache>
                <c:formatCode>0.00E+00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7</c:v>
                </c:pt>
                <c:pt idx="23">
                  <c:v>10</c:v>
                </c:pt>
                <c:pt idx="24">
                  <c:v>27</c:v>
                </c:pt>
                <c:pt idx="25">
                  <c:v>36</c:v>
                </c:pt>
                <c:pt idx="26">
                  <c:v>51</c:v>
                </c:pt>
                <c:pt idx="27">
                  <c:v>78</c:v>
                </c:pt>
                <c:pt idx="28">
                  <c:v>127</c:v>
                </c:pt>
                <c:pt idx="29">
                  <c:v>191</c:v>
                </c:pt>
                <c:pt idx="30">
                  <c:v>274</c:v>
                </c:pt>
                <c:pt idx="31">
                  <c:v>413</c:v>
                </c:pt>
                <c:pt idx="32">
                  <c:v>599</c:v>
                </c:pt>
                <c:pt idx="33">
                  <c:v>869</c:v>
                </c:pt>
                <c:pt idx="34">
                  <c:v>1219</c:v>
                </c:pt>
                <c:pt idx="35">
                  <c:v>1711</c:v>
                </c:pt>
                <c:pt idx="36">
                  <c:v>2335</c:v>
                </c:pt>
                <c:pt idx="37">
                  <c:v>3081</c:v>
                </c:pt>
                <c:pt idx="38">
                  <c:v>4068</c:v>
                </c:pt>
                <c:pt idx="39">
                  <c:v>5267</c:v>
                </c:pt>
                <c:pt idx="40">
                  <c:v>6592</c:v>
                </c:pt>
                <c:pt idx="41">
                  <c:v>8330</c:v>
                </c:pt>
                <c:pt idx="42">
                  <c:v>10258</c:v>
                </c:pt>
                <c:pt idx="43">
                  <c:v>12204</c:v>
                </c:pt>
                <c:pt idx="44">
                  <c:v>13930</c:v>
                </c:pt>
                <c:pt idx="45">
                  <c:v>15565</c:v>
                </c:pt>
                <c:pt idx="46">
                  <c:v>16850</c:v>
                </c:pt>
                <c:pt idx="47">
                  <c:v>17226</c:v>
                </c:pt>
                <c:pt idx="48">
                  <c:v>15915</c:v>
                </c:pt>
                <c:pt idx="49">
                  <c:v>12005</c:v>
                </c:pt>
                <c:pt idx="50">
                  <c:v>3184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905794240"/>
        <c:axId val="-905792608"/>
      </c:barChart>
      <c:catAx>
        <c:axId val="-905794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Years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905792608"/>
        <c:crosses val="autoZero"/>
        <c:auto val="1"/>
        <c:lblAlgn val="ctr"/>
        <c:lblOffset val="100"/>
        <c:tickLblSkip val="5"/>
        <c:noMultiLvlLbl val="0"/>
      </c:catAx>
      <c:valAx>
        <c:axId val="-905792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90579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38847918118581"/>
          <c:y val="0.35997295469912138"/>
          <c:w val="0.35460715008366711"/>
          <c:h val="0.2742787476109098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668853893263853E-2"/>
          <c:y val="5.1400554097404488E-2"/>
          <c:w val="0.8749250328084035"/>
          <c:h val="0.7658176582093931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'CoV=0.25'!$C$6</c:f>
              <c:strCache>
                <c:ptCount val="1"/>
                <c:pt idx="0">
                  <c:v>No Correction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'CoV=0.25'!$B$7:$B$59</c:f>
              <c:numCache>
                <c:formatCode>General</c:formatCode>
                <c:ptCount val="53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  <c:pt idx="52">
                  <c:v>9.6615772450532731</c:v>
                </c:pt>
              </c:numCache>
            </c:numRef>
          </c:xVal>
          <c:yVal>
            <c:numRef>
              <c:f>'CoV=0.25'!$C$7:$C$59</c:f>
              <c:numCache>
                <c:formatCode>0.00E+00</c:formatCode>
                <c:ptCount val="53"/>
                <c:pt idx="0">
                  <c:v>1.1000000000000001</c:v>
                </c:pt>
                <c:pt idx="1">
                  <c:v>0.97099999999999997</c:v>
                </c:pt>
                <c:pt idx="2">
                  <c:v>0.83299999999999996</c:v>
                </c:pt>
                <c:pt idx="3">
                  <c:v>0.65600000000000003</c:v>
                </c:pt>
                <c:pt idx="4">
                  <c:v>0.46700000000000003</c:v>
                </c:pt>
                <c:pt idx="5">
                  <c:v>0.255</c:v>
                </c:pt>
                <c:pt idx="6">
                  <c:v>5.2999999999999999E-2</c:v>
                </c:pt>
                <c:pt idx="7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'CoV=0.25'!$D$6</c:f>
              <c:strCache>
                <c:ptCount val="1"/>
                <c:pt idx="0">
                  <c:v>SEC64</c:v>
                </c:pt>
              </c:strCache>
            </c:strRef>
          </c:tx>
          <c:spPr>
            <a:ln w="38100">
              <a:solidFill>
                <a:srgbClr val="0000CC"/>
              </a:solidFill>
              <a:prstDash val="solid"/>
            </a:ln>
          </c:spPr>
          <c:marker>
            <c:symbol val="none"/>
          </c:marker>
          <c:xVal>
            <c:numRef>
              <c:f>'CoV=0.25'!$B$7:$B$59</c:f>
              <c:numCache>
                <c:formatCode>General</c:formatCode>
                <c:ptCount val="53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  <c:pt idx="52">
                  <c:v>9.6615772450532731</c:v>
                </c:pt>
              </c:numCache>
            </c:numRef>
          </c:xVal>
          <c:yVal>
            <c:numRef>
              <c:f>'CoV=0.25'!$D$7:$D$59</c:f>
              <c:numCache>
                <c:formatCode>0.00E+00</c:formatCode>
                <c:ptCount val="5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0.99950000000000006</c:v>
                </c:pt>
                <c:pt idx="7">
                  <c:v>0.99850000000000005</c:v>
                </c:pt>
                <c:pt idx="8">
                  <c:v>0.99550000000000005</c:v>
                </c:pt>
                <c:pt idx="9">
                  <c:v>0.995</c:v>
                </c:pt>
                <c:pt idx="10">
                  <c:v>0.99299999999999999</c:v>
                </c:pt>
                <c:pt idx="11">
                  <c:v>0.98950000000000005</c:v>
                </c:pt>
                <c:pt idx="12">
                  <c:v>0.98699999999999999</c:v>
                </c:pt>
                <c:pt idx="13">
                  <c:v>0.97799999999999998</c:v>
                </c:pt>
                <c:pt idx="14">
                  <c:v>0.97299999999999998</c:v>
                </c:pt>
                <c:pt idx="15">
                  <c:v>0.96150000000000002</c:v>
                </c:pt>
                <c:pt idx="16">
                  <c:v>0.94499999999999995</c:v>
                </c:pt>
                <c:pt idx="17">
                  <c:v>0.9345</c:v>
                </c:pt>
                <c:pt idx="18">
                  <c:v>0.91300000000000003</c:v>
                </c:pt>
                <c:pt idx="19">
                  <c:v>0.88749999999999996</c:v>
                </c:pt>
                <c:pt idx="20">
                  <c:v>0.85099999999999998</c:v>
                </c:pt>
                <c:pt idx="21">
                  <c:v>0.8125</c:v>
                </c:pt>
                <c:pt idx="22">
                  <c:v>0.75700000000000001</c:v>
                </c:pt>
                <c:pt idx="23">
                  <c:v>0.68600000000000005</c:v>
                </c:pt>
                <c:pt idx="24">
                  <c:v>0.59050000000000002</c:v>
                </c:pt>
                <c:pt idx="25">
                  <c:v>0.46850000000000003</c:v>
                </c:pt>
                <c:pt idx="26">
                  <c:v>0.30599999999999999</c:v>
                </c:pt>
                <c:pt idx="27">
                  <c:v>8.6999999999999994E-2</c:v>
                </c:pt>
                <c:pt idx="28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'CoV=0.25'!$E$6</c:f>
              <c:strCache>
                <c:ptCount val="1"/>
                <c:pt idx="0">
                  <c:v>ECP6</c:v>
                </c:pt>
              </c:strCache>
            </c:strRef>
          </c:tx>
          <c:spPr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'CoV=0.25'!$B$7:$B$59</c:f>
              <c:numCache>
                <c:formatCode>General</c:formatCode>
                <c:ptCount val="53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  <c:pt idx="52">
                  <c:v>9.6615772450532731</c:v>
                </c:pt>
              </c:numCache>
            </c:numRef>
          </c:xVal>
          <c:yVal>
            <c:numRef>
              <c:f>'CoV=0.25'!$E$7:$E$59</c:f>
              <c:numCache>
                <c:formatCode>0.00E+00</c:formatCode>
                <c:ptCount val="5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0.99950000000000006</c:v>
                </c:pt>
                <c:pt idx="35">
                  <c:v>0.999</c:v>
                </c:pt>
                <c:pt idx="36">
                  <c:v>0.99650000000000005</c:v>
                </c:pt>
                <c:pt idx="37">
                  <c:v>0.99150000000000005</c:v>
                </c:pt>
                <c:pt idx="38">
                  <c:v>0.98599999999999999</c:v>
                </c:pt>
                <c:pt idx="39">
                  <c:v>0.97150000000000003</c:v>
                </c:pt>
                <c:pt idx="40">
                  <c:v>0.94650000000000001</c:v>
                </c:pt>
                <c:pt idx="41">
                  <c:v>0.90249999999999997</c:v>
                </c:pt>
                <c:pt idx="42">
                  <c:v>0.83499999999999996</c:v>
                </c:pt>
                <c:pt idx="43">
                  <c:v>0.71150000000000002</c:v>
                </c:pt>
                <c:pt idx="44">
                  <c:v>0.51549999999999996</c:v>
                </c:pt>
                <c:pt idx="45">
                  <c:v>0.185</c:v>
                </c:pt>
                <c:pt idx="46">
                  <c:v>0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'CoV=0.25'!$I$6</c:f>
              <c:strCache>
                <c:ptCount val="1"/>
                <c:pt idx="0">
                  <c:v>FREE-p</c:v>
                </c:pt>
              </c:strCache>
            </c:strRef>
          </c:tx>
          <c:spPr>
            <a:ln w="5715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'CoV=0.25'!$B$7:$B$59</c:f>
              <c:numCache>
                <c:formatCode>General</c:formatCode>
                <c:ptCount val="53"/>
                <c:pt idx="0">
                  <c:v>0</c:v>
                </c:pt>
                <c:pt idx="1">
                  <c:v>0.18579956240487061</c:v>
                </c:pt>
                <c:pt idx="2">
                  <c:v>0.37159912480974122</c:v>
                </c:pt>
                <c:pt idx="3">
                  <c:v>0.55739868721461183</c:v>
                </c:pt>
                <c:pt idx="4">
                  <c:v>0.74319824961948244</c:v>
                </c:pt>
                <c:pt idx="5">
                  <c:v>0.92899781202435316</c:v>
                </c:pt>
                <c:pt idx="6">
                  <c:v>1.1147973744292237</c:v>
                </c:pt>
                <c:pt idx="7">
                  <c:v>1.3005969368340944</c:v>
                </c:pt>
                <c:pt idx="8">
                  <c:v>1.4863964992389649</c:v>
                </c:pt>
                <c:pt idx="9">
                  <c:v>1.6721960616438356</c:v>
                </c:pt>
                <c:pt idx="10">
                  <c:v>1.8579956240487063</c:v>
                </c:pt>
                <c:pt idx="11">
                  <c:v>2.0437951864535768</c:v>
                </c:pt>
                <c:pt idx="12">
                  <c:v>2.2295947488584473</c:v>
                </c:pt>
                <c:pt idx="13">
                  <c:v>2.4153943112633183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3.1585925608828007</c:v>
                </c:pt>
                <c:pt idx="18">
                  <c:v>3.3443921232876712</c:v>
                </c:pt>
                <c:pt idx="19">
                  <c:v>3.5301916856925417</c:v>
                </c:pt>
                <c:pt idx="20">
                  <c:v>3.7159912480974127</c:v>
                </c:pt>
                <c:pt idx="21">
                  <c:v>3.9017908105022832</c:v>
                </c:pt>
                <c:pt idx="22">
                  <c:v>4.0875903729071537</c:v>
                </c:pt>
                <c:pt idx="23">
                  <c:v>4.2733899353120242</c:v>
                </c:pt>
                <c:pt idx="24">
                  <c:v>4.4591894977168947</c:v>
                </c:pt>
                <c:pt idx="25">
                  <c:v>4.644989060121766</c:v>
                </c:pt>
                <c:pt idx="26">
                  <c:v>4.8307886225266365</c:v>
                </c:pt>
                <c:pt idx="27">
                  <c:v>5.016588184931507</c:v>
                </c:pt>
                <c:pt idx="28">
                  <c:v>5.2023877473363775</c:v>
                </c:pt>
                <c:pt idx="29">
                  <c:v>5.388187309741248</c:v>
                </c:pt>
                <c:pt idx="30">
                  <c:v>5.5739868721461185</c:v>
                </c:pt>
                <c:pt idx="31">
                  <c:v>5.759786434550989</c:v>
                </c:pt>
                <c:pt idx="32">
                  <c:v>5.9455859969558595</c:v>
                </c:pt>
                <c:pt idx="33">
                  <c:v>6.1313855593607309</c:v>
                </c:pt>
                <c:pt idx="34">
                  <c:v>6.3171851217656014</c:v>
                </c:pt>
                <c:pt idx="35">
                  <c:v>6.5029846841704719</c:v>
                </c:pt>
                <c:pt idx="36">
                  <c:v>6.6887842465753424</c:v>
                </c:pt>
                <c:pt idx="37">
                  <c:v>6.8745838089802129</c:v>
                </c:pt>
                <c:pt idx="38">
                  <c:v>7.0603833713850834</c:v>
                </c:pt>
                <c:pt idx="39">
                  <c:v>7.2461829337899539</c:v>
                </c:pt>
                <c:pt idx="40">
                  <c:v>7.4319824961948253</c:v>
                </c:pt>
                <c:pt idx="41">
                  <c:v>7.6177820585996958</c:v>
                </c:pt>
                <c:pt idx="42">
                  <c:v>7.8035816210045663</c:v>
                </c:pt>
                <c:pt idx="43">
                  <c:v>7.9893811834094368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8.5467798706240483</c:v>
                </c:pt>
                <c:pt idx="47">
                  <c:v>8.7325794330289188</c:v>
                </c:pt>
                <c:pt idx="48">
                  <c:v>8.9183789954337893</c:v>
                </c:pt>
                <c:pt idx="49">
                  <c:v>9.1041785578386598</c:v>
                </c:pt>
                <c:pt idx="50">
                  <c:v>9.2899781202435321</c:v>
                </c:pt>
                <c:pt idx="51">
                  <c:v>9.4757776826484026</c:v>
                </c:pt>
                <c:pt idx="52">
                  <c:v>9.6615772450532731</c:v>
                </c:pt>
              </c:numCache>
            </c:numRef>
          </c:xVal>
          <c:yVal>
            <c:numRef>
              <c:f>'CoV=0.25'!$I$7:$I$58</c:f>
              <c:numCache>
                <c:formatCode>0.00E+00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0.99950000000000006</c:v>
                </c:pt>
                <c:pt idx="26">
                  <c:v>0.99950000000000006</c:v>
                </c:pt>
                <c:pt idx="27">
                  <c:v>0.99950000000000006</c:v>
                </c:pt>
                <c:pt idx="28">
                  <c:v>0.99950000000000006</c:v>
                </c:pt>
                <c:pt idx="29">
                  <c:v>0.99950000000000006</c:v>
                </c:pt>
                <c:pt idx="30">
                  <c:v>0.99950000000000006</c:v>
                </c:pt>
                <c:pt idx="31">
                  <c:v>0.99950000000000006</c:v>
                </c:pt>
                <c:pt idx="32">
                  <c:v>0.999</c:v>
                </c:pt>
                <c:pt idx="33">
                  <c:v>0.99850000000000005</c:v>
                </c:pt>
                <c:pt idx="34">
                  <c:v>0.998</c:v>
                </c:pt>
                <c:pt idx="35">
                  <c:v>0.997</c:v>
                </c:pt>
                <c:pt idx="36">
                  <c:v>0.99550000000000005</c:v>
                </c:pt>
                <c:pt idx="37">
                  <c:v>0.99350000000000005</c:v>
                </c:pt>
                <c:pt idx="38">
                  <c:v>0.98950000000000005</c:v>
                </c:pt>
                <c:pt idx="39">
                  <c:v>0.98499999999999999</c:v>
                </c:pt>
                <c:pt idx="40">
                  <c:v>0.97750000000000004</c:v>
                </c:pt>
                <c:pt idx="41">
                  <c:v>0.96750000000000003</c:v>
                </c:pt>
                <c:pt idx="42">
                  <c:v>0.95350000000000001</c:v>
                </c:pt>
                <c:pt idx="43">
                  <c:v>0.9335</c:v>
                </c:pt>
                <c:pt idx="44">
                  <c:v>0.90600000000000003</c:v>
                </c:pt>
                <c:pt idx="45">
                  <c:v>0.86899999999999999</c:v>
                </c:pt>
                <c:pt idx="46">
                  <c:v>0.81899999999999995</c:v>
                </c:pt>
                <c:pt idx="47">
                  <c:v>0.74750000000000005</c:v>
                </c:pt>
                <c:pt idx="48">
                  <c:v>0.64300000000000002</c:v>
                </c:pt>
                <c:pt idx="49">
                  <c:v>0.47599999999999998</c:v>
                </c:pt>
                <c:pt idx="50">
                  <c:v>0.13850000000000001</c:v>
                </c:pt>
                <c:pt idx="5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05842320"/>
        <c:axId val="-905837424"/>
      </c:scatterChart>
      <c:valAx>
        <c:axId val="-905842320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905837424"/>
        <c:crosses val="autoZero"/>
        <c:crossBetween val="midCat"/>
      </c:valAx>
      <c:valAx>
        <c:axId val="-905837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Normalized Capacity</a:t>
                </a:r>
              </a:p>
            </c:rich>
          </c:tx>
          <c:layout>
            <c:manualLayout>
              <c:xMode val="edge"/>
              <c:yMode val="edge"/>
              <c:x val="3.2951006124234468E-2"/>
              <c:y val="0.28208109855833235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905842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2236056430448"/>
          <c:y val="3.1447579469233183E-2"/>
          <c:w val="0.21373622047244195"/>
          <c:h val="0.3259933654126585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68853893264963E-2"/>
          <c:y val="5.1400554097404488E-2"/>
          <c:w val="0.8751297483163446"/>
          <c:h val="0.76581765820939884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'CoV=0.25'!$W$6</c:f>
              <c:strCache>
                <c:ptCount val="1"/>
                <c:pt idx="0">
                  <c:v>remapped blocks per page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'CoV=0.25'!$B$7:$B$59</c:f>
              <c:numCache>
                <c:formatCode>General</c:formatCode>
                <c:ptCount val="53"/>
                <c:pt idx="0">
                  <c:v>0</c:v>
                </c:pt>
                <c:pt idx="1">
                  <c:v>0.18579956240487094</c:v>
                </c:pt>
                <c:pt idx="2">
                  <c:v>0.37159912480974339</c:v>
                </c:pt>
                <c:pt idx="3">
                  <c:v>0.55739868721461183</c:v>
                </c:pt>
                <c:pt idx="4">
                  <c:v>0.7431982496194911</c:v>
                </c:pt>
                <c:pt idx="5">
                  <c:v>0.92899781202435883</c:v>
                </c:pt>
                <c:pt idx="6">
                  <c:v>1.1147973744292241</c:v>
                </c:pt>
                <c:pt idx="7">
                  <c:v>1.3005969368340944</c:v>
                </c:pt>
                <c:pt idx="8">
                  <c:v>1.4863964992389638</c:v>
                </c:pt>
                <c:pt idx="9">
                  <c:v>1.6721960616438467</c:v>
                </c:pt>
                <c:pt idx="10">
                  <c:v>1.8579956240487063</c:v>
                </c:pt>
                <c:pt idx="11">
                  <c:v>2.0437951864535782</c:v>
                </c:pt>
                <c:pt idx="12">
                  <c:v>2.2295947488584957</c:v>
                </c:pt>
                <c:pt idx="13">
                  <c:v>2.4153943112633192</c:v>
                </c:pt>
                <c:pt idx="14">
                  <c:v>2.6011938736681888</c:v>
                </c:pt>
                <c:pt idx="15">
                  <c:v>2.7869934360730593</c:v>
                </c:pt>
                <c:pt idx="16">
                  <c:v>2.9727929984779298</c:v>
                </c:pt>
                <c:pt idx="17">
                  <c:v>3.1585925608828012</c:v>
                </c:pt>
                <c:pt idx="18">
                  <c:v>3.3443921232876708</c:v>
                </c:pt>
                <c:pt idx="19">
                  <c:v>3.5301916856925608</c:v>
                </c:pt>
                <c:pt idx="20">
                  <c:v>3.7159912480974611</c:v>
                </c:pt>
                <c:pt idx="21">
                  <c:v>3.9017908105022832</c:v>
                </c:pt>
                <c:pt idx="22">
                  <c:v>4.0875903729071466</c:v>
                </c:pt>
                <c:pt idx="23">
                  <c:v>4.2733899353120677</c:v>
                </c:pt>
                <c:pt idx="24">
                  <c:v>4.4591894977168964</c:v>
                </c:pt>
                <c:pt idx="25">
                  <c:v>4.6449890601217181</c:v>
                </c:pt>
                <c:pt idx="26">
                  <c:v>4.8307886225266374</c:v>
                </c:pt>
                <c:pt idx="27">
                  <c:v>5.0165881849315124</c:v>
                </c:pt>
                <c:pt idx="28">
                  <c:v>5.2023877473363775</c:v>
                </c:pt>
                <c:pt idx="29">
                  <c:v>5.3881873097412445</c:v>
                </c:pt>
                <c:pt idx="30">
                  <c:v>5.5739868721460715</c:v>
                </c:pt>
                <c:pt idx="31">
                  <c:v>5.759786434550989</c:v>
                </c:pt>
                <c:pt idx="32">
                  <c:v>5.9455859969558356</c:v>
                </c:pt>
                <c:pt idx="33">
                  <c:v>6.1313855593607265</c:v>
                </c:pt>
                <c:pt idx="34">
                  <c:v>6.3171851217655437</c:v>
                </c:pt>
                <c:pt idx="35">
                  <c:v>6.5029846841704675</c:v>
                </c:pt>
                <c:pt idx="36">
                  <c:v>6.6887842465752652</c:v>
                </c:pt>
                <c:pt idx="37">
                  <c:v>6.8745838089801845</c:v>
                </c:pt>
                <c:pt idx="38">
                  <c:v>7.0603833713850745</c:v>
                </c:pt>
                <c:pt idx="39">
                  <c:v>7.2461829337899495</c:v>
                </c:pt>
                <c:pt idx="40">
                  <c:v>7.4319824961948795</c:v>
                </c:pt>
                <c:pt idx="41">
                  <c:v>7.6177820585996745</c:v>
                </c:pt>
                <c:pt idx="42">
                  <c:v>7.8035816210045663</c:v>
                </c:pt>
                <c:pt idx="43">
                  <c:v>7.9893811834094848</c:v>
                </c:pt>
                <c:pt idx="44">
                  <c:v>8.1751807458143073</c:v>
                </c:pt>
                <c:pt idx="45">
                  <c:v>8.3609803082191778</c:v>
                </c:pt>
                <c:pt idx="46">
                  <c:v>8.5467798706240501</c:v>
                </c:pt>
                <c:pt idx="47">
                  <c:v>8.7325794330289206</c:v>
                </c:pt>
                <c:pt idx="48">
                  <c:v>8.9183789954336721</c:v>
                </c:pt>
                <c:pt idx="49">
                  <c:v>9.104178557838658</c:v>
                </c:pt>
                <c:pt idx="50">
                  <c:v>9.2899781202434131</c:v>
                </c:pt>
                <c:pt idx="51">
                  <c:v>9.4757776826484026</c:v>
                </c:pt>
                <c:pt idx="52">
                  <c:v>9.6615772450532731</c:v>
                </c:pt>
              </c:numCache>
            </c:numRef>
          </c:xVal>
          <c:yVal>
            <c:numRef>
              <c:f>'CoV=0.25'!$W$7:$W$58</c:f>
              <c:numCache>
                <c:formatCode>0.00E+00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1.0005003E-3</c:v>
                </c:pt>
                <c:pt idx="28">
                  <c:v>3.5017509000000052E-3</c:v>
                </c:pt>
                <c:pt idx="29">
                  <c:v>7.0035018000000034E-3</c:v>
                </c:pt>
                <c:pt idx="30">
                  <c:v>1.3006503000000023E-2</c:v>
                </c:pt>
                <c:pt idx="31">
                  <c:v>2.3011506000000001E-2</c:v>
                </c:pt>
                <c:pt idx="32">
                  <c:v>4.3543543999999955E-2</c:v>
                </c:pt>
                <c:pt idx="33">
                  <c:v>6.9103655000000014E-2</c:v>
                </c:pt>
                <c:pt idx="34">
                  <c:v>0.10721443000000012</c:v>
                </c:pt>
                <c:pt idx="35">
                  <c:v>0.17051152999999997</c:v>
                </c:pt>
                <c:pt idx="36">
                  <c:v>0.26117529</c:v>
                </c:pt>
                <c:pt idx="37">
                  <c:v>0.39909411000000217</c:v>
                </c:pt>
                <c:pt idx="38">
                  <c:v>0.61950479999999997</c:v>
                </c:pt>
                <c:pt idx="39">
                  <c:v>0.9223350299999995</c:v>
                </c:pt>
                <c:pt idx="40">
                  <c:v>1.3647058999999999</c:v>
                </c:pt>
                <c:pt idx="41">
                  <c:v>1.9891473000000086</c:v>
                </c:pt>
                <c:pt idx="42">
                  <c:v>2.8085998999999999</c:v>
                </c:pt>
                <c:pt idx="43">
                  <c:v>3.9775040000000002</c:v>
                </c:pt>
                <c:pt idx="44">
                  <c:v>5.5667770000000001</c:v>
                </c:pt>
                <c:pt idx="45">
                  <c:v>7.6582277999999997</c:v>
                </c:pt>
                <c:pt idx="46">
                  <c:v>10.335775</c:v>
                </c:pt>
                <c:pt idx="47">
                  <c:v>13.907023000000001</c:v>
                </c:pt>
                <c:pt idx="48">
                  <c:v>18.620528999999987</c:v>
                </c:pt>
                <c:pt idx="49">
                  <c:v>25.151261000000193</c:v>
                </c:pt>
                <c:pt idx="50">
                  <c:v>34.805054000000005</c:v>
                </c:pt>
                <c:pt idx="51">
                  <c:v>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05838512"/>
        <c:axId val="-905837968"/>
      </c:scatterChart>
      <c:valAx>
        <c:axId val="-90583851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905837968"/>
        <c:crosses val="autoZero"/>
        <c:crossBetween val="midCat"/>
      </c:valAx>
      <c:valAx>
        <c:axId val="-905837968"/>
        <c:scaling>
          <c:orientation val="minMax"/>
          <c:max val="6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Faulty blocks / page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905838512"/>
        <c:crosses val="autoZero"/>
        <c:crossBetween val="midCat"/>
        <c:majorUnit val="8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13399648578409E-2"/>
          <c:y val="4.7092066014003828E-2"/>
          <c:w val="0.92638660035142151"/>
          <c:h val="0.630974128726650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Sheet1!$C$3:$R$3</c:f>
              <c:strCache>
                <c:ptCount val="16"/>
                <c:pt idx="0">
                  <c:v>GUPS</c:v>
                </c:pt>
                <c:pt idx="1">
                  <c:v>canneal</c:v>
                </c:pt>
                <c:pt idx="2">
                  <c:v>linked list</c:v>
                </c:pt>
                <c:pt idx="3">
                  <c:v>mst</c:v>
                </c:pt>
                <c:pt idx="4">
                  <c:v>em3d</c:v>
                </c:pt>
                <c:pt idx="5">
                  <c:v>SSCA2</c:v>
                </c:pt>
                <c:pt idx="6">
                  <c:v>astar</c:v>
                </c:pt>
                <c:pt idx="7">
                  <c:v>omnetpp</c:v>
                </c:pt>
                <c:pt idx="8">
                  <c:v>bzip2</c:v>
                </c:pt>
                <c:pt idx="9">
                  <c:v>mcf</c:v>
                </c:pt>
                <c:pt idx="10">
                  <c:v>lbm</c:v>
                </c:pt>
                <c:pt idx="11">
                  <c:v>libquantum</c:v>
                </c:pt>
                <c:pt idx="12">
                  <c:v>OCEAN</c:v>
                </c:pt>
                <c:pt idx="13">
                  <c:v>streamcluster</c:v>
                </c:pt>
                <c:pt idx="14">
                  <c:v>hmmer</c:v>
                </c:pt>
                <c:pt idx="15">
                  <c:v>STREAM</c:v>
                </c:pt>
              </c:strCache>
            </c:strRef>
          </c:cat>
          <c:val>
            <c:numRef>
              <c:f>Sheet1!$C$4:$R$4</c:f>
              <c:numCache>
                <c:formatCode>General</c:formatCode>
                <c:ptCount val="16"/>
                <c:pt idx="0">
                  <c:v>245181949</c:v>
                </c:pt>
                <c:pt idx="1">
                  <c:v>52511826</c:v>
                </c:pt>
                <c:pt idx="2">
                  <c:v>363266</c:v>
                </c:pt>
                <c:pt idx="3">
                  <c:v>6662975</c:v>
                </c:pt>
                <c:pt idx="4">
                  <c:v>205358983</c:v>
                </c:pt>
                <c:pt idx="5">
                  <c:v>350749383</c:v>
                </c:pt>
                <c:pt idx="6">
                  <c:v>1850222409</c:v>
                </c:pt>
                <c:pt idx="7">
                  <c:v>1327878705</c:v>
                </c:pt>
                <c:pt idx="8">
                  <c:v>235065722</c:v>
                </c:pt>
                <c:pt idx="9">
                  <c:v>214903651</c:v>
                </c:pt>
                <c:pt idx="10">
                  <c:v>1322438731</c:v>
                </c:pt>
                <c:pt idx="11">
                  <c:v>50730707</c:v>
                </c:pt>
                <c:pt idx="12">
                  <c:v>114080</c:v>
                </c:pt>
                <c:pt idx="13">
                  <c:v>163620</c:v>
                </c:pt>
                <c:pt idx="14">
                  <c:v>34298204</c:v>
                </c:pt>
                <c:pt idx="15">
                  <c:v>1116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Sheet1!$C$3:$R$3</c:f>
              <c:strCache>
                <c:ptCount val="16"/>
                <c:pt idx="0">
                  <c:v>GUPS</c:v>
                </c:pt>
                <c:pt idx="1">
                  <c:v>canneal</c:v>
                </c:pt>
                <c:pt idx="2">
                  <c:v>linked list</c:v>
                </c:pt>
                <c:pt idx="3">
                  <c:v>mst</c:v>
                </c:pt>
                <c:pt idx="4">
                  <c:v>em3d</c:v>
                </c:pt>
                <c:pt idx="5">
                  <c:v>SSCA2</c:v>
                </c:pt>
                <c:pt idx="6">
                  <c:v>astar</c:v>
                </c:pt>
                <c:pt idx="7">
                  <c:v>omnetpp</c:v>
                </c:pt>
                <c:pt idx="8">
                  <c:v>bzip2</c:v>
                </c:pt>
                <c:pt idx="9">
                  <c:v>mcf</c:v>
                </c:pt>
                <c:pt idx="10">
                  <c:v>lbm</c:v>
                </c:pt>
                <c:pt idx="11">
                  <c:v>libquantum</c:v>
                </c:pt>
                <c:pt idx="12">
                  <c:v>OCEAN</c:v>
                </c:pt>
                <c:pt idx="13">
                  <c:v>streamcluster</c:v>
                </c:pt>
                <c:pt idx="14">
                  <c:v>hmmer</c:v>
                </c:pt>
                <c:pt idx="15">
                  <c:v>STREAM</c:v>
                </c:pt>
              </c:strCache>
            </c:strRef>
          </c:cat>
          <c:val>
            <c:numRef>
              <c:f>Sheet1!$C$5:$R$5</c:f>
              <c:numCache>
                <c:formatCode>General</c:formatCode>
                <c:ptCount val="16"/>
                <c:pt idx="0">
                  <c:v>2967804</c:v>
                </c:pt>
                <c:pt idx="1">
                  <c:v>28871056</c:v>
                </c:pt>
                <c:pt idx="2">
                  <c:v>35304130</c:v>
                </c:pt>
                <c:pt idx="3">
                  <c:v>9849200</c:v>
                </c:pt>
                <c:pt idx="4">
                  <c:v>4017205</c:v>
                </c:pt>
                <c:pt idx="5">
                  <c:v>81374339</c:v>
                </c:pt>
                <c:pt idx="6">
                  <c:v>581387755</c:v>
                </c:pt>
                <c:pt idx="7">
                  <c:v>1869791189</c:v>
                </c:pt>
                <c:pt idx="8">
                  <c:v>25608892</c:v>
                </c:pt>
                <c:pt idx="9">
                  <c:v>1793312507</c:v>
                </c:pt>
                <c:pt idx="10">
                  <c:v>1561516615</c:v>
                </c:pt>
                <c:pt idx="11">
                  <c:v>4697626</c:v>
                </c:pt>
                <c:pt idx="12">
                  <c:v>145379</c:v>
                </c:pt>
                <c:pt idx="13">
                  <c:v>26144768</c:v>
                </c:pt>
                <c:pt idx="14">
                  <c:v>3375148</c:v>
                </c:pt>
                <c:pt idx="15">
                  <c:v>1097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Sheet1!$C$3:$R$3</c:f>
              <c:strCache>
                <c:ptCount val="16"/>
                <c:pt idx="0">
                  <c:v>GUPS</c:v>
                </c:pt>
                <c:pt idx="1">
                  <c:v>canneal</c:v>
                </c:pt>
                <c:pt idx="2">
                  <c:v>linked list</c:v>
                </c:pt>
                <c:pt idx="3">
                  <c:v>mst</c:v>
                </c:pt>
                <c:pt idx="4">
                  <c:v>em3d</c:v>
                </c:pt>
                <c:pt idx="5">
                  <c:v>SSCA2</c:v>
                </c:pt>
                <c:pt idx="6">
                  <c:v>astar</c:v>
                </c:pt>
                <c:pt idx="7">
                  <c:v>omnetpp</c:v>
                </c:pt>
                <c:pt idx="8">
                  <c:v>bzip2</c:v>
                </c:pt>
                <c:pt idx="9">
                  <c:v>mcf</c:v>
                </c:pt>
                <c:pt idx="10">
                  <c:v>lbm</c:v>
                </c:pt>
                <c:pt idx="11">
                  <c:v>libquantum</c:v>
                </c:pt>
                <c:pt idx="12">
                  <c:v>OCEAN</c:v>
                </c:pt>
                <c:pt idx="13">
                  <c:v>streamcluster</c:v>
                </c:pt>
                <c:pt idx="14">
                  <c:v>hmmer</c:v>
                </c:pt>
                <c:pt idx="15">
                  <c:v>STREAM</c:v>
                </c:pt>
              </c:strCache>
            </c:strRef>
          </c:cat>
          <c:val>
            <c:numRef>
              <c:f>Sheet1!$C$6:$R$6</c:f>
              <c:numCache>
                <c:formatCode>General</c:formatCode>
                <c:ptCount val="16"/>
                <c:pt idx="0">
                  <c:v>31261</c:v>
                </c:pt>
                <c:pt idx="1">
                  <c:v>7043787</c:v>
                </c:pt>
                <c:pt idx="2">
                  <c:v>658</c:v>
                </c:pt>
                <c:pt idx="3">
                  <c:v>90447</c:v>
                </c:pt>
                <c:pt idx="4">
                  <c:v>1205150</c:v>
                </c:pt>
                <c:pt idx="5">
                  <c:v>53945357</c:v>
                </c:pt>
                <c:pt idx="6">
                  <c:v>628859445</c:v>
                </c:pt>
                <c:pt idx="7">
                  <c:v>1405231982</c:v>
                </c:pt>
                <c:pt idx="8">
                  <c:v>16187013</c:v>
                </c:pt>
                <c:pt idx="9">
                  <c:v>1348658310</c:v>
                </c:pt>
                <c:pt idx="10">
                  <c:v>2927707992</c:v>
                </c:pt>
                <c:pt idx="11">
                  <c:v>1124376</c:v>
                </c:pt>
                <c:pt idx="12">
                  <c:v>64079</c:v>
                </c:pt>
                <c:pt idx="13">
                  <c:v>46924</c:v>
                </c:pt>
                <c:pt idx="14">
                  <c:v>3564613</c:v>
                </c:pt>
                <c:pt idx="15">
                  <c:v>495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Sheet1!$C$3:$R$3</c:f>
              <c:strCache>
                <c:ptCount val="16"/>
                <c:pt idx="0">
                  <c:v>GUPS</c:v>
                </c:pt>
                <c:pt idx="1">
                  <c:v>canneal</c:v>
                </c:pt>
                <c:pt idx="2">
                  <c:v>linked list</c:v>
                </c:pt>
                <c:pt idx="3">
                  <c:v>mst</c:v>
                </c:pt>
                <c:pt idx="4">
                  <c:v>em3d</c:v>
                </c:pt>
                <c:pt idx="5">
                  <c:v>SSCA2</c:v>
                </c:pt>
                <c:pt idx="6">
                  <c:v>astar</c:v>
                </c:pt>
                <c:pt idx="7">
                  <c:v>omnetpp</c:v>
                </c:pt>
                <c:pt idx="8">
                  <c:v>bzip2</c:v>
                </c:pt>
                <c:pt idx="9">
                  <c:v>mcf</c:v>
                </c:pt>
                <c:pt idx="10">
                  <c:v>lbm</c:v>
                </c:pt>
                <c:pt idx="11">
                  <c:v>libquantum</c:v>
                </c:pt>
                <c:pt idx="12">
                  <c:v>OCEAN</c:v>
                </c:pt>
                <c:pt idx="13">
                  <c:v>streamcluster</c:v>
                </c:pt>
                <c:pt idx="14">
                  <c:v>hmmer</c:v>
                </c:pt>
                <c:pt idx="15">
                  <c:v>STREAM</c:v>
                </c:pt>
              </c:strCache>
            </c:strRef>
          </c:cat>
          <c:val>
            <c:numRef>
              <c:f>Sheet1!$C$7:$R$7</c:f>
              <c:numCache>
                <c:formatCode>General</c:formatCode>
                <c:ptCount val="16"/>
                <c:pt idx="0">
                  <c:v>823</c:v>
                </c:pt>
                <c:pt idx="1">
                  <c:v>5298869</c:v>
                </c:pt>
                <c:pt idx="2">
                  <c:v>617</c:v>
                </c:pt>
                <c:pt idx="3">
                  <c:v>166888</c:v>
                </c:pt>
                <c:pt idx="4">
                  <c:v>5473582</c:v>
                </c:pt>
                <c:pt idx="5">
                  <c:v>20809956</c:v>
                </c:pt>
                <c:pt idx="6">
                  <c:v>290532617</c:v>
                </c:pt>
                <c:pt idx="7">
                  <c:v>925829430</c:v>
                </c:pt>
                <c:pt idx="8">
                  <c:v>11870117</c:v>
                </c:pt>
                <c:pt idx="9">
                  <c:v>3245033013</c:v>
                </c:pt>
                <c:pt idx="10">
                  <c:v>1549041366</c:v>
                </c:pt>
                <c:pt idx="11">
                  <c:v>2141236339</c:v>
                </c:pt>
                <c:pt idx="12">
                  <c:v>10432626</c:v>
                </c:pt>
                <c:pt idx="13">
                  <c:v>419630</c:v>
                </c:pt>
                <c:pt idx="14">
                  <c:v>1629924</c:v>
                </c:pt>
                <c:pt idx="15">
                  <c:v>545</c:v>
                </c:pt>
              </c:numCache>
            </c:numRef>
          </c:val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Sheet1!$C$3:$R$3</c:f>
              <c:strCache>
                <c:ptCount val="16"/>
                <c:pt idx="0">
                  <c:v>GUPS</c:v>
                </c:pt>
                <c:pt idx="1">
                  <c:v>canneal</c:v>
                </c:pt>
                <c:pt idx="2">
                  <c:v>linked list</c:v>
                </c:pt>
                <c:pt idx="3">
                  <c:v>mst</c:v>
                </c:pt>
                <c:pt idx="4">
                  <c:v>em3d</c:v>
                </c:pt>
                <c:pt idx="5">
                  <c:v>SSCA2</c:v>
                </c:pt>
                <c:pt idx="6">
                  <c:v>astar</c:v>
                </c:pt>
                <c:pt idx="7">
                  <c:v>omnetpp</c:v>
                </c:pt>
                <c:pt idx="8">
                  <c:v>bzip2</c:v>
                </c:pt>
                <c:pt idx="9">
                  <c:v>mcf</c:v>
                </c:pt>
                <c:pt idx="10">
                  <c:v>lbm</c:v>
                </c:pt>
                <c:pt idx="11">
                  <c:v>libquantum</c:v>
                </c:pt>
                <c:pt idx="12">
                  <c:v>OCEAN</c:v>
                </c:pt>
                <c:pt idx="13">
                  <c:v>streamcluster</c:v>
                </c:pt>
                <c:pt idx="14">
                  <c:v>hmmer</c:v>
                </c:pt>
                <c:pt idx="15">
                  <c:v>STREAM</c:v>
                </c:pt>
              </c:strCache>
            </c:strRef>
          </c:cat>
          <c:val>
            <c:numRef>
              <c:f>Sheet1!$C$8:$R$8</c:f>
              <c:numCache>
                <c:formatCode>General</c:formatCode>
                <c:ptCount val="16"/>
                <c:pt idx="0">
                  <c:v>1054</c:v>
                </c:pt>
                <c:pt idx="1">
                  <c:v>2976318</c:v>
                </c:pt>
                <c:pt idx="2">
                  <c:v>1261</c:v>
                </c:pt>
                <c:pt idx="3">
                  <c:v>2128463</c:v>
                </c:pt>
                <c:pt idx="4">
                  <c:v>47243088</c:v>
                </c:pt>
                <c:pt idx="5">
                  <c:v>15093904</c:v>
                </c:pt>
                <c:pt idx="6">
                  <c:v>157617027</c:v>
                </c:pt>
                <c:pt idx="7">
                  <c:v>398996749</c:v>
                </c:pt>
                <c:pt idx="8">
                  <c:v>9368994</c:v>
                </c:pt>
                <c:pt idx="9">
                  <c:v>1017739157</c:v>
                </c:pt>
                <c:pt idx="10">
                  <c:v>5533962</c:v>
                </c:pt>
                <c:pt idx="11">
                  <c:v>7328354</c:v>
                </c:pt>
                <c:pt idx="12">
                  <c:v>41110</c:v>
                </c:pt>
                <c:pt idx="13">
                  <c:v>75274</c:v>
                </c:pt>
                <c:pt idx="14">
                  <c:v>1017993</c:v>
                </c:pt>
                <c:pt idx="15">
                  <c:v>516</c:v>
                </c:pt>
              </c:numCache>
            </c:numRef>
          </c:val>
        </c:ser>
        <c:ser>
          <c:idx val="5"/>
          <c:order val="5"/>
          <c:tx>
            <c:strRef>
              <c:f>Sheet1!$B$9</c:f>
              <c:strCache>
                <c:ptCount val="1"/>
                <c:pt idx="0">
                  <c:v>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Sheet1!$C$3:$R$3</c:f>
              <c:strCache>
                <c:ptCount val="16"/>
                <c:pt idx="0">
                  <c:v>GUPS</c:v>
                </c:pt>
                <c:pt idx="1">
                  <c:v>canneal</c:v>
                </c:pt>
                <c:pt idx="2">
                  <c:v>linked list</c:v>
                </c:pt>
                <c:pt idx="3">
                  <c:v>mst</c:v>
                </c:pt>
                <c:pt idx="4">
                  <c:v>em3d</c:v>
                </c:pt>
                <c:pt idx="5">
                  <c:v>SSCA2</c:v>
                </c:pt>
                <c:pt idx="6">
                  <c:v>astar</c:v>
                </c:pt>
                <c:pt idx="7">
                  <c:v>omnetpp</c:v>
                </c:pt>
                <c:pt idx="8">
                  <c:v>bzip2</c:v>
                </c:pt>
                <c:pt idx="9">
                  <c:v>mcf</c:v>
                </c:pt>
                <c:pt idx="10">
                  <c:v>lbm</c:v>
                </c:pt>
                <c:pt idx="11">
                  <c:v>libquantum</c:v>
                </c:pt>
                <c:pt idx="12">
                  <c:v>OCEAN</c:v>
                </c:pt>
                <c:pt idx="13">
                  <c:v>streamcluster</c:v>
                </c:pt>
                <c:pt idx="14">
                  <c:v>hmmer</c:v>
                </c:pt>
                <c:pt idx="15">
                  <c:v>STREAM</c:v>
                </c:pt>
              </c:strCache>
            </c:strRef>
          </c:cat>
          <c:val>
            <c:numRef>
              <c:f>Sheet1!$C$9:$R$9</c:f>
              <c:numCache>
                <c:formatCode>General</c:formatCode>
                <c:ptCount val="16"/>
                <c:pt idx="0">
                  <c:v>1071</c:v>
                </c:pt>
                <c:pt idx="1">
                  <c:v>933608</c:v>
                </c:pt>
                <c:pt idx="2">
                  <c:v>1161</c:v>
                </c:pt>
                <c:pt idx="3">
                  <c:v>1299945</c:v>
                </c:pt>
                <c:pt idx="4">
                  <c:v>31643911</c:v>
                </c:pt>
                <c:pt idx="5">
                  <c:v>14084831</c:v>
                </c:pt>
                <c:pt idx="6">
                  <c:v>94649041</c:v>
                </c:pt>
                <c:pt idx="7">
                  <c:v>169791840</c:v>
                </c:pt>
                <c:pt idx="8">
                  <c:v>8066088</c:v>
                </c:pt>
                <c:pt idx="9">
                  <c:v>592389685</c:v>
                </c:pt>
                <c:pt idx="10">
                  <c:v>1949709938</c:v>
                </c:pt>
                <c:pt idx="11">
                  <c:v>10958551</c:v>
                </c:pt>
                <c:pt idx="12">
                  <c:v>164185</c:v>
                </c:pt>
                <c:pt idx="13">
                  <c:v>26144491</c:v>
                </c:pt>
                <c:pt idx="14">
                  <c:v>910325</c:v>
                </c:pt>
                <c:pt idx="15">
                  <c:v>589</c:v>
                </c:pt>
              </c:numCache>
            </c:numRef>
          </c:val>
        </c:ser>
        <c:ser>
          <c:idx val="6"/>
          <c:order val="6"/>
          <c:tx>
            <c:strRef>
              <c:f>Sheet1!$B$10</c:f>
              <c:strCache>
                <c:ptCount val="1"/>
                <c:pt idx="0">
                  <c:v>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Sheet1!$C$3:$R$3</c:f>
              <c:strCache>
                <c:ptCount val="16"/>
                <c:pt idx="0">
                  <c:v>GUPS</c:v>
                </c:pt>
                <c:pt idx="1">
                  <c:v>canneal</c:v>
                </c:pt>
                <c:pt idx="2">
                  <c:v>linked list</c:v>
                </c:pt>
                <c:pt idx="3">
                  <c:v>mst</c:v>
                </c:pt>
                <c:pt idx="4">
                  <c:v>em3d</c:v>
                </c:pt>
                <c:pt idx="5">
                  <c:v>SSCA2</c:v>
                </c:pt>
                <c:pt idx="6">
                  <c:v>astar</c:v>
                </c:pt>
                <c:pt idx="7">
                  <c:v>omnetpp</c:v>
                </c:pt>
                <c:pt idx="8">
                  <c:v>bzip2</c:v>
                </c:pt>
                <c:pt idx="9">
                  <c:v>mcf</c:v>
                </c:pt>
                <c:pt idx="10">
                  <c:v>lbm</c:v>
                </c:pt>
                <c:pt idx="11">
                  <c:v>libquantum</c:v>
                </c:pt>
                <c:pt idx="12">
                  <c:v>OCEAN</c:v>
                </c:pt>
                <c:pt idx="13">
                  <c:v>streamcluster</c:v>
                </c:pt>
                <c:pt idx="14">
                  <c:v>hmmer</c:v>
                </c:pt>
                <c:pt idx="15">
                  <c:v>STREAM</c:v>
                </c:pt>
              </c:strCache>
            </c:strRef>
          </c:cat>
          <c:val>
            <c:numRef>
              <c:f>Sheet1!$C$10:$R$10</c:f>
              <c:numCache>
                <c:formatCode>General</c:formatCode>
                <c:ptCount val="16"/>
                <c:pt idx="0">
                  <c:v>525</c:v>
                </c:pt>
                <c:pt idx="1">
                  <c:v>768233</c:v>
                </c:pt>
                <c:pt idx="2">
                  <c:v>603</c:v>
                </c:pt>
                <c:pt idx="3">
                  <c:v>2573</c:v>
                </c:pt>
                <c:pt idx="4">
                  <c:v>20023495</c:v>
                </c:pt>
                <c:pt idx="5">
                  <c:v>14982650</c:v>
                </c:pt>
                <c:pt idx="6">
                  <c:v>26973434</c:v>
                </c:pt>
                <c:pt idx="7">
                  <c:v>206669840</c:v>
                </c:pt>
                <c:pt idx="8">
                  <c:v>7751397</c:v>
                </c:pt>
                <c:pt idx="9">
                  <c:v>3124484</c:v>
                </c:pt>
                <c:pt idx="10">
                  <c:v>9545</c:v>
                </c:pt>
                <c:pt idx="11">
                  <c:v>3166177</c:v>
                </c:pt>
                <c:pt idx="12">
                  <c:v>100873</c:v>
                </c:pt>
                <c:pt idx="13">
                  <c:v>1642310</c:v>
                </c:pt>
                <c:pt idx="14">
                  <c:v>36791532</c:v>
                </c:pt>
                <c:pt idx="15">
                  <c:v>360</c:v>
                </c:pt>
              </c:numCache>
            </c:numRef>
          </c:val>
        </c:ser>
        <c:ser>
          <c:idx val="7"/>
          <c:order val="7"/>
          <c:tx>
            <c:strRef>
              <c:f>Sheet1!$B$11</c:f>
              <c:strCache>
                <c:ptCount val="1"/>
                <c:pt idx="0">
                  <c:v>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Sheet1!$C$3:$R$3</c:f>
              <c:strCache>
                <c:ptCount val="16"/>
                <c:pt idx="0">
                  <c:v>GUPS</c:v>
                </c:pt>
                <c:pt idx="1">
                  <c:v>canneal</c:v>
                </c:pt>
                <c:pt idx="2">
                  <c:v>linked list</c:v>
                </c:pt>
                <c:pt idx="3">
                  <c:v>mst</c:v>
                </c:pt>
                <c:pt idx="4">
                  <c:v>em3d</c:v>
                </c:pt>
                <c:pt idx="5">
                  <c:v>SSCA2</c:v>
                </c:pt>
                <c:pt idx="6">
                  <c:v>astar</c:v>
                </c:pt>
                <c:pt idx="7">
                  <c:v>omnetpp</c:v>
                </c:pt>
                <c:pt idx="8">
                  <c:v>bzip2</c:v>
                </c:pt>
                <c:pt idx="9">
                  <c:v>mcf</c:v>
                </c:pt>
                <c:pt idx="10">
                  <c:v>lbm</c:v>
                </c:pt>
                <c:pt idx="11">
                  <c:v>libquantum</c:v>
                </c:pt>
                <c:pt idx="12">
                  <c:v>OCEAN</c:v>
                </c:pt>
                <c:pt idx="13">
                  <c:v>streamcluster</c:v>
                </c:pt>
                <c:pt idx="14">
                  <c:v>hmmer</c:v>
                </c:pt>
                <c:pt idx="15">
                  <c:v>STREAM</c:v>
                </c:pt>
              </c:strCache>
            </c:strRef>
          </c:cat>
          <c:val>
            <c:numRef>
              <c:f>Sheet1!$C$11:$R$11</c:f>
              <c:numCache>
                <c:formatCode>General</c:formatCode>
                <c:ptCount val="16"/>
                <c:pt idx="0">
                  <c:v>33554655</c:v>
                </c:pt>
                <c:pt idx="1">
                  <c:v>1014600</c:v>
                </c:pt>
                <c:pt idx="2">
                  <c:v>8512</c:v>
                </c:pt>
                <c:pt idx="3">
                  <c:v>132693</c:v>
                </c:pt>
                <c:pt idx="4">
                  <c:v>3896709</c:v>
                </c:pt>
                <c:pt idx="5">
                  <c:v>79573244</c:v>
                </c:pt>
                <c:pt idx="6">
                  <c:v>540684364</c:v>
                </c:pt>
                <c:pt idx="7">
                  <c:v>610553036</c:v>
                </c:pt>
                <c:pt idx="8">
                  <c:v>139631370</c:v>
                </c:pt>
                <c:pt idx="9">
                  <c:v>1186007</c:v>
                </c:pt>
                <c:pt idx="10">
                  <c:v>1322747460</c:v>
                </c:pt>
                <c:pt idx="11">
                  <c:v>88503414</c:v>
                </c:pt>
                <c:pt idx="12">
                  <c:v>22612420</c:v>
                </c:pt>
                <c:pt idx="13">
                  <c:v>226178719</c:v>
                </c:pt>
                <c:pt idx="14">
                  <c:v>2059785758</c:v>
                </c:pt>
                <c:pt idx="15">
                  <c:v>26736488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990749392"/>
        <c:axId val="-990751024"/>
      </c:barChart>
      <c:catAx>
        <c:axId val="-99074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-990751024"/>
        <c:crosses val="autoZero"/>
        <c:auto val="1"/>
        <c:lblAlgn val="ctr"/>
        <c:lblOffset val="100"/>
        <c:noMultiLvlLbl val="0"/>
      </c:catAx>
      <c:valAx>
        <c:axId val="-990751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990749392"/>
        <c:crosses val="autoZero"/>
        <c:crossBetween val="between"/>
        <c:majorUnit val="0.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Century Gothic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31027577534203E-2"/>
          <c:y val="3.1770833333333331E-2"/>
          <c:w val="0.89950230757848781"/>
          <c:h val="0.791029218774124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'8-core results'!$D$5</c:f>
              <c:strCache>
                <c:ptCount val="1"/>
                <c:pt idx="0">
                  <c:v>CG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'8-core results'!$C$6:$C$17</c:f>
              <c:strCache>
                <c:ptCount val="12"/>
                <c:pt idx="0">
                  <c:v>mcf x8</c:v>
                </c:pt>
                <c:pt idx="1">
                  <c:v>omnetpp x8</c:v>
                </c:pt>
                <c:pt idx="2">
                  <c:v>mst x8</c:v>
                </c:pt>
                <c:pt idx="3">
                  <c:v>em3d x8</c:v>
                </c:pt>
                <c:pt idx="4">
                  <c:v>canneal x8</c:v>
                </c:pt>
                <c:pt idx="5">
                  <c:v>SSCA2 x8</c:v>
                </c:pt>
                <c:pt idx="6">
                  <c:v>linked list x8</c:v>
                </c:pt>
                <c:pt idx="7">
                  <c:v>gups x8</c:v>
                </c:pt>
                <c:pt idx="8">
                  <c:v>MIX-A</c:v>
                </c:pt>
                <c:pt idx="9">
                  <c:v>MIX-B</c:v>
                </c:pt>
                <c:pt idx="10">
                  <c:v>MIX-C</c:v>
                </c:pt>
                <c:pt idx="11">
                  <c:v>MIX-D</c:v>
                </c:pt>
              </c:strCache>
            </c:strRef>
          </c:cat>
          <c:val>
            <c:numRef>
              <c:f>'8-core results'!$D$6:$D$17</c:f>
              <c:numCache>
                <c:formatCode>General</c:formatCode>
                <c:ptCount val="12"/>
                <c:pt idx="0">
                  <c:v>1.26507713884993</c:v>
                </c:pt>
                <c:pt idx="1">
                  <c:v>2.0695695695695693</c:v>
                </c:pt>
                <c:pt idx="2">
                  <c:v>1.9538816295157619</c:v>
                </c:pt>
                <c:pt idx="3">
                  <c:v>1.5240107568190553</c:v>
                </c:pt>
                <c:pt idx="4">
                  <c:v>1.7956049774953622</c:v>
                </c:pt>
                <c:pt idx="5">
                  <c:v>0.90263728323699433</c:v>
                </c:pt>
                <c:pt idx="6">
                  <c:v>2.5045045045045051</c:v>
                </c:pt>
                <c:pt idx="7">
                  <c:v>1.2142857142857191</c:v>
                </c:pt>
                <c:pt idx="8">
                  <c:v>1.6595282252131238</c:v>
                </c:pt>
                <c:pt idx="9">
                  <c:v>1.5276435968333626</c:v>
                </c:pt>
                <c:pt idx="10">
                  <c:v>2.6007531359985721</c:v>
                </c:pt>
                <c:pt idx="11">
                  <c:v>3.1503128816736825</c:v>
                </c:pt>
              </c:numCache>
            </c:numRef>
          </c:val>
        </c:ser>
        <c:ser>
          <c:idx val="3"/>
          <c:order val="1"/>
          <c:tx>
            <c:strRef>
              <c:f>'8-core results'!$H$5</c:f>
              <c:strCache>
                <c:ptCount val="1"/>
                <c:pt idx="0">
                  <c:v>FG+ECC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'8-core results'!$H$6:$H$17</c:f>
              <c:numCache>
                <c:formatCode>General</c:formatCode>
                <c:ptCount val="12"/>
                <c:pt idx="0">
                  <c:v>1.5782408335003055</c:v>
                </c:pt>
                <c:pt idx="1">
                  <c:v>2.8463463463463472</c:v>
                </c:pt>
                <c:pt idx="2">
                  <c:v>3.5472713297463492</c:v>
                </c:pt>
                <c:pt idx="3">
                  <c:v>2.4006915097963892</c:v>
                </c:pt>
                <c:pt idx="4">
                  <c:v>4.3253905215779485</c:v>
                </c:pt>
                <c:pt idx="5">
                  <c:v>1.5027095375722546</c:v>
                </c:pt>
                <c:pt idx="6">
                  <c:v>7.0960960960960895</c:v>
                </c:pt>
                <c:pt idx="7">
                  <c:v>3.4946428571428569</c:v>
                </c:pt>
                <c:pt idx="8">
                  <c:v>2.1428692768103712</c:v>
                </c:pt>
                <c:pt idx="9">
                  <c:v>2.2022659379069989</c:v>
                </c:pt>
                <c:pt idx="10">
                  <c:v>2.2746898493614411</c:v>
                </c:pt>
                <c:pt idx="11">
                  <c:v>2.6085149069968412</c:v>
                </c:pt>
              </c:numCache>
            </c:numRef>
          </c:val>
        </c:ser>
        <c:ser>
          <c:idx val="2"/>
          <c:order val="2"/>
          <c:tx>
            <c:strRef>
              <c:f>'8-core results'!$F$5</c:f>
              <c:strCache>
                <c:ptCount val="1"/>
                <c:pt idx="0">
                  <c:v>AG+ECC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'8-core results'!$C$6:$C$17</c:f>
              <c:strCache>
                <c:ptCount val="12"/>
                <c:pt idx="0">
                  <c:v>mcf x8</c:v>
                </c:pt>
                <c:pt idx="1">
                  <c:v>omnetpp x8</c:v>
                </c:pt>
                <c:pt idx="2">
                  <c:v>mst x8</c:v>
                </c:pt>
                <c:pt idx="3">
                  <c:v>em3d x8</c:v>
                </c:pt>
                <c:pt idx="4">
                  <c:v>canneal x8</c:v>
                </c:pt>
                <c:pt idx="5">
                  <c:v>SSCA2 x8</c:v>
                </c:pt>
                <c:pt idx="6">
                  <c:v>linked list x8</c:v>
                </c:pt>
                <c:pt idx="7">
                  <c:v>gups x8</c:v>
                </c:pt>
                <c:pt idx="8">
                  <c:v>MIX-A</c:v>
                </c:pt>
                <c:pt idx="9">
                  <c:v>MIX-B</c:v>
                </c:pt>
                <c:pt idx="10">
                  <c:v>MIX-C</c:v>
                </c:pt>
                <c:pt idx="11">
                  <c:v>MIX-D</c:v>
                </c:pt>
              </c:strCache>
            </c:strRef>
          </c:cat>
          <c:val>
            <c:numRef>
              <c:f>'8-core results'!$F$6:$F$17</c:f>
              <c:numCache>
                <c:formatCode>General</c:formatCode>
                <c:ptCount val="12"/>
                <c:pt idx="0">
                  <c:v>1.5782408335003055</c:v>
                </c:pt>
                <c:pt idx="1">
                  <c:v>2.9049049049049045</c:v>
                </c:pt>
                <c:pt idx="2">
                  <c:v>4.0292083013066904</c:v>
                </c:pt>
                <c:pt idx="3">
                  <c:v>2.8943526699961577</c:v>
                </c:pt>
                <c:pt idx="4">
                  <c:v>4.3317447709822634</c:v>
                </c:pt>
                <c:pt idx="5">
                  <c:v>1.6105491329479771</c:v>
                </c:pt>
                <c:pt idx="6">
                  <c:v>7.2252252252252225</c:v>
                </c:pt>
                <c:pt idx="7">
                  <c:v>4.0714285714285712</c:v>
                </c:pt>
                <c:pt idx="8">
                  <c:v>2.1724522224755978</c:v>
                </c:pt>
                <c:pt idx="9">
                  <c:v>2.2748788084918008</c:v>
                </c:pt>
                <c:pt idx="10">
                  <c:v>3.0384783294024627</c:v>
                </c:pt>
                <c:pt idx="11">
                  <c:v>3.6587473816932197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90754832"/>
        <c:axId val="-990747216"/>
      </c:barChart>
      <c:catAx>
        <c:axId val="-99075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57150">
            <a:solidFill>
              <a:schemeClr val="tx1"/>
            </a:solidFill>
          </a:ln>
        </c:spPr>
        <c:txPr>
          <a:bodyPr rot="0"/>
          <a:lstStyle/>
          <a:p>
            <a:pPr>
              <a:defRPr sz="1100"/>
            </a:pPr>
            <a:endParaRPr lang="en-US"/>
          </a:p>
        </c:txPr>
        <c:crossAx val="-990747216"/>
        <c:crosses val="autoZero"/>
        <c:auto val="1"/>
        <c:lblAlgn val="ctr"/>
        <c:lblOffset val="100"/>
        <c:noMultiLvlLbl val="0"/>
      </c:catAx>
      <c:valAx>
        <c:axId val="-99074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System Throughput 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spPr>
          <a:ln w="571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990754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Century Gothic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0893-5645-4133-B8A3-E35AC668512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0BAF1-B4D5-41D1-974B-728251A52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BAF1-B4D5-41D1-974B-728251A52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2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Processor vendors like it that way</a:t>
            </a:r>
          </a:p>
          <a:p>
            <a:pPr lvl="2"/>
            <a:r>
              <a:rPr lang="en-US" dirty="0" smtClean="0"/>
              <a:t>Customers seem to as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BAF1-B4D5-41D1-974B-728251A52C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6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change in state</a:t>
            </a:r>
          </a:p>
          <a:p>
            <a:pPr lvl="1"/>
            <a:r>
              <a:rPr lang="en-US" dirty="0" smtClean="0"/>
              <a:t>Decay</a:t>
            </a:r>
          </a:p>
          <a:p>
            <a:pPr lvl="2"/>
            <a:r>
              <a:rPr lang="en-US" dirty="0" smtClean="0"/>
              <a:t>DRAM </a:t>
            </a:r>
            <a:r>
              <a:rPr lang="en-US" b="1" dirty="0" smtClean="0"/>
              <a:t>leakage</a:t>
            </a:r>
            <a:r>
              <a:rPr lang="en-US" dirty="0" smtClean="0"/>
              <a:t> (refresh)</a:t>
            </a:r>
          </a:p>
          <a:p>
            <a:pPr lvl="2"/>
            <a:r>
              <a:rPr lang="en-US" dirty="0" smtClean="0"/>
              <a:t>PCM, </a:t>
            </a:r>
            <a:r>
              <a:rPr lang="en-US" dirty="0" err="1" smtClean="0"/>
              <a:t>Memristor</a:t>
            </a:r>
            <a:r>
              <a:rPr lang="en-US" dirty="0" smtClean="0"/>
              <a:t>, RRAM </a:t>
            </a:r>
            <a:r>
              <a:rPr lang="en-US" b="1" dirty="0" smtClean="0"/>
              <a:t>drift</a:t>
            </a:r>
            <a:endParaRPr lang="en-US" dirty="0" smtClean="0"/>
          </a:p>
          <a:p>
            <a:pPr lvl="1"/>
            <a:r>
              <a:rPr lang="en-US" dirty="0" smtClean="0"/>
              <a:t>Flips</a:t>
            </a:r>
          </a:p>
          <a:p>
            <a:pPr lvl="2"/>
            <a:r>
              <a:rPr lang="en-US" dirty="0" smtClean="0"/>
              <a:t>DRAM/SRAM/latch </a:t>
            </a:r>
            <a:r>
              <a:rPr lang="en-US" b="1" dirty="0" smtClean="0"/>
              <a:t>particle strikes</a:t>
            </a:r>
          </a:p>
          <a:p>
            <a:pPr lvl="2"/>
            <a:r>
              <a:rPr lang="en-US" dirty="0" smtClean="0"/>
              <a:t>STT MRAM </a:t>
            </a:r>
            <a:r>
              <a:rPr lang="en-US" b="1" dirty="0" smtClean="0"/>
              <a:t>state flips</a:t>
            </a:r>
            <a:endParaRPr lang="en-US" dirty="0" smtClean="0"/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Control-related soft errors corrupt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BAF1-B4D5-41D1-974B-728251A52C8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35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change in state</a:t>
            </a:r>
          </a:p>
          <a:p>
            <a:pPr lvl="1"/>
            <a:r>
              <a:rPr lang="en-US" dirty="0" smtClean="0"/>
              <a:t>Decay</a:t>
            </a:r>
          </a:p>
          <a:p>
            <a:pPr lvl="2"/>
            <a:r>
              <a:rPr lang="en-US" dirty="0" smtClean="0"/>
              <a:t>DRAM </a:t>
            </a:r>
            <a:r>
              <a:rPr lang="en-US" b="1" dirty="0" smtClean="0"/>
              <a:t>leakage</a:t>
            </a:r>
            <a:r>
              <a:rPr lang="en-US" dirty="0" smtClean="0"/>
              <a:t> (refresh)</a:t>
            </a:r>
          </a:p>
          <a:p>
            <a:pPr lvl="2"/>
            <a:r>
              <a:rPr lang="en-US" dirty="0" smtClean="0"/>
              <a:t>PCM, </a:t>
            </a:r>
            <a:r>
              <a:rPr lang="en-US" dirty="0" err="1" smtClean="0"/>
              <a:t>Memristor</a:t>
            </a:r>
            <a:r>
              <a:rPr lang="en-US" dirty="0" smtClean="0"/>
              <a:t>, RRAM </a:t>
            </a:r>
            <a:r>
              <a:rPr lang="en-US" b="1" dirty="0" smtClean="0"/>
              <a:t>drift</a:t>
            </a:r>
            <a:endParaRPr lang="en-US" dirty="0" smtClean="0"/>
          </a:p>
          <a:p>
            <a:pPr lvl="1"/>
            <a:r>
              <a:rPr lang="en-US" dirty="0" smtClean="0"/>
              <a:t>Flips</a:t>
            </a:r>
          </a:p>
          <a:p>
            <a:pPr lvl="2"/>
            <a:r>
              <a:rPr lang="en-US" dirty="0" smtClean="0"/>
              <a:t>DRAM/SRAM/latch </a:t>
            </a:r>
            <a:r>
              <a:rPr lang="en-US" b="1" dirty="0" smtClean="0"/>
              <a:t>particle strikes</a:t>
            </a:r>
          </a:p>
          <a:p>
            <a:pPr lvl="2"/>
            <a:r>
              <a:rPr lang="en-US" dirty="0" smtClean="0"/>
              <a:t>STT MRAM </a:t>
            </a:r>
            <a:r>
              <a:rPr lang="en-US" b="1" dirty="0" smtClean="0"/>
              <a:t>state flips</a:t>
            </a:r>
            <a:endParaRPr lang="en-US" dirty="0" smtClean="0"/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Control-related soft errors corrupt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BAF1-B4D5-41D1-974B-728251A52C8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8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change in state</a:t>
            </a:r>
          </a:p>
          <a:p>
            <a:pPr lvl="1"/>
            <a:r>
              <a:rPr lang="en-US" dirty="0" smtClean="0"/>
              <a:t>Decay</a:t>
            </a:r>
          </a:p>
          <a:p>
            <a:pPr lvl="2"/>
            <a:r>
              <a:rPr lang="en-US" dirty="0" smtClean="0"/>
              <a:t>DRAM </a:t>
            </a:r>
            <a:r>
              <a:rPr lang="en-US" b="1" dirty="0" smtClean="0"/>
              <a:t>leakage</a:t>
            </a:r>
            <a:r>
              <a:rPr lang="en-US" dirty="0" smtClean="0"/>
              <a:t> (refresh)</a:t>
            </a:r>
          </a:p>
          <a:p>
            <a:pPr lvl="2"/>
            <a:r>
              <a:rPr lang="en-US" dirty="0" smtClean="0"/>
              <a:t>PCM, </a:t>
            </a:r>
            <a:r>
              <a:rPr lang="en-US" dirty="0" err="1" smtClean="0"/>
              <a:t>Memristor</a:t>
            </a:r>
            <a:r>
              <a:rPr lang="en-US" dirty="0" smtClean="0"/>
              <a:t>, RRAM </a:t>
            </a:r>
            <a:r>
              <a:rPr lang="en-US" b="1" dirty="0" smtClean="0"/>
              <a:t>drift</a:t>
            </a:r>
            <a:endParaRPr lang="en-US" dirty="0" smtClean="0"/>
          </a:p>
          <a:p>
            <a:pPr lvl="1"/>
            <a:r>
              <a:rPr lang="en-US" dirty="0" smtClean="0"/>
              <a:t>Flips</a:t>
            </a:r>
          </a:p>
          <a:p>
            <a:pPr lvl="2"/>
            <a:r>
              <a:rPr lang="en-US" dirty="0" smtClean="0"/>
              <a:t>DRAM/SRAM/latch </a:t>
            </a:r>
            <a:r>
              <a:rPr lang="en-US" b="1" dirty="0" smtClean="0"/>
              <a:t>particle strikes</a:t>
            </a:r>
          </a:p>
          <a:p>
            <a:pPr lvl="2"/>
            <a:r>
              <a:rPr lang="en-US" dirty="0" smtClean="0"/>
              <a:t>STT MRAM </a:t>
            </a:r>
            <a:r>
              <a:rPr lang="en-US" b="1" dirty="0" smtClean="0"/>
              <a:t>state flips</a:t>
            </a:r>
            <a:endParaRPr lang="en-US" dirty="0" smtClean="0"/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Control-related soft errors corrupt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BAF1-B4D5-41D1-974B-728251A52C8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3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7C02-5417-4D8F-90E0-AF2215A55A78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7C02-5417-4D8F-90E0-AF2215A55A78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7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457200"/>
            <a:ext cx="8603185" cy="900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5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9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1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9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457200"/>
            <a:ext cx="8603185" cy="900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CC2B6E-A47A-4215-8E3E-E4256677DC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9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8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0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4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7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0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9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0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4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9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4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3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8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1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5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2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9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9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3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7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2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7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4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1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0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5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8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accent3"/>
                </a:solidFill>
              </a:defRPr>
            </a:lvl4pPr>
            <a:lvl5pPr>
              <a:buClr>
                <a:schemeClr val="accent6"/>
              </a:buCl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7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9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7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9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1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2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1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8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4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3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9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6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2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7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685800"/>
            <a:ext cx="8603185" cy="67151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0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0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0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1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4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1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4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5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9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7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3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image" Target="../media/image1.jpe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29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63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176.xml"/><Relationship Id="rId84" Type="http://schemas.openxmlformats.org/officeDocument/2006/relationships/slideLayout" Target="../slideLayouts/slideLayout192.xml"/><Relationship Id="rId89" Type="http://schemas.openxmlformats.org/officeDocument/2006/relationships/slideLayout" Target="../slideLayouts/slideLayout197.xml"/><Relationship Id="rId112" Type="http://schemas.openxmlformats.org/officeDocument/2006/relationships/theme" Target="../theme/theme2.xml"/><Relationship Id="rId16" Type="http://schemas.openxmlformats.org/officeDocument/2006/relationships/slideLayout" Target="../slideLayouts/slideLayout124.xml"/><Relationship Id="rId107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53" Type="http://schemas.openxmlformats.org/officeDocument/2006/relationships/slideLayout" Target="../slideLayouts/slideLayout161.xml"/><Relationship Id="rId58" Type="http://schemas.openxmlformats.org/officeDocument/2006/relationships/slideLayout" Target="../slideLayouts/slideLayout166.xml"/><Relationship Id="rId74" Type="http://schemas.openxmlformats.org/officeDocument/2006/relationships/slideLayout" Target="../slideLayouts/slideLayout182.xml"/><Relationship Id="rId79" Type="http://schemas.openxmlformats.org/officeDocument/2006/relationships/slideLayout" Target="../slideLayouts/slideLayout187.xml"/><Relationship Id="rId102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113.xml"/><Relationship Id="rId90" Type="http://schemas.openxmlformats.org/officeDocument/2006/relationships/slideLayout" Target="../slideLayouts/slideLayout198.xml"/><Relationship Id="rId95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64" Type="http://schemas.openxmlformats.org/officeDocument/2006/relationships/slideLayout" Target="../slideLayouts/slideLayout172.xml"/><Relationship Id="rId69" Type="http://schemas.openxmlformats.org/officeDocument/2006/relationships/slideLayout" Target="../slideLayouts/slideLayout177.xml"/><Relationship Id="rId113" Type="http://schemas.openxmlformats.org/officeDocument/2006/relationships/image" Target="../media/image3.png"/><Relationship Id="rId80" Type="http://schemas.openxmlformats.org/officeDocument/2006/relationships/slideLayout" Target="../slideLayouts/slideLayout188.xml"/><Relationship Id="rId85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59" Type="http://schemas.openxmlformats.org/officeDocument/2006/relationships/slideLayout" Target="../slideLayouts/slideLayout167.xml"/><Relationship Id="rId103" Type="http://schemas.openxmlformats.org/officeDocument/2006/relationships/slideLayout" Target="../slideLayouts/slideLayout211.xml"/><Relationship Id="rId108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162.xml"/><Relationship Id="rId70" Type="http://schemas.openxmlformats.org/officeDocument/2006/relationships/slideLayout" Target="../slideLayouts/slideLayout178.xml"/><Relationship Id="rId75" Type="http://schemas.openxmlformats.org/officeDocument/2006/relationships/slideLayout" Target="../slideLayouts/slideLayout183.xml"/><Relationship Id="rId91" Type="http://schemas.openxmlformats.org/officeDocument/2006/relationships/slideLayout" Target="../slideLayouts/slideLayout199.xml"/><Relationship Id="rId96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Relationship Id="rId57" Type="http://schemas.openxmlformats.org/officeDocument/2006/relationships/slideLayout" Target="../slideLayouts/slideLayout165.xml"/><Relationship Id="rId106" Type="http://schemas.openxmlformats.org/officeDocument/2006/relationships/slideLayout" Target="../slideLayouts/slideLayout214.xml"/><Relationship Id="rId114" Type="http://schemas.openxmlformats.org/officeDocument/2006/relationships/image" Target="../media/image4.jpeg"/><Relationship Id="rId10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60" Type="http://schemas.openxmlformats.org/officeDocument/2006/relationships/slideLayout" Target="../slideLayouts/slideLayout168.xml"/><Relationship Id="rId65" Type="http://schemas.openxmlformats.org/officeDocument/2006/relationships/slideLayout" Target="../slideLayouts/slideLayout173.xml"/><Relationship Id="rId73" Type="http://schemas.openxmlformats.org/officeDocument/2006/relationships/slideLayout" Target="../slideLayouts/slideLayout181.xml"/><Relationship Id="rId78" Type="http://schemas.openxmlformats.org/officeDocument/2006/relationships/slideLayout" Target="../slideLayouts/slideLayout186.xml"/><Relationship Id="rId81" Type="http://schemas.openxmlformats.org/officeDocument/2006/relationships/slideLayout" Target="../slideLayouts/slideLayout189.xml"/><Relationship Id="rId86" Type="http://schemas.openxmlformats.org/officeDocument/2006/relationships/slideLayout" Target="../slideLayouts/slideLayout194.xml"/><Relationship Id="rId94" Type="http://schemas.openxmlformats.org/officeDocument/2006/relationships/slideLayout" Target="../slideLayouts/slideLayout202.xml"/><Relationship Id="rId99" Type="http://schemas.openxmlformats.org/officeDocument/2006/relationships/slideLayout" Target="../slideLayouts/slideLayout207.xml"/><Relationship Id="rId10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47.xml"/><Relationship Id="rId109" Type="http://schemas.openxmlformats.org/officeDocument/2006/relationships/slideLayout" Target="../slideLayouts/slideLayout217.xml"/><Relationship Id="rId34" Type="http://schemas.openxmlformats.org/officeDocument/2006/relationships/slideLayout" Target="../slideLayouts/slideLayout142.xml"/><Relationship Id="rId50" Type="http://schemas.openxmlformats.org/officeDocument/2006/relationships/slideLayout" Target="../slideLayouts/slideLayout158.xml"/><Relationship Id="rId55" Type="http://schemas.openxmlformats.org/officeDocument/2006/relationships/slideLayout" Target="../slideLayouts/slideLayout163.xml"/><Relationship Id="rId76" Type="http://schemas.openxmlformats.org/officeDocument/2006/relationships/slideLayout" Target="../slideLayouts/slideLayout184.xml"/><Relationship Id="rId97" Type="http://schemas.openxmlformats.org/officeDocument/2006/relationships/slideLayout" Target="../slideLayouts/slideLayout205.xml"/><Relationship Id="rId10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15.xml"/><Relationship Id="rId71" Type="http://schemas.openxmlformats.org/officeDocument/2006/relationships/slideLayout" Target="../slideLayouts/slideLayout179.xml"/><Relationship Id="rId9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66" Type="http://schemas.openxmlformats.org/officeDocument/2006/relationships/slideLayout" Target="../slideLayouts/slideLayout174.xml"/><Relationship Id="rId87" Type="http://schemas.openxmlformats.org/officeDocument/2006/relationships/slideLayout" Target="../slideLayouts/slideLayout195.xml"/><Relationship Id="rId110" Type="http://schemas.openxmlformats.org/officeDocument/2006/relationships/slideLayout" Target="../slideLayouts/slideLayout218.xml"/><Relationship Id="rId115" Type="http://schemas.openxmlformats.org/officeDocument/2006/relationships/image" Target="../media/image2.png"/><Relationship Id="rId61" Type="http://schemas.openxmlformats.org/officeDocument/2006/relationships/slideLayout" Target="../slideLayouts/slideLayout169.xml"/><Relationship Id="rId82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56" Type="http://schemas.openxmlformats.org/officeDocument/2006/relationships/slideLayout" Target="../slideLayouts/slideLayout164.xml"/><Relationship Id="rId77" Type="http://schemas.openxmlformats.org/officeDocument/2006/relationships/slideLayout" Target="../slideLayouts/slideLayout185.xml"/><Relationship Id="rId100" Type="http://schemas.openxmlformats.org/officeDocument/2006/relationships/slideLayout" Target="../slideLayouts/slideLayout208.xml"/><Relationship Id="rId105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72" Type="http://schemas.openxmlformats.org/officeDocument/2006/relationships/slideLayout" Target="../slideLayouts/slideLayout180.xml"/><Relationship Id="rId93" Type="http://schemas.openxmlformats.org/officeDocument/2006/relationships/slideLayout" Target="../slideLayouts/slideLayout201.xml"/><Relationship Id="rId9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33.xml"/><Relationship Id="rId46" Type="http://schemas.openxmlformats.org/officeDocument/2006/relationships/slideLayout" Target="../slideLayouts/slideLayout154.xml"/><Relationship Id="rId67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9.xml"/><Relationship Id="rId62" Type="http://schemas.openxmlformats.org/officeDocument/2006/relationships/slideLayout" Target="../slideLayouts/slideLayout170.xml"/><Relationship Id="rId83" Type="http://schemas.openxmlformats.org/officeDocument/2006/relationships/slideLayout" Target="../slideLayouts/slideLayout191.xml"/><Relationship Id="rId88" Type="http://schemas.openxmlformats.org/officeDocument/2006/relationships/slideLayout" Target="../slideLayouts/slideLayout196.xml"/><Relationship Id="rId111" Type="http://schemas.openxmlformats.org/officeDocument/2006/relationships/slideLayout" Target="../slideLayouts/slideLayout2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1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8" r:id="rId46"/>
    <p:sldLayoutId id="2147483819" r:id="rId47"/>
    <p:sldLayoutId id="2147483820" r:id="rId48"/>
    <p:sldLayoutId id="2147483821" r:id="rId49"/>
    <p:sldLayoutId id="2147483822" r:id="rId50"/>
    <p:sldLayoutId id="2147483823" r:id="rId51"/>
    <p:sldLayoutId id="2147483824" r:id="rId52"/>
    <p:sldLayoutId id="2147483825" r:id="rId53"/>
    <p:sldLayoutId id="2147483826" r:id="rId54"/>
    <p:sldLayoutId id="2147483827" r:id="rId55"/>
    <p:sldLayoutId id="2147483828" r:id="rId56"/>
    <p:sldLayoutId id="2147483829" r:id="rId57"/>
    <p:sldLayoutId id="2147483830" r:id="rId58"/>
    <p:sldLayoutId id="2147483831" r:id="rId59"/>
    <p:sldLayoutId id="2147483832" r:id="rId60"/>
    <p:sldLayoutId id="2147483833" r:id="rId61"/>
    <p:sldLayoutId id="2147483834" r:id="rId62"/>
    <p:sldLayoutId id="2147483835" r:id="rId63"/>
    <p:sldLayoutId id="2147483836" r:id="rId64"/>
    <p:sldLayoutId id="2147483837" r:id="rId65"/>
    <p:sldLayoutId id="2147483838" r:id="rId66"/>
    <p:sldLayoutId id="2147483839" r:id="rId67"/>
    <p:sldLayoutId id="2147483840" r:id="rId68"/>
    <p:sldLayoutId id="2147483841" r:id="rId69"/>
    <p:sldLayoutId id="2147483842" r:id="rId70"/>
    <p:sldLayoutId id="2147483843" r:id="rId71"/>
    <p:sldLayoutId id="2147483844" r:id="rId72"/>
    <p:sldLayoutId id="2147483845" r:id="rId73"/>
    <p:sldLayoutId id="2147483846" r:id="rId74"/>
    <p:sldLayoutId id="2147483847" r:id="rId75"/>
    <p:sldLayoutId id="2147483848" r:id="rId76"/>
    <p:sldLayoutId id="2147483849" r:id="rId77"/>
    <p:sldLayoutId id="2147483850" r:id="rId78"/>
    <p:sldLayoutId id="2147483854" r:id="rId79"/>
    <p:sldLayoutId id="2147483855" r:id="rId80"/>
    <p:sldLayoutId id="2147483856" r:id="rId81"/>
    <p:sldLayoutId id="2147483857" r:id="rId82"/>
    <p:sldLayoutId id="2147483858" r:id="rId83"/>
    <p:sldLayoutId id="2147483859" r:id="rId84"/>
    <p:sldLayoutId id="2147483860" r:id="rId85"/>
    <p:sldLayoutId id="2147483861" r:id="rId86"/>
    <p:sldLayoutId id="2147483862" r:id="rId87"/>
    <p:sldLayoutId id="2147483863" r:id="rId88"/>
    <p:sldLayoutId id="2147483864" r:id="rId89"/>
    <p:sldLayoutId id="2147483865" r:id="rId90"/>
    <p:sldLayoutId id="2147483866" r:id="rId91"/>
    <p:sldLayoutId id="2147483867" r:id="rId92"/>
    <p:sldLayoutId id="2147483868" r:id="rId93"/>
    <p:sldLayoutId id="2147483869" r:id="rId94"/>
    <p:sldLayoutId id="2147483870" r:id="rId95"/>
    <p:sldLayoutId id="2147483871" r:id="rId96"/>
    <p:sldLayoutId id="2147483872" r:id="rId97"/>
    <p:sldLayoutId id="2147483873" r:id="rId98"/>
    <p:sldLayoutId id="2147483874" r:id="rId99"/>
    <p:sldLayoutId id="2147483875" r:id="rId100"/>
    <p:sldLayoutId id="2147483876" r:id="rId101"/>
    <p:sldLayoutId id="2147483877" r:id="rId102"/>
    <p:sldLayoutId id="2147483878" r:id="rId103"/>
    <p:sldLayoutId id="2147483879" r:id="rId104"/>
    <p:sldLayoutId id="2147483880" r:id="rId105"/>
    <p:sldLayoutId id="2147483881" r:id="rId106"/>
    <p:sldLayoutId id="2147483882" r:id="rId107"/>
    <p:sldLayoutId id="2147483883" r:id="rId10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0" indent="0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chemeClr val="bg1"/>
        </a:buClr>
        <a:buSzPct val="53000"/>
        <a:buFont typeface="Arial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Century Gothic" pitchFamily="34" charset="0"/>
        <a:buChar char="–"/>
        <a:defRPr sz="2200">
          <a:solidFill>
            <a:schemeClr val="accent1"/>
          </a:solidFill>
          <a:latin typeface="+mn-lt"/>
          <a:cs typeface="+mn-cs"/>
        </a:defRPr>
      </a:lvl2pPr>
      <a:lvl3pPr marL="685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Century Gothic" pitchFamily="34" charset="0"/>
        <a:buChar char="•"/>
        <a:defRPr>
          <a:solidFill>
            <a:schemeClr val="accent2"/>
          </a:solidFill>
          <a:latin typeface="+mn-lt"/>
          <a:cs typeface="+mn-cs"/>
        </a:defRPr>
      </a:lvl3pPr>
      <a:lvl4pPr marL="9144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accent4"/>
        </a:buClr>
        <a:buSzPct val="100000"/>
        <a:buFont typeface="Century Gothic" pitchFamily="34" charset="0"/>
        <a:buChar char="–"/>
        <a:defRPr>
          <a:solidFill>
            <a:schemeClr val="accent4"/>
          </a:solidFill>
          <a:latin typeface="+mn-lt"/>
          <a:cs typeface="+mn-cs"/>
        </a:defRPr>
      </a:lvl4pPr>
      <a:lvl5pPr marL="1371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3"/>
        </a:buClr>
        <a:buSzPct val="100000"/>
        <a:buFont typeface="Century Gothic" pitchFamily="34" charset="0"/>
        <a:buChar char="•"/>
        <a:defRPr>
          <a:solidFill>
            <a:schemeClr val="accent3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8415" y="457200"/>
            <a:ext cx="860318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3"/>
            <a:ext cx="8534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64" y="76200"/>
            <a:ext cx="78273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5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  <p:sldLayoutId id="2147483737" r:id="rId64"/>
    <p:sldLayoutId id="2147483738" r:id="rId65"/>
    <p:sldLayoutId id="2147483739" r:id="rId66"/>
    <p:sldLayoutId id="2147483740" r:id="rId67"/>
    <p:sldLayoutId id="2147483741" r:id="rId68"/>
    <p:sldLayoutId id="2147483742" r:id="rId69"/>
    <p:sldLayoutId id="2147483743" r:id="rId70"/>
    <p:sldLayoutId id="2147483744" r:id="rId71"/>
    <p:sldLayoutId id="2147483745" r:id="rId72"/>
    <p:sldLayoutId id="2147483746" r:id="rId73"/>
    <p:sldLayoutId id="2147483747" r:id="rId74"/>
    <p:sldLayoutId id="2147483748" r:id="rId75"/>
    <p:sldLayoutId id="2147483749" r:id="rId76"/>
    <p:sldLayoutId id="2147483750" r:id="rId77"/>
    <p:sldLayoutId id="2147483751" r:id="rId78"/>
    <p:sldLayoutId id="2147483752" r:id="rId79"/>
    <p:sldLayoutId id="2147483753" r:id="rId80"/>
    <p:sldLayoutId id="2147483754" r:id="rId81"/>
    <p:sldLayoutId id="2147483755" r:id="rId82"/>
    <p:sldLayoutId id="2147483756" r:id="rId83"/>
    <p:sldLayoutId id="2147483757" r:id="rId84"/>
    <p:sldLayoutId id="2147483758" r:id="rId85"/>
    <p:sldLayoutId id="2147483759" r:id="rId86"/>
    <p:sldLayoutId id="2147483760" r:id="rId87"/>
    <p:sldLayoutId id="2147483761" r:id="rId88"/>
    <p:sldLayoutId id="2147483762" r:id="rId89"/>
    <p:sldLayoutId id="2147483763" r:id="rId90"/>
    <p:sldLayoutId id="2147483764" r:id="rId91"/>
    <p:sldLayoutId id="2147483765" r:id="rId92"/>
    <p:sldLayoutId id="2147483766" r:id="rId93"/>
    <p:sldLayoutId id="2147483767" r:id="rId94"/>
    <p:sldLayoutId id="2147483768" r:id="rId95"/>
    <p:sldLayoutId id="2147483769" r:id="rId96"/>
    <p:sldLayoutId id="2147483770" r:id="rId97"/>
    <p:sldLayoutId id="2147483771" r:id="rId98"/>
    <p:sldLayoutId id="2147483772" r:id="rId99"/>
    <p:sldLayoutId id="2147483773" r:id="rId100"/>
    <p:sldLayoutId id="2147483774" r:id="rId101"/>
    <p:sldLayoutId id="2147483775" r:id="rId102"/>
    <p:sldLayoutId id="2147483776" r:id="rId103"/>
    <p:sldLayoutId id="2147483777" r:id="rId104"/>
    <p:sldLayoutId id="2147483778" r:id="rId105"/>
    <p:sldLayoutId id="2147483779" r:id="rId106"/>
    <p:sldLayoutId id="2147483780" r:id="rId107"/>
    <p:sldLayoutId id="2147483781" r:id="rId108"/>
    <p:sldLayoutId id="2147483782" r:id="rId109"/>
    <p:sldLayoutId id="2147483783" r:id="rId110"/>
    <p:sldLayoutId id="2147483784" r:id="rId1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200">
          <a:solidFill>
            <a:srgbClr val="660066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>
          <a:solidFill>
            <a:srgbClr val="B80047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94476B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brief introduction to</a:t>
            </a:r>
            <a:br>
              <a:rPr lang="en-US" dirty="0" smtClean="0"/>
            </a:br>
            <a:r>
              <a:rPr lang="en-US" sz="4000" dirty="0" smtClean="0"/>
              <a:t>Memory system </a:t>
            </a:r>
            <a:br>
              <a:rPr lang="en-US" sz="4000" dirty="0" smtClean="0"/>
            </a:br>
            <a:r>
              <a:rPr lang="en-US" sz="4000" dirty="0" smtClean="0"/>
              <a:t>proportionality and resilience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Mattan Erez</a:t>
            </a:r>
          </a:p>
          <a:p>
            <a:endParaRPr lang="en-US" dirty="0"/>
          </a:p>
          <a:p>
            <a:r>
              <a:rPr lang="en-US" dirty="0" smtClean="0"/>
              <a:t>The University of Texas at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is hard</a:t>
            </a:r>
          </a:p>
          <a:p>
            <a:r>
              <a:rPr lang="en-US" dirty="0" smtClean="0"/>
              <a:t>Memory is hard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Sometimes need application help</a:t>
            </a:r>
          </a:p>
          <a:p>
            <a:pPr lvl="1"/>
            <a:r>
              <a:rPr lang="en-US" b="1" dirty="0"/>
              <a:t>Programming models and analyses </a:t>
            </a:r>
            <a:r>
              <a:rPr lang="en-US" b="1" dirty="0" smtClean="0"/>
              <a:t>crucial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</a:t>
            </a:r>
            <a:r>
              <a:rPr lang="en-US" b="1" dirty="0"/>
              <a:t>abstractions</a:t>
            </a:r>
            <a:r>
              <a:rPr lang="en-US" dirty="0"/>
              <a:t> rather than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Memory </a:t>
            </a:r>
            <a:r>
              <a:rPr lang="en-US" b="1" i="1" dirty="0" smtClean="0"/>
              <a:t>is</a:t>
            </a:r>
            <a:r>
              <a:rPr lang="en-US" b="1" dirty="0"/>
              <a:t> </a:t>
            </a:r>
            <a:r>
              <a:rPr lang="en-US" b="1" dirty="0" smtClean="0"/>
              <a:t>heterogeneous</a:t>
            </a:r>
          </a:p>
          <a:p>
            <a:r>
              <a:rPr lang="en-US" b="1" dirty="0" smtClean="0"/>
              <a:t>Applications </a:t>
            </a:r>
            <a:r>
              <a:rPr lang="en-US" b="1" i="1" dirty="0" smtClean="0"/>
              <a:t>are </a:t>
            </a:r>
            <a:r>
              <a:rPr lang="en-US" b="1" dirty="0" smtClean="0"/>
              <a:t>heterogeneous</a:t>
            </a:r>
          </a:p>
          <a:p>
            <a:r>
              <a:rPr lang="en-US" dirty="0"/>
              <a:t> </a:t>
            </a:r>
            <a:r>
              <a:rPr lang="en-US" dirty="0" smtClean="0"/>
              <a:t>   this is a good thing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Adaptivity is key</a:t>
            </a:r>
          </a:p>
          <a:p>
            <a:endParaRPr lang="en-US" dirty="0"/>
          </a:p>
          <a:p>
            <a:r>
              <a:rPr lang="en-US" dirty="0" smtClean="0"/>
              <a:t>Sometimes need application help</a:t>
            </a:r>
          </a:p>
          <a:p>
            <a:pPr lvl="1"/>
            <a:r>
              <a:rPr lang="en-US" b="1" dirty="0" smtClean="0"/>
              <a:t>Programming models and analyses crucial</a:t>
            </a:r>
          </a:p>
          <a:p>
            <a:endParaRPr lang="en-US" dirty="0"/>
          </a:p>
          <a:p>
            <a:r>
              <a:rPr lang="en-US" dirty="0"/>
              <a:t>Think abstractions rather than examples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686800" cy="5715000"/>
          </a:xfrm>
        </p:spPr>
        <p:txBody>
          <a:bodyPr/>
          <a:lstStyle/>
          <a:p>
            <a:r>
              <a:rPr lang="en-US" dirty="0" smtClean="0"/>
              <a:t>The memory challenge (outline)</a:t>
            </a:r>
          </a:p>
          <a:p>
            <a:pPr lvl="1"/>
            <a:r>
              <a:rPr lang="en-US" dirty="0" smtClean="0"/>
              <a:t>Why do memory systems look the way they do?</a:t>
            </a:r>
          </a:p>
          <a:p>
            <a:pPr lvl="2"/>
            <a:r>
              <a:rPr lang="en-US" dirty="0" smtClean="0"/>
              <a:t>Efficiency and reliability</a:t>
            </a:r>
          </a:p>
          <a:p>
            <a:pPr lvl="2"/>
            <a:r>
              <a:rPr lang="en-US" dirty="0" smtClean="0"/>
              <a:t>Abstractions for architects</a:t>
            </a:r>
          </a:p>
          <a:p>
            <a:pPr lvl="1"/>
            <a:r>
              <a:rPr lang="en-US" dirty="0" smtClean="0"/>
              <a:t>Role of heterogeneity and programs</a:t>
            </a:r>
          </a:p>
          <a:p>
            <a:pPr lvl="1"/>
            <a:r>
              <a:rPr lang="en-US" dirty="0" smtClean="0"/>
              <a:t>Some interesting mechanisms</a:t>
            </a:r>
          </a:p>
          <a:p>
            <a:pPr lvl="1"/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</a:t>
            </a:r>
            <a:r>
              <a:rPr lang="en-US" b="1" dirty="0" smtClean="0"/>
              <a:t>device</a:t>
            </a:r>
            <a:r>
              <a:rPr lang="en-US" dirty="0" smtClean="0"/>
              <a:t> options abound</a:t>
            </a:r>
          </a:p>
          <a:p>
            <a:pPr lvl="1"/>
            <a:r>
              <a:rPr lang="en-US" dirty="0" smtClean="0"/>
              <a:t>SRAM</a:t>
            </a:r>
          </a:p>
          <a:p>
            <a:pPr lvl="1"/>
            <a:r>
              <a:rPr lang="en-US" dirty="0" smtClean="0"/>
              <a:t>DRAM</a:t>
            </a:r>
          </a:p>
          <a:p>
            <a:pPr lvl="1"/>
            <a:r>
              <a:rPr lang="en-US" dirty="0" smtClean="0"/>
              <a:t>FLASH</a:t>
            </a:r>
          </a:p>
          <a:p>
            <a:pPr lvl="1"/>
            <a:r>
              <a:rPr lang="en-US" dirty="0" smtClean="0"/>
              <a:t>STT-/M- RAM</a:t>
            </a:r>
          </a:p>
          <a:p>
            <a:pPr lvl="1"/>
            <a:r>
              <a:rPr lang="en-US" dirty="0" smtClean="0"/>
              <a:t>PCM, </a:t>
            </a:r>
            <a:r>
              <a:rPr lang="en-US" dirty="0" err="1" smtClean="0"/>
              <a:t>Memristor</a:t>
            </a:r>
            <a:r>
              <a:rPr lang="en-US" dirty="0" smtClean="0"/>
              <a:t>, RRAM, 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Architects should think in </a:t>
            </a:r>
            <a:r>
              <a:rPr lang="en-US" b="1" dirty="0" smtClean="0"/>
              <a:t>abstractions</a:t>
            </a:r>
          </a:p>
          <a:p>
            <a:pPr lvl="1"/>
            <a:r>
              <a:rPr lang="en-US" dirty="0" smtClean="0"/>
              <a:t>Research should be general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fundamentals</a:t>
            </a:r>
          </a:p>
          <a:p>
            <a:endParaRPr lang="en-US" b="1" dirty="0"/>
          </a:p>
          <a:p>
            <a:r>
              <a:rPr lang="en-US" dirty="0" smtClean="0"/>
              <a:t>Cheap</a:t>
            </a:r>
            <a:endParaRPr lang="en-US" dirty="0"/>
          </a:p>
          <a:p>
            <a:r>
              <a:rPr lang="en-US" dirty="0"/>
              <a:t>Energy efficient</a:t>
            </a:r>
          </a:p>
          <a:p>
            <a:r>
              <a:rPr lang="en-US" dirty="0" smtClean="0"/>
              <a:t>High capacity</a:t>
            </a:r>
          </a:p>
          <a:p>
            <a:r>
              <a:rPr lang="en-US" dirty="0" smtClean="0"/>
              <a:t>Low latency</a:t>
            </a:r>
          </a:p>
          <a:p>
            <a:r>
              <a:rPr lang="en-US" dirty="0"/>
              <a:t>High </a:t>
            </a:r>
            <a:r>
              <a:rPr lang="en-US" dirty="0" smtClean="0"/>
              <a:t>throughput</a:t>
            </a:r>
          </a:p>
          <a:p>
            <a:r>
              <a:rPr lang="en-US" dirty="0" smtClean="0"/>
              <a:t>Reliable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cheap</a:t>
            </a:r>
            <a:endParaRPr lang="en-US" dirty="0" smtClean="0"/>
          </a:p>
          <a:p>
            <a:pPr lvl="1"/>
            <a:r>
              <a:rPr lang="en-US" dirty="0" smtClean="0"/>
              <a:t>Memory is already too expensive</a:t>
            </a:r>
          </a:p>
          <a:p>
            <a:pPr lvl="2"/>
            <a:r>
              <a:rPr lang="en-US" dirty="0" smtClean="0"/>
              <a:t>15 – 50% of system cost (or more)</a:t>
            </a:r>
          </a:p>
          <a:p>
            <a:pPr lvl="1"/>
            <a:r>
              <a:rPr lang="en-US" dirty="0" smtClean="0"/>
              <a:t>But, margins razor thin (commodity)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energy efficient</a:t>
            </a:r>
          </a:p>
          <a:p>
            <a:pPr lvl="1"/>
            <a:r>
              <a:rPr lang="en-US" dirty="0" smtClean="0"/>
              <a:t>Memory accounts for 15 – 60+% </a:t>
            </a:r>
            <a:br>
              <a:rPr lang="en-US" dirty="0" smtClean="0"/>
            </a:br>
            <a:r>
              <a:rPr lang="en-US" dirty="0" smtClean="0"/>
              <a:t>of “compute” energy and getting worse</a:t>
            </a:r>
          </a:p>
          <a:p>
            <a:pPr lvl="2"/>
            <a:r>
              <a:rPr lang="en-US" dirty="0" smtClean="0"/>
              <a:t>More capacity</a:t>
            </a:r>
          </a:p>
          <a:p>
            <a:pPr lvl="2"/>
            <a:r>
              <a:rPr lang="en-US" dirty="0" smtClean="0"/>
              <a:t>Proportional compute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high capacity</a:t>
            </a:r>
          </a:p>
          <a:p>
            <a:pPr lvl="1"/>
            <a:r>
              <a:rPr lang="en-US" dirty="0" smtClean="0"/>
              <a:t>Memory footprints keep growing</a:t>
            </a:r>
          </a:p>
          <a:p>
            <a:pPr lvl="2"/>
            <a:r>
              <a:rPr lang="en-US" dirty="0" smtClean="0"/>
              <a:t>More interesting data</a:t>
            </a:r>
          </a:p>
          <a:p>
            <a:pPr lvl="2"/>
            <a:r>
              <a:rPr lang="en-US" dirty="0" smtClean="0"/>
              <a:t>More data</a:t>
            </a:r>
          </a:p>
          <a:p>
            <a:pPr lvl="2"/>
            <a:r>
              <a:rPr lang="en-US" dirty="0" smtClean="0"/>
              <a:t>More specialized data structures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high capacity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3048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192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336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336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336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735" y="1230868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Many chips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high capacity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3048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192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336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336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336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188169" y="21336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188169" y="32004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8169" y="44196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188169" y="54864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735" y="1230868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Many chips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5200" y="1219200"/>
            <a:ext cx="2162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Denser </a:t>
            </a:r>
            <a:r>
              <a:rPr lang="en-US" sz="2400" b="1" dirty="0" err="1" smtClean="0">
                <a:solidFill>
                  <a:schemeClr val="accent2"/>
                </a:solidFill>
              </a:rPr>
              <a:t>mem</a:t>
            </a:r>
            <a:r>
              <a:rPr lang="en-US" sz="2400" b="1" dirty="0" smtClean="0">
                <a:solidFill>
                  <a:schemeClr val="accent2"/>
                </a:solidFill>
              </a:rPr>
              <a:t>,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Fewer chips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352800" y="1461700"/>
            <a:ext cx="0" cy="47867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ooter 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support from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NSF </a:t>
            </a:r>
            <a:r>
              <a:rPr lang="en-US" dirty="0"/>
              <a:t>Award #0954107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1026" name="Picture 2" descr="https://www.nsf.gov/images/logos/ns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47963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10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high capacity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3048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192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33600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33600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33600" y="5486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188169" y="21336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188169" y="32004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8169" y="44196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188169" y="54864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735" y="1230868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Many chips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5200" y="1219200"/>
            <a:ext cx="2162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Denser </a:t>
            </a:r>
            <a:r>
              <a:rPr lang="en-US" sz="2400" b="1" dirty="0" err="1" smtClean="0">
                <a:solidFill>
                  <a:schemeClr val="accent2"/>
                </a:solidFill>
              </a:rPr>
              <a:t>mem</a:t>
            </a:r>
            <a:r>
              <a:rPr lang="en-US" sz="2400" b="1" dirty="0" smtClean="0">
                <a:solidFill>
                  <a:schemeClr val="accent2"/>
                </a:solidFill>
              </a:rPr>
              <a:t>,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Fewer chips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352800" y="1461700"/>
            <a:ext cx="0" cy="47867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867400" y="1447800"/>
            <a:ext cx="0" cy="47867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6827912" y="4191000"/>
            <a:ext cx="1295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27912" y="3048000"/>
            <a:ext cx="1295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27912" y="1981200"/>
            <a:ext cx="1295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904112" y="2133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904112" y="3200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904112" y="4343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056512" y="22860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056512" y="3352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056512" y="4495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208912" y="2438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208912" y="35052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208912" y="46482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1833" y="1219200"/>
            <a:ext cx="194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Many dice,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Fewer chips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934200" y="5181600"/>
            <a:ext cx="2209800" cy="1581151"/>
            <a:chOff x="6553200" y="1309862"/>
            <a:chExt cx="2209800" cy="1581151"/>
          </a:xfrm>
        </p:grpSpPr>
        <p:pic>
          <p:nvPicPr>
            <p:cNvPr id="48" name="Picture 2" descr="http://cache.micron.com/$assets$/3cce7f31-8b7d-4060-93d5-a07a93494fae/in_line_image_hbdra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309862"/>
              <a:ext cx="2209800" cy="158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750465" y="2559457"/>
              <a:ext cx="798617" cy="259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© Micron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0" name="Picture 8" descr="http://news.cnet.com/i/bto/20091028/intel_phase_change_s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637218"/>
            <a:ext cx="1262420" cy="10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composed of</a:t>
            </a:r>
          </a:p>
          <a:p>
            <a:pPr lvl="1"/>
            <a:r>
              <a:rPr lang="en-US" dirty="0" smtClean="0"/>
              <a:t>Multiple modules</a:t>
            </a:r>
          </a:p>
          <a:p>
            <a:pPr lvl="1"/>
            <a:r>
              <a:rPr lang="en-US" dirty="0" smtClean="0"/>
              <a:t>Each module with </a:t>
            </a:r>
            <a:r>
              <a:rPr lang="en-US" i="1" dirty="0" smtClean="0"/>
              <a:t>N &gt;=1 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Lots of cells per component</a:t>
            </a:r>
          </a:p>
          <a:p>
            <a:pPr lvl="1"/>
            <a:r>
              <a:rPr lang="en-US" dirty="0" smtClean="0"/>
              <a:t>Each cell &gt;= 1 bit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should be </a:t>
            </a:r>
            <a:r>
              <a:rPr lang="en-US" b="1" dirty="0" smtClean="0"/>
              <a:t>low latency</a:t>
            </a:r>
          </a:p>
          <a:p>
            <a:pPr lvl="1"/>
            <a:r>
              <a:rPr lang="en-US" dirty="0" smtClean="0"/>
              <a:t>Latency == performance</a:t>
            </a:r>
          </a:p>
          <a:p>
            <a:pPr lvl="1"/>
            <a:r>
              <a:rPr lang="en-US" dirty="0" smtClean="0"/>
              <a:t>Except when sufficient concurrency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latency </a:t>
            </a:r>
            <a:r>
              <a:rPr lang="en-US" b="1" dirty="0" smtClean="0"/>
              <a:t>conflicts</a:t>
            </a:r>
            <a:r>
              <a:rPr lang="en-US" dirty="0" smtClean="0"/>
              <a:t> with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Sometimes with </a:t>
            </a:r>
          </a:p>
          <a:p>
            <a:pPr lvl="2"/>
            <a:r>
              <a:rPr lang="en-US" dirty="0" smtClean="0"/>
              <a:t>Throughput</a:t>
            </a:r>
          </a:p>
          <a:p>
            <a:pPr lvl="2"/>
            <a:r>
              <a:rPr lang="en-US" dirty="0" smtClean="0"/>
              <a:t>Energy</a:t>
            </a:r>
          </a:p>
          <a:p>
            <a:pPr lvl="2"/>
            <a:r>
              <a:rPr lang="en-US" dirty="0" smtClean="0"/>
              <a:t>Reliability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components:</a:t>
            </a:r>
          </a:p>
          <a:p>
            <a:pPr lvl="1"/>
            <a:r>
              <a:rPr lang="en-US" dirty="0"/>
              <a:t>Memory cell access</a:t>
            </a:r>
          </a:p>
          <a:p>
            <a:pPr lvl="1"/>
            <a:r>
              <a:rPr lang="en-US" dirty="0" smtClean="0"/>
              <a:t>Data transfer</a:t>
            </a:r>
          </a:p>
          <a:p>
            <a:pPr lvl="1"/>
            <a:r>
              <a:rPr lang="en-US" dirty="0" smtClean="0"/>
              <a:t>Queuing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impacted by cell access</a:t>
            </a:r>
          </a:p>
          <a:p>
            <a:r>
              <a:rPr lang="en-US" b="1" dirty="0" smtClean="0"/>
              <a:t>denser/efficient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higher latency</a:t>
            </a:r>
          </a:p>
          <a:p>
            <a:pPr lvl="1"/>
            <a:r>
              <a:rPr lang="en-US" dirty="0" smtClean="0"/>
              <a:t>Small cells </a:t>
            </a:r>
            <a:r>
              <a:rPr lang="en-US" dirty="0" smtClean="0">
                <a:sym typeface="Wingdings" panose="05000000000000000000" pitchFamily="2" charset="2"/>
              </a:rPr>
              <a:t> sensitive circuits  slow reads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Writes even more complicated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143000" y="3886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3886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905000" y="3886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143000" y="4267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524000" y="4267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1905000" y="4267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1143000" y="4648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1524000" y="4648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1905000" y="4648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222522" y="38862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38200" y="4953000"/>
            <a:ext cx="1582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+ latency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– density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– cost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– energy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4953000"/>
            <a:ext cx="16353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–  latency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+</a:t>
            </a:r>
            <a:r>
              <a:rPr lang="en-US" sz="2400" b="1" dirty="0" smtClean="0">
                <a:solidFill>
                  <a:schemeClr val="accent1"/>
                </a:solidFill>
              </a:rPr>
              <a:t> density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+</a:t>
            </a:r>
            <a:r>
              <a:rPr lang="en-US" sz="2400" b="1" dirty="0" smtClean="0">
                <a:solidFill>
                  <a:schemeClr val="accent1"/>
                </a:solidFill>
              </a:rPr>
              <a:t> cost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+ energy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Caching</a:t>
            </a:r>
            <a:r>
              <a:rPr lang="en-US" dirty="0" smtClean="0"/>
              <a:t> to </a:t>
            </a:r>
            <a:r>
              <a:rPr lang="en-US" dirty="0"/>
              <a:t>the </a:t>
            </a:r>
            <a:r>
              <a:rPr lang="en-US" dirty="0" smtClean="0"/>
              <a:t>rescue</a:t>
            </a:r>
          </a:p>
          <a:p>
            <a:pPr lvl="1"/>
            <a:r>
              <a:rPr lang="en-US" dirty="0" smtClean="0"/>
              <a:t>Store some data somewhere fast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Short</a:t>
            </a:r>
            <a:r>
              <a:rPr lang="en-US" dirty="0" smtClean="0"/>
              <a:t> distances improve latency</a:t>
            </a:r>
          </a:p>
          <a:p>
            <a:pPr lvl="1"/>
            <a:r>
              <a:rPr lang="en-US" dirty="0" smtClean="0"/>
              <a:t>It’s all about the wires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Short</a:t>
            </a:r>
            <a:r>
              <a:rPr lang="en-US" dirty="0" smtClean="0"/>
              <a:t> distances improve latency</a:t>
            </a:r>
          </a:p>
          <a:p>
            <a:pPr lvl="1"/>
            <a:r>
              <a:rPr lang="en-US" dirty="0" smtClean="0"/>
              <a:t>It’s all about the wires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743200" y="4244622"/>
            <a:ext cx="0" cy="45720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>
            <a:off x="5867400" y="2286000"/>
            <a:ext cx="0" cy="243840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TextBox 110"/>
          <p:cNvSpPr txBox="1"/>
          <p:nvPr/>
        </p:nvSpPr>
        <p:spPr>
          <a:xfrm>
            <a:off x="1524000" y="4876800"/>
            <a:ext cx="158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+ latency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+ </a:t>
            </a:r>
            <a:r>
              <a:rPr lang="en-US" sz="2400" b="1" dirty="0" smtClean="0">
                <a:solidFill>
                  <a:schemeClr val="accent1"/>
                </a:solidFill>
              </a:rPr>
              <a:t>energy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38800" y="4876800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–  latency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–  energy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Short</a:t>
            </a:r>
            <a:r>
              <a:rPr lang="en-US" dirty="0" smtClean="0"/>
              <a:t> distances improve latency</a:t>
            </a:r>
          </a:p>
          <a:p>
            <a:pPr lvl="1"/>
            <a:r>
              <a:rPr lang="en-US" dirty="0" smtClean="0"/>
              <a:t>It’s all about the wires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743200" y="4244622"/>
            <a:ext cx="0" cy="45720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3200400" y="24384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84322" y="24384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00400" y="35814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84322" y="35814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84" name="Rectangle 83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/>
          <p:cNvCxnSpPr/>
          <p:nvPr/>
        </p:nvCxnSpPr>
        <p:spPr bwMode="auto">
          <a:xfrm>
            <a:off x="5867400" y="2286000"/>
            <a:ext cx="0" cy="243840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TextBox 110"/>
          <p:cNvSpPr txBox="1"/>
          <p:nvPr/>
        </p:nvSpPr>
        <p:spPr>
          <a:xfrm>
            <a:off x="1524000" y="4876800"/>
            <a:ext cx="1774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+ latency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+ energy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– capacity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38800" y="4876800"/>
            <a:ext cx="1805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–  latency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–  energy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+</a:t>
            </a:r>
            <a:r>
              <a:rPr lang="en-US" sz="2400" b="1" dirty="0" smtClean="0">
                <a:solidFill>
                  <a:schemeClr val="accent1"/>
                </a:solidFill>
              </a:rPr>
              <a:t> capacity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constraints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Power/energy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Correctness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Hierarchy</a:t>
            </a:r>
            <a:r>
              <a:rPr lang="en-US" dirty="0" smtClean="0"/>
              <a:t> to the rescue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Hierarchy</a:t>
            </a:r>
            <a:r>
              <a:rPr lang="en-US" dirty="0" smtClean="0"/>
              <a:t> to the rescue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33800" y="2895600"/>
            <a:ext cx="0" cy="60960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4800600" y="33528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84522" y="33528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00600" y="44958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984522" y="4495800"/>
            <a:ext cx="1102078" cy="1066800"/>
            <a:chOff x="2403122" y="4191000"/>
            <a:chExt cx="1102078" cy="1066800"/>
          </a:xfrm>
          <a:solidFill>
            <a:schemeClr val="accent6"/>
          </a:solidFill>
        </p:grpSpPr>
        <p:sp>
          <p:nvSpPr>
            <p:cNvPr id="84" name="Rectangle 83"/>
            <p:cNvSpPr/>
            <p:nvPr/>
          </p:nvSpPr>
          <p:spPr bwMode="auto">
            <a:xfrm>
              <a:off x="24031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6317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8603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3088922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4031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6317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8603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088922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340100" y="41910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340100" y="44196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4031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6317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8603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088922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4031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6317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8603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088922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340100" y="46482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340100" y="48768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4031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6317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8603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3088922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340100" y="5105400"/>
              <a:ext cx="165100" cy="152400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/>
          <p:cNvCxnSpPr/>
          <p:nvPr/>
        </p:nvCxnSpPr>
        <p:spPr bwMode="auto">
          <a:xfrm>
            <a:off x="4572000" y="2895600"/>
            <a:ext cx="0" cy="274320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Rectangle 108"/>
          <p:cNvSpPr/>
          <p:nvPr/>
        </p:nvSpPr>
        <p:spPr bwMode="auto">
          <a:xfrm>
            <a:off x="2743200" y="1981200"/>
            <a:ext cx="299437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Processor</a:t>
            </a:r>
            <a:endParaRPr lang="en-US" sz="2400" dirty="0"/>
          </a:p>
        </p:txBody>
      </p:sp>
      <p:sp>
        <p:nvSpPr>
          <p:cNvPr id="119" name="Rectangle 118"/>
          <p:cNvSpPr/>
          <p:nvPr/>
        </p:nvSpPr>
        <p:spPr bwMode="auto">
          <a:xfrm>
            <a:off x="3200400" y="3048000"/>
            <a:ext cx="165100" cy="1524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 bwMode="auto">
          <a:xfrm>
            <a:off x="3200400" y="3276600"/>
            <a:ext cx="165100" cy="1524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 bwMode="auto">
          <a:xfrm>
            <a:off x="3451578" y="3048000"/>
            <a:ext cx="165100" cy="1524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 bwMode="auto">
          <a:xfrm>
            <a:off x="3451578" y="3276600"/>
            <a:ext cx="165100" cy="1524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Hierarchy</a:t>
            </a:r>
            <a:r>
              <a:rPr lang="en-US" dirty="0" smtClean="0"/>
              <a:t> to the rescue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33800" y="2895600"/>
            <a:ext cx="0" cy="60960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4917722" y="3352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46322" y="3352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473700" y="3352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702300" y="3352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917722" y="35814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146322" y="35814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473700" y="35814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702300" y="35814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4917722" y="3886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46322" y="3886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5473700" y="3886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5702300" y="3886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917722" y="4114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5146322" y="4114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5473700" y="4114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5702300" y="4114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4572000" y="2895600"/>
            <a:ext cx="0" cy="2743200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Rectangle 108"/>
          <p:cNvSpPr/>
          <p:nvPr/>
        </p:nvSpPr>
        <p:spPr bwMode="auto">
          <a:xfrm>
            <a:off x="2743200" y="1981200"/>
            <a:ext cx="299437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Processor</a:t>
            </a:r>
            <a:endParaRPr lang="en-US" sz="2400" dirty="0"/>
          </a:p>
        </p:txBody>
      </p:sp>
      <p:sp>
        <p:nvSpPr>
          <p:cNvPr id="119" name="Rectangle 118"/>
          <p:cNvSpPr/>
          <p:nvPr/>
        </p:nvSpPr>
        <p:spPr bwMode="auto">
          <a:xfrm>
            <a:off x="3200400" y="3048000"/>
            <a:ext cx="165100" cy="1524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 bwMode="auto">
          <a:xfrm>
            <a:off x="3200400" y="3276600"/>
            <a:ext cx="165100" cy="1524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 bwMode="auto">
          <a:xfrm>
            <a:off x="3451578" y="3048000"/>
            <a:ext cx="165100" cy="1524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 bwMode="auto">
          <a:xfrm>
            <a:off x="3451578" y="3276600"/>
            <a:ext cx="165100" cy="1524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 bwMode="auto">
          <a:xfrm>
            <a:off x="6441722" y="3352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6670322" y="3352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6997700" y="3352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 bwMode="auto">
          <a:xfrm>
            <a:off x="7226300" y="3352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 bwMode="auto">
          <a:xfrm>
            <a:off x="6441722" y="35814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>
            <a:off x="6670322" y="35814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 bwMode="auto">
          <a:xfrm>
            <a:off x="6997700" y="35814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 bwMode="auto">
          <a:xfrm>
            <a:off x="7226300" y="35814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 bwMode="auto">
          <a:xfrm>
            <a:off x="6441722" y="3886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 bwMode="auto">
          <a:xfrm>
            <a:off x="6670322" y="3886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 bwMode="auto">
          <a:xfrm>
            <a:off x="6997700" y="3886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 bwMode="auto">
          <a:xfrm>
            <a:off x="7226300" y="3886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 bwMode="auto">
          <a:xfrm>
            <a:off x="6441722" y="4114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 bwMode="auto">
          <a:xfrm>
            <a:off x="6670322" y="4114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 bwMode="auto">
          <a:xfrm>
            <a:off x="6997700" y="4114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 bwMode="auto">
          <a:xfrm>
            <a:off x="7226300" y="4114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 bwMode="auto">
          <a:xfrm>
            <a:off x="6441722" y="4648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 bwMode="auto">
          <a:xfrm>
            <a:off x="6670322" y="4648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 bwMode="auto">
          <a:xfrm>
            <a:off x="6997700" y="4648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 bwMode="auto">
          <a:xfrm>
            <a:off x="7226300" y="4648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 bwMode="auto">
          <a:xfrm>
            <a:off x="6441722" y="4876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 bwMode="auto">
          <a:xfrm>
            <a:off x="6670322" y="4876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 bwMode="auto">
          <a:xfrm>
            <a:off x="6997700" y="4876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 bwMode="auto">
          <a:xfrm>
            <a:off x="7226300" y="4876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 bwMode="auto">
          <a:xfrm>
            <a:off x="6441722" y="51816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 bwMode="auto">
          <a:xfrm>
            <a:off x="6670322" y="51816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 bwMode="auto">
          <a:xfrm>
            <a:off x="6997700" y="51816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 bwMode="auto">
          <a:xfrm>
            <a:off x="7226300" y="51816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 bwMode="auto">
          <a:xfrm>
            <a:off x="6441722" y="5410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 bwMode="auto">
          <a:xfrm>
            <a:off x="6670322" y="5410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 bwMode="auto">
          <a:xfrm>
            <a:off x="6997700" y="5410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 bwMode="auto">
          <a:xfrm>
            <a:off x="7226300" y="5410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 bwMode="auto">
          <a:xfrm>
            <a:off x="4917722" y="4648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 bwMode="auto">
          <a:xfrm>
            <a:off x="5146322" y="4648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 bwMode="auto">
          <a:xfrm>
            <a:off x="5473700" y="4648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 bwMode="auto">
          <a:xfrm>
            <a:off x="5702300" y="4648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 bwMode="auto">
          <a:xfrm>
            <a:off x="4917722" y="4876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 bwMode="auto">
          <a:xfrm>
            <a:off x="5146322" y="4876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 bwMode="auto">
          <a:xfrm>
            <a:off x="5473700" y="4876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 bwMode="auto">
          <a:xfrm>
            <a:off x="5702300" y="48768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 bwMode="auto">
          <a:xfrm>
            <a:off x="4917722" y="51816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 bwMode="auto">
          <a:xfrm>
            <a:off x="5146322" y="51816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 bwMode="auto">
          <a:xfrm>
            <a:off x="5473700" y="51816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 bwMode="auto">
          <a:xfrm>
            <a:off x="5702300" y="51816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 bwMode="auto">
          <a:xfrm>
            <a:off x="4917722" y="5410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 bwMode="auto">
          <a:xfrm>
            <a:off x="5146322" y="5410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 bwMode="auto">
          <a:xfrm>
            <a:off x="5473700" y="5410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 bwMode="auto">
          <a:xfrm>
            <a:off x="5702300" y="5410200"/>
            <a:ext cx="165100" cy="152400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4800600" y="3200400"/>
            <a:ext cx="2743200" cy="2514600"/>
          </a:xfrm>
          <a:prstGeom prst="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system</a:t>
            </a:r>
          </a:p>
          <a:p>
            <a:pPr lvl="1"/>
            <a:r>
              <a:rPr lang="en-US" dirty="0" smtClean="0"/>
              <a:t>Modules, packages, components</a:t>
            </a:r>
          </a:p>
          <a:p>
            <a:pPr lvl="1"/>
            <a:r>
              <a:rPr lang="en-US" dirty="0" smtClean="0"/>
              <a:t>Arranged in a hierarchy</a:t>
            </a:r>
          </a:p>
          <a:p>
            <a:r>
              <a:rPr lang="en-US" dirty="0" smtClean="0"/>
              <a:t>Each memory component</a:t>
            </a:r>
          </a:p>
          <a:p>
            <a:pPr lvl="1"/>
            <a:r>
              <a:rPr lang="en-US" dirty="0" smtClean="0"/>
              <a:t>Has hierarchy</a:t>
            </a:r>
          </a:p>
          <a:p>
            <a:pPr lvl="1"/>
            <a:r>
              <a:rPr lang="en-US" dirty="0" smtClean="0"/>
              <a:t>Has caching/buffering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4667250"/>
            <a:ext cx="30194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59"/>
          <a:stretch/>
        </p:blipFill>
        <p:spPr bwMode="auto">
          <a:xfrm>
            <a:off x="6067425" y="4724400"/>
            <a:ext cx="2771775" cy="13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70400"/>
            <a:ext cx="2133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0" name="Straight Connector 229"/>
          <p:cNvCxnSpPr/>
          <p:nvPr/>
        </p:nvCxnSpPr>
        <p:spPr bwMode="auto">
          <a:xfrm>
            <a:off x="2286000" y="4470400"/>
            <a:ext cx="1600200" cy="11017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 flipV="1">
            <a:off x="2286000" y="5715000"/>
            <a:ext cx="1600200" cy="6096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>
            <a:off x="5715000" y="4724400"/>
            <a:ext cx="606778" cy="685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 flipV="1">
            <a:off x="5715000" y="5562601"/>
            <a:ext cx="609600" cy="48542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impacted by </a:t>
            </a:r>
            <a:r>
              <a:rPr lang="en-US" b="1" dirty="0" smtClean="0"/>
              <a:t>queuing 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534400" cy="4495799"/>
          </a:xfrm>
        </p:spPr>
        <p:txBody>
          <a:bodyPr/>
          <a:lstStyle/>
          <a:p>
            <a:r>
              <a:rPr lang="en-US" dirty="0" smtClean="0"/>
              <a:t>Deep queues improve </a:t>
            </a:r>
            <a:r>
              <a:rPr lang="en-US" b="1" dirty="0" smtClean="0"/>
              <a:t>locality</a:t>
            </a:r>
          </a:p>
          <a:p>
            <a:pPr lvl="1"/>
            <a:r>
              <a:rPr lang="en-US" dirty="0" smtClean="0"/>
              <a:t>Higher throughput</a:t>
            </a:r>
          </a:p>
          <a:p>
            <a:pPr lvl="1"/>
            <a:r>
              <a:rPr lang="en-US" dirty="0" smtClean="0"/>
              <a:t>Higher efficiency</a:t>
            </a:r>
          </a:p>
          <a:p>
            <a:pPr lvl="1"/>
            <a:r>
              <a:rPr lang="en-US" dirty="0" smtClean="0"/>
              <a:t>Often hurts latency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1066800" y="3321756"/>
            <a:ext cx="685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3550356"/>
            <a:ext cx="685800" cy="228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37789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40075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236156"/>
            <a:ext cx="685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464756"/>
            <a:ext cx="685800" cy="228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66800" y="46933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49219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66800" y="5150556"/>
            <a:ext cx="685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66800" y="5379156"/>
            <a:ext cx="685800" cy="228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66800" y="56077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66800" y="58363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48267" y="5379156"/>
            <a:ext cx="914400" cy="716844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133600" y="5607756"/>
            <a:ext cx="3810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743200" y="5379156"/>
            <a:ext cx="685800" cy="228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43200" y="56077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743200" y="58363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86400" y="3321756"/>
            <a:ext cx="685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86400" y="3550356"/>
            <a:ext cx="685800" cy="228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86400" y="37789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86400" y="40075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4236156"/>
            <a:ext cx="685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486400" y="4464756"/>
            <a:ext cx="685800" cy="228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86400" y="46933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86400" y="49219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86400" y="5150556"/>
            <a:ext cx="685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86400" y="5379156"/>
            <a:ext cx="685800" cy="228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86400" y="56077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486400" y="58363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67867" y="3245556"/>
            <a:ext cx="914400" cy="2850444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6553200" y="5607756"/>
            <a:ext cx="3810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62800" y="58363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162800" y="56077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162800" y="5379156"/>
            <a:ext cx="6858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162800" y="51505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162800" y="49219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162800" y="4693356"/>
            <a:ext cx="685800" cy="2286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67600" y="4159956"/>
            <a:ext cx="90311" cy="395111"/>
            <a:chOff x="7467600" y="4159956"/>
            <a:chExt cx="90311" cy="395111"/>
          </a:xfrm>
        </p:grpSpPr>
        <p:sp>
          <p:nvSpPr>
            <p:cNvPr id="43" name="Oval 42"/>
            <p:cNvSpPr/>
            <p:nvPr/>
          </p:nvSpPr>
          <p:spPr bwMode="auto">
            <a:xfrm>
              <a:off x="7467600" y="4464756"/>
              <a:ext cx="90311" cy="903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467600" y="4312356"/>
              <a:ext cx="90311" cy="903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467600" y="4159956"/>
              <a:ext cx="90311" cy="903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3048000" y="5150556"/>
            <a:ext cx="90311" cy="903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048000" y="4998156"/>
            <a:ext cx="90311" cy="903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48000" y="4845756"/>
            <a:ext cx="90311" cy="903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high throughput</a:t>
            </a:r>
          </a:p>
          <a:p>
            <a:pPr lvl="1"/>
            <a:r>
              <a:rPr lang="en-US" dirty="0" smtClean="0"/>
              <a:t>More and more latency hiding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3897479" y="3962400"/>
            <a:ext cx="1295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897479" y="5105400"/>
            <a:ext cx="1295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897479" y="2819400"/>
            <a:ext cx="1295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897479" y="1752600"/>
            <a:ext cx="1295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high throughput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304800" y="19050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971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4114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5257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19050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2971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4114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19050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33600" y="2971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33600" y="4114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33600" y="5257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73679" y="19050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73679" y="2971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973679" y="4114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73679" y="5257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26079" y="20574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26079" y="31242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126079" y="42672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126079" y="54102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278479" y="22098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78479" y="3276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78479" y="4419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78479" y="5562600"/>
            <a:ext cx="762000" cy="4572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781800" y="19050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781800" y="29718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781800" y="41910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81800" y="5257800"/>
            <a:ext cx="762000" cy="4572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735" y="1230868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Many chips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06825" y="1219200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Fewer chips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352800" y="1461700"/>
            <a:ext cx="0" cy="47867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73421" y="6182380"/>
            <a:ext cx="827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chemeClr val="accent2"/>
                </a:solidFill>
              </a:rPr>
              <a:t>High capacity per pin requires efficient access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Packaging/interfaces</a:t>
            </a:r>
            <a:r>
              <a:rPr lang="en-US" dirty="0" smtClean="0"/>
              <a:t> improve throughput</a:t>
            </a:r>
          </a:p>
          <a:p>
            <a:pPr lvl="1"/>
            <a:r>
              <a:rPr lang="en-US" dirty="0" smtClean="0"/>
              <a:t>3D integration</a:t>
            </a:r>
          </a:p>
          <a:p>
            <a:pPr lvl="1"/>
            <a:r>
              <a:rPr lang="en-US" dirty="0" smtClean="0"/>
              <a:t>Limited capacity</a:t>
            </a:r>
            <a:endParaRPr lang="en-US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304800" y="3042552"/>
            <a:ext cx="5562600" cy="25908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isometricTop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solidFill>
                <a:schemeClr val="accent6">
                  <a:lumMod val="50000"/>
                </a:schemeClr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28600" y="2813952"/>
            <a:ext cx="5562600" cy="25908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isometricTop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solidFill>
                <a:schemeClr val="accent6">
                  <a:lumMod val="50000"/>
                </a:schemeClr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5" name="Picture 4" descr="C:\Documents and Settings\mjeong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09302"/>
            <a:ext cx="2133600" cy="106680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pic>
        <p:nvPicPr>
          <p:cNvPr id="46" name="Picture 6" descr="C:\Documents and Settings\mjeong\Desktop\micron_dram_d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1552"/>
            <a:ext cx="1524000" cy="114300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47" name="TextBox 46"/>
          <p:cNvSpPr txBox="1"/>
          <p:nvPr/>
        </p:nvSpPr>
        <p:spPr>
          <a:xfrm>
            <a:off x="228600" y="3728352"/>
            <a:ext cx="9906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TSV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 rot="3640676">
            <a:off x="-231409" y="5176817"/>
            <a:ext cx="2629447" cy="30891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isometricTop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solidFill>
                <a:schemeClr val="accent6">
                  <a:lumMod val="50000"/>
                </a:schemeClr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9" name="Up-Down Arrow 48"/>
          <p:cNvSpPr/>
          <p:nvPr/>
        </p:nvSpPr>
        <p:spPr bwMode="auto">
          <a:xfrm>
            <a:off x="2438400" y="3347352"/>
            <a:ext cx="1219200" cy="609600"/>
          </a:xfrm>
          <a:prstGeom prst="upDownArrow">
            <a:avLst>
              <a:gd name="adj1" fmla="val 66010"/>
              <a:gd name="adj2" fmla="val 35327"/>
            </a:avLst>
          </a:prstGeom>
          <a:solidFill>
            <a:srgbClr val="0033CC"/>
          </a:solidFill>
          <a:ln>
            <a:solidFill>
              <a:srgbClr val="0033CC"/>
            </a:solidFill>
          </a:ln>
          <a:scene3d>
            <a:camera prst="isometricBottomDown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1" name="Up-Down Arrow 50"/>
          <p:cNvSpPr/>
          <p:nvPr/>
        </p:nvSpPr>
        <p:spPr bwMode="auto">
          <a:xfrm>
            <a:off x="762000" y="3728352"/>
            <a:ext cx="1295400" cy="762000"/>
          </a:xfrm>
          <a:prstGeom prst="upDownArrow">
            <a:avLst>
              <a:gd name="adj1" fmla="val 66010"/>
              <a:gd name="adj2" fmla="val 18184"/>
            </a:avLst>
          </a:prstGeom>
          <a:solidFill>
            <a:srgbClr val="0033CC"/>
          </a:solidFill>
          <a:ln>
            <a:solidFill>
              <a:srgbClr val="0033CC"/>
            </a:solidFill>
          </a:ln>
          <a:scene3d>
            <a:camera prst="isometricLeftDown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52" name="Picture 6" descr="C:\Documents and Settings\mjeong\Desktop\micron_dram_d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37752"/>
            <a:ext cx="1981200" cy="104775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53" name="TextBox 52"/>
          <p:cNvSpPr txBox="1"/>
          <p:nvPr/>
        </p:nvSpPr>
        <p:spPr>
          <a:xfrm>
            <a:off x="2819400" y="3499752"/>
            <a:ext cx="1447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Silicon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Interposer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Packaging/interfaces </a:t>
            </a:r>
            <a:r>
              <a:rPr lang="en-US" dirty="0" smtClean="0"/>
              <a:t>improve throughput</a:t>
            </a:r>
          </a:p>
          <a:p>
            <a:pPr lvl="1"/>
            <a:r>
              <a:rPr lang="en-US" dirty="0" smtClean="0"/>
              <a:t>3D integration</a:t>
            </a:r>
          </a:p>
          <a:p>
            <a:pPr lvl="1"/>
            <a:r>
              <a:rPr lang="en-US" dirty="0" smtClean="0"/>
              <a:t>Limited capacity</a:t>
            </a:r>
          </a:p>
          <a:p>
            <a:pPr lvl="1"/>
            <a:r>
              <a:rPr lang="en-US" dirty="0" smtClean="0"/>
              <a:t>More hierarchy levels</a:t>
            </a:r>
            <a:endParaRPr lang="en-US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304800" y="3048000"/>
            <a:ext cx="5562600" cy="25908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isometricTop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solidFill>
                <a:schemeClr val="accent6">
                  <a:lumMod val="50000"/>
                </a:schemeClr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28600" y="2819400"/>
            <a:ext cx="5562600" cy="25908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isometricTop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solidFill>
                <a:schemeClr val="accent6">
                  <a:lumMod val="50000"/>
                </a:schemeClr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5" name="Picture 4" descr="C:\Documents and Settings\mjeong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14750"/>
            <a:ext cx="2133600" cy="106680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pic>
        <p:nvPicPr>
          <p:cNvPr id="46" name="Picture 6" descr="C:\Documents and Settings\mjeong\Desktop\micron_dram_d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7000"/>
            <a:ext cx="1524000" cy="114300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47" name="TextBox 46"/>
          <p:cNvSpPr txBox="1"/>
          <p:nvPr/>
        </p:nvSpPr>
        <p:spPr>
          <a:xfrm>
            <a:off x="228600" y="3733800"/>
            <a:ext cx="9906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TSV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 rot="3640676">
            <a:off x="-231409" y="5182265"/>
            <a:ext cx="2629447" cy="30891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isometricTop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solidFill>
                <a:schemeClr val="accent6">
                  <a:lumMod val="50000"/>
                </a:schemeClr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9" name="Up-Down Arrow 48"/>
          <p:cNvSpPr/>
          <p:nvPr/>
        </p:nvSpPr>
        <p:spPr bwMode="auto">
          <a:xfrm>
            <a:off x="2438400" y="3352800"/>
            <a:ext cx="1219200" cy="609600"/>
          </a:xfrm>
          <a:prstGeom prst="upDownArrow">
            <a:avLst>
              <a:gd name="adj1" fmla="val 66010"/>
              <a:gd name="adj2" fmla="val 35327"/>
            </a:avLst>
          </a:prstGeom>
          <a:solidFill>
            <a:srgbClr val="0033CC"/>
          </a:solidFill>
          <a:ln>
            <a:solidFill>
              <a:srgbClr val="0033CC"/>
            </a:solidFill>
          </a:ln>
          <a:scene3d>
            <a:camera prst="isometricBottomDown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1" name="Up-Down Arrow 50"/>
          <p:cNvSpPr/>
          <p:nvPr/>
        </p:nvSpPr>
        <p:spPr bwMode="auto">
          <a:xfrm>
            <a:off x="762000" y="3733800"/>
            <a:ext cx="1295400" cy="762000"/>
          </a:xfrm>
          <a:prstGeom prst="upDownArrow">
            <a:avLst>
              <a:gd name="adj1" fmla="val 66010"/>
              <a:gd name="adj2" fmla="val 18184"/>
            </a:avLst>
          </a:prstGeom>
          <a:solidFill>
            <a:srgbClr val="0033CC"/>
          </a:solidFill>
          <a:ln>
            <a:solidFill>
              <a:srgbClr val="0033CC"/>
            </a:solidFill>
          </a:ln>
          <a:scene3d>
            <a:camera prst="isometricLeftDown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52" name="Picture 6" descr="C:\Documents and Settings\mjeong\Desktop\micron_dram_d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3200"/>
            <a:ext cx="1981200" cy="104775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53" name="TextBox 52"/>
          <p:cNvSpPr txBox="1"/>
          <p:nvPr/>
        </p:nvSpPr>
        <p:spPr>
          <a:xfrm>
            <a:off x="2819400" y="3505200"/>
            <a:ext cx="1447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Silicon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Interposer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3" descr="C:\Documents and Settings\mjeong\Desktop\HMC-w-Lab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96448"/>
            <a:ext cx="2133600" cy="1524000"/>
          </a:xfrm>
          <a:prstGeom prst="rect">
            <a:avLst/>
          </a:prstGeom>
          <a:noFill/>
        </p:spPr>
      </p:pic>
      <p:sp>
        <p:nvSpPr>
          <p:cNvPr id="14" name="Up-Down Arrow 13"/>
          <p:cNvSpPr/>
          <p:nvPr/>
        </p:nvSpPr>
        <p:spPr bwMode="auto">
          <a:xfrm>
            <a:off x="5791200" y="3477996"/>
            <a:ext cx="228600" cy="1480452"/>
          </a:xfrm>
          <a:prstGeom prst="upDownArrow">
            <a:avLst/>
          </a:prstGeom>
          <a:solidFill>
            <a:srgbClr val="0033CC"/>
          </a:solidFill>
          <a:ln>
            <a:noFill/>
          </a:ln>
          <a:effectLst/>
          <a:scene3d>
            <a:camera prst="isometricTopUp"/>
            <a:lightRig rig="threePt" dir="t"/>
          </a:scene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5" name="Picture 3" descr="C:\Documents and Settings\mjeong\Desktop\HMC-w-Lab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339448"/>
            <a:ext cx="2133600" cy="1524000"/>
          </a:xfrm>
          <a:prstGeom prst="rect">
            <a:avLst/>
          </a:prstGeom>
          <a:noFill/>
        </p:spPr>
      </p:pic>
      <p:sp>
        <p:nvSpPr>
          <p:cNvPr id="16" name="Up-Down Arrow 15"/>
          <p:cNvSpPr/>
          <p:nvPr/>
        </p:nvSpPr>
        <p:spPr bwMode="auto">
          <a:xfrm>
            <a:off x="3962400" y="4620996"/>
            <a:ext cx="228600" cy="1480452"/>
          </a:xfrm>
          <a:prstGeom prst="upDownArrow">
            <a:avLst/>
          </a:prstGeom>
          <a:solidFill>
            <a:srgbClr val="0033CC"/>
          </a:solidFill>
          <a:ln>
            <a:noFill/>
          </a:ln>
          <a:effectLst/>
          <a:scene3d>
            <a:camera prst="isometricTopUp"/>
            <a:lightRig rig="threePt" dir="t"/>
          </a:scene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7" name="Picture 3" descr="C:\Documents and Settings\mjeong\Desktop\HMC-w-Lab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10848"/>
            <a:ext cx="2133600" cy="1524000"/>
          </a:xfrm>
          <a:prstGeom prst="rect">
            <a:avLst/>
          </a:prstGeom>
          <a:noFill/>
        </p:spPr>
      </p:pic>
      <p:sp>
        <p:nvSpPr>
          <p:cNvPr id="18" name="Up-Down Arrow 17"/>
          <p:cNvSpPr/>
          <p:nvPr/>
        </p:nvSpPr>
        <p:spPr bwMode="auto">
          <a:xfrm>
            <a:off x="6781800" y="5306796"/>
            <a:ext cx="228600" cy="870852"/>
          </a:xfrm>
          <a:prstGeom prst="upDownArrow">
            <a:avLst/>
          </a:prstGeom>
          <a:solidFill>
            <a:srgbClr val="0033CC"/>
          </a:solidFill>
          <a:ln>
            <a:noFill/>
          </a:ln>
          <a:effectLst/>
          <a:scene3d>
            <a:camera prst="isometricTopUp"/>
            <a:lightRig rig="threePt" dir="t"/>
          </a:scene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258580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chemeClr val="accent2"/>
                </a:solidFill>
              </a:rPr>
              <a:t>Heterogeneity!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work harder – </a:t>
            </a:r>
          </a:p>
          <a:p>
            <a:r>
              <a:rPr lang="en-US" dirty="0"/>
              <a:t> </a:t>
            </a:r>
            <a:r>
              <a:rPr lang="en-US" dirty="0" smtClean="0"/>
              <a:t>    have to work smarter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+ throughput + efficiency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b="1" dirty="0" smtClean="0">
                <a:sym typeface="Wingdings" panose="05000000000000000000" pitchFamily="2" charset="2"/>
              </a:rPr>
              <a:t> parallelism</a:t>
            </a: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1142999"/>
          </a:xfrm>
        </p:spPr>
        <p:txBody>
          <a:bodyPr/>
          <a:lstStyle/>
          <a:p>
            <a:r>
              <a:rPr lang="en-US" dirty="0" smtClean="0"/>
              <a:t>Latency + throughput + </a:t>
            </a:r>
            <a:r>
              <a:rPr lang="en-US" dirty="0"/>
              <a:t>efficiency</a:t>
            </a:r>
            <a:br>
              <a:rPr lang="en-US" dirty="0"/>
            </a:br>
            <a:r>
              <a:rPr lang="en-US" dirty="0"/>
              <a:t>				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parallelism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828800"/>
            <a:ext cx="2133600" cy="609600"/>
            <a:chOff x="1066800" y="4572000"/>
            <a:chExt cx="5486400" cy="9144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4" name="Elbow Connector 3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9" name="Elbow Connector 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2" name="Elbow Connector 11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5" name="Elbow Connector 1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8" name="Elbow Connector 17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21" name="Elbow Connector 2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4" name="Group 23"/>
          <p:cNvGrpSpPr/>
          <p:nvPr/>
        </p:nvGrpSpPr>
        <p:grpSpPr>
          <a:xfrm>
            <a:off x="2590800" y="1828800"/>
            <a:ext cx="2133600" cy="609600"/>
            <a:chOff x="1066800" y="4572000"/>
            <a:chExt cx="5486400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41" name="Elbow Connector 4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9" name="Elbow Connector 3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7" name="Elbow Connector 36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5" name="Elbow Connector 3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3" name="Elbow Connector 32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1" name="Elbow Connector 3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724400" y="1828800"/>
            <a:ext cx="2133600" cy="609600"/>
            <a:chOff x="1066800" y="4572000"/>
            <a:chExt cx="5486400" cy="914400"/>
          </a:xfrm>
        </p:grpSpPr>
        <p:grpSp>
          <p:nvGrpSpPr>
            <p:cNvPr id="44" name="Group 43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60" name="Elbow Connector 59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8" name="Elbow Connector 57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6" name="Elbow Connector 55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4" name="Elbow Connector 53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2" name="Elbow Connector 51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0" name="Elbow Connector 49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6858000" y="1828800"/>
            <a:ext cx="2133600" cy="609600"/>
            <a:chOff x="1066800" y="4572000"/>
            <a:chExt cx="5486400" cy="914400"/>
          </a:xfrm>
        </p:grpSpPr>
        <p:grpSp>
          <p:nvGrpSpPr>
            <p:cNvPr id="63" name="Group 62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9" name="Elbow Connector 7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7" name="Elbow Connector 76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5" name="Elbow Connector 7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3" name="Elbow Connector 72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1" name="Elbow Connector 7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8" name="Group 67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69" name="Elbow Connector 6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5" name="Straight Arrow Connector 4"/>
          <p:cNvCxnSpPr/>
          <p:nvPr/>
        </p:nvCxnSpPr>
        <p:spPr bwMode="auto">
          <a:xfrm flipV="1">
            <a:off x="457200" y="2514600"/>
            <a:ext cx="0" cy="45720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/>
          <p:cNvSpPr/>
          <p:nvPr/>
        </p:nvSpPr>
        <p:spPr bwMode="auto">
          <a:xfrm>
            <a:off x="304800" y="3124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52400" y="3581400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Access cell</a:t>
            </a:r>
            <a:endParaRPr lang="en-US" sz="2400" dirty="0"/>
          </a:p>
        </p:txBody>
      </p:sp>
      <p:sp>
        <p:nvSpPr>
          <p:cNvPr id="83" name="Rectangle 82"/>
          <p:cNvSpPr/>
          <p:nvPr/>
        </p:nvSpPr>
        <p:spPr bwMode="auto">
          <a:xfrm>
            <a:off x="4724400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1142999"/>
          </a:xfrm>
        </p:spPr>
        <p:txBody>
          <a:bodyPr/>
          <a:lstStyle/>
          <a:p>
            <a:r>
              <a:rPr lang="en-US" dirty="0" smtClean="0"/>
              <a:t>Latency + throughput + </a:t>
            </a:r>
            <a:r>
              <a:rPr lang="en-US" dirty="0"/>
              <a:t>efficiency</a:t>
            </a:r>
            <a:br>
              <a:rPr lang="en-US" dirty="0"/>
            </a:br>
            <a:r>
              <a:rPr lang="en-US" dirty="0"/>
              <a:t>				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parallelism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828800"/>
            <a:ext cx="2133600" cy="609600"/>
            <a:chOff x="1066800" y="4572000"/>
            <a:chExt cx="5486400" cy="9144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4" name="Elbow Connector 3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9" name="Elbow Connector 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2" name="Elbow Connector 11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5" name="Elbow Connector 1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8" name="Elbow Connector 17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21" name="Elbow Connector 2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4" name="Group 23"/>
          <p:cNvGrpSpPr/>
          <p:nvPr/>
        </p:nvGrpSpPr>
        <p:grpSpPr>
          <a:xfrm>
            <a:off x="2590800" y="1828800"/>
            <a:ext cx="2133600" cy="609600"/>
            <a:chOff x="1066800" y="4572000"/>
            <a:chExt cx="5486400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41" name="Elbow Connector 4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9" name="Elbow Connector 3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7" name="Elbow Connector 36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5" name="Elbow Connector 3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3" name="Elbow Connector 32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1" name="Elbow Connector 3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724400" y="1828800"/>
            <a:ext cx="2133600" cy="609600"/>
            <a:chOff x="1066800" y="4572000"/>
            <a:chExt cx="5486400" cy="914400"/>
          </a:xfrm>
        </p:grpSpPr>
        <p:grpSp>
          <p:nvGrpSpPr>
            <p:cNvPr id="44" name="Group 43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60" name="Elbow Connector 59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8" name="Elbow Connector 57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6" name="Elbow Connector 55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4" name="Elbow Connector 53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2" name="Elbow Connector 51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0" name="Elbow Connector 49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6858000" y="1828800"/>
            <a:ext cx="2133600" cy="609600"/>
            <a:chOff x="1066800" y="4572000"/>
            <a:chExt cx="5486400" cy="914400"/>
          </a:xfrm>
        </p:grpSpPr>
        <p:grpSp>
          <p:nvGrpSpPr>
            <p:cNvPr id="63" name="Group 62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9" name="Elbow Connector 7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7" name="Elbow Connector 76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5" name="Elbow Connector 7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3" name="Elbow Connector 72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1" name="Elbow Connector 7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8" name="Group 67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69" name="Elbow Connector 6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5" name="Straight Arrow Connector 4"/>
          <p:cNvCxnSpPr/>
          <p:nvPr/>
        </p:nvCxnSpPr>
        <p:spPr bwMode="auto">
          <a:xfrm flipV="1">
            <a:off x="457200" y="2514600"/>
            <a:ext cx="0" cy="45720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/>
          <p:cNvSpPr/>
          <p:nvPr/>
        </p:nvSpPr>
        <p:spPr bwMode="auto">
          <a:xfrm>
            <a:off x="304800" y="3124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52400" y="4572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 many cells in parallel</a:t>
            </a:r>
            <a:endParaRPr lang="en-US" sz="2400" dirty="0"/>
          </a:p>
        </p:txBody>
      </p:sp>
      <p:sp>
        <p:nvSpPr>
          <p:cNvPr id="83" name="Rectangle 82"/>
          <p:cNvSpPr/>
          <p:nvPr/>
        </p:nvSpPr>
        <p:spPr bwMode="auto">
          <a:xfrm>
            <a:off x="4724400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 bwMode="auto">
          <a:xfrm>
            <a:off x="304800" y="34290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 bwMode="auto">
          <a:xfrm>
            <a:off x="304800" y="37338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 bwMode="auto">
          <a:xfrm>
            <a:off x="304800" y="40386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 bwMode="auto">
          <a:xfrm>
            <a:off x="4724400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 bwMode="auto">
          <a:xfrm>
            <a:off x="4724400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 bwMode="auto">
          <a:xfrm>
            <a:off x="4724400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114800" y="3505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pins </a:t>
            </a:r>
            <a:br>
              <a:rPr lang="en-US" sz="2400" dirty="0" smtClean="0"/>
            </a:br>
            <a:r>
              <a:rPr lang="en-US" sz="2400" dirty="0" smtClean="0"/>
              <a:t>in parallel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1142999"/>
          </a:xfrm>
        </p:spPr>
        <p:txBody>
          <a:bodyPr/>
          <a:lstStyle/>
          <a:p>
            <a:r>
              <a:rPr lang="en-US" dirty="0" smtClean="0"/>
              <a:t>Latency + throughput + </a:t>
            </a:r>
            <a:r>
              <a:rPr lang="en-US" dirty="0"/>
              <a:t>efficiency</a:t>
            </a:r>
            <a:br>
              <a:rPr lang="en-US" dirty="0"/>
            </a:br>
            <a:r>
              <a:rPr lang="en-US" dirty="0"/>
              <a:t>				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parallelism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828800"/>
            <a:ext cx="2133600" cy="609600"/>
            <a:chOff x="1066800" y="4572000"/>
            <a:chExt cx="5486400" cy="9144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4" name="Elbow Connector 3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9" name="Elbow Connector 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2" name="Elbow Connector 11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5" name="Elbow Connector 1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8" name="Elbow Connector 17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21" name="Elbow Connector 2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4" name="Group 23"/>
          <p:cNvGrpSpPr/>
          <p:nvPr/>
        </p:nvGrpSpPr>
        <p:grpSpPr>
          <a:xfrm>
            <a:off x="2590800" y="1828800"/>
            <a:ext cx="2133600" cy="609600"/>
            <a:chOff x="1066800" y="4572000"/>
            <a:chExt cx="5486400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41" name="Elbow Connector 4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9" name="Elbow Connector 3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7" name="Elbow Connector 36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5" name="Elbow Connector 3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3" name="Elbow Connector 32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1" name="Elbow Connector 3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724400" y="1828800"/>
            <a:ext cx="2133600" cy="609600"/>
            <a:chOff x="1066800" y="4572000"/>
            <a:chExt cx="5486400" cy="914400"/>
          </a:xfrm>
        </p:grpSpPr>
        <p:grpSp>
          <p:nvGrpSpPr>
            <p:cNvPr id="44" name="Group 43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60" name="Elbow Connector 59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8" name="Elbow Connector 57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6" name="Elbow Connector 55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4" name="Elbow Connector 53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2" name="Elbow Connector 51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0" name="Elbow Connector 49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6858000" y="1828800"/>
            <a:ext cx="2133600" cy="609600"/>
            <a:chOff x="1066800" y="4572000"/>
            <a:chExt cx="5486400" cy="914400"/>
          </a:xfrm>
        </p:grpSpPr>
        <p:grpSp>
          <p:nvGrpSpPr>
            <p:cNvPr id="63" name="Group 62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9" name="Elbow Connector 7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7" name="Elbow Connector 76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5" name="Elbow Connector 7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3" name="Elbow Connector 72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1" name="Elbow Connector 7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8" name="Group 67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69" name="Elbow Connector 6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5" name="Straight Arrow Connector 4"/>
          <p:cNvCxnSpPr/>
          <p:nvPr/>
        </p:nvCxnSpPr>
        <p:spPr bwMode="auto">
          <a:xfrm flipV="1">
            <a:off x="457200" y="2514600"/>
            <a:ext cx="0" cy="45720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/>
          <p:cNvSpPr/>
          <p:nvPr/>
        </p:nvSpPr>
        <p:spPr bwMode="auto">
          <a:xfrm>
            <a:off x="304800" y="3124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52400" y="58746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 even more cells in parallel</a:t>
            </a:r>
            <a:endParaRPr lang="en-US" sz="2400" dirty="0"/>
          </a:p>
        </p:txBody>
      </p:sp>
      <p:sp>
        <p:nvSpPr>
          <p:cNvPr id="83" name="Rectangle 82"/>
          <p:cNvSpPr/>
          <p:nvPr/>
        </p:nvSpPr>
        <p:spPr bwMode="auto">
          <a:xfrm>
            <a:off x="4724400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 bwMode="auto">
          <a:xfrm>
            <a:off x="304800" y="34290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 bwMode="auto">
          <a:xfrm>
            <a:off x="304800" y="37338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 bwMode="auto">
          <a:xfrm>
            <a:off x="304800" y="40386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 bwMode="auto">
          <a:xfrm>
            <a:off x="4724400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 bwMode="auto">
          <a:xfrm>
            <a:off x="4724400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 bwMode="auto">
          <a:xfrm>
            <a:off x="4724400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114800" y="3505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pins </a:t>
            </a:r>
            <a:br>
              <a:rPr lang="en-US" sz="2400" dirty="0" smtClean="0"/>
            </a:br>
            <a:r>
              <a:rPr lang="en-US" sz="2400" dirty="0" smtClean="0"/>
              <a:t>in parallel over</a:t>
            </a:r>
            <a:br>
              <a:rPr lang="en-US" sz="2400" dirty="0" smtClean="0"/>
            </a:br>
            <a:r>
              <a:rPr lang="en-US" sz="2400" dirty="0" smtClean="0"/>
              <a:t>multiple cycles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304800" y="43434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 bwMode="auto">
          <a:xfrm>
            <a:off x="304800" y="4648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 bwMode="auto">
          <a:xfrm>
            <a:off x="304800" y="56388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 bwMode="auto">
          <a:xfrm>
            <a:off x="5105400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 bwMode="auto">
          <a:xfrm>
            <a:off x="5105400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 bwMode="auto">
          <a:xfrm>
            <a:off x="5105400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 bwMode="auto">
          <a:xfrm>
            <a:off x="5105400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 bwMode="auto">
          <a:xfrm>
            <a:off x="5446889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 bwMode="auto">
          <a:xfrm>
            <a:off x="5446889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 bwMode="auto">
          <a:xfrm>
            <a:off x="5446889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 bwMode="auto">
          <a:xfrm>
            <a:off x="5446889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 bwMode="auto">
          <a:xfrm>
            <a:off x="5802489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 bwMode="auto">
          <a:xfrm>
            <a:off x="5802489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 bwMode="auto">
          <a:xfrm>
            <a:off x="5802489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 bwMode="auto">
          <a:xfrm>
            <a:off x="5802489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24744" y="5125787"/>
            <a:ext cx="90311" cy="395111"/>
            <a:chOff x="7467600" y="4159956"/>
            <a:chExt cx="90311" cy="395111"/>
          </a:xfrm>
        </p:grpSpPr>
        <p:sp>
          <p:nvSpPr>
            <p:cNvPr id="110" name="Oval 109"/>
            <p:cNvSpPr/>
            <p:nvPr/>
          </p:nvSpPr>
          <p:spPr bwMode="auto">
            <a:xfrm>
              <a:off x="7467600" y="4464756"/>
              <a:ext cx="90311" cy="903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467600" y="4312356"/>
              <a:ext cx="90311" cy="903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467600" y="4159956"/>
              <a:ext cx="90311" cy="903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1142999"/>
          </a:xfrm>
        </p:spPr>
        <p:txBody>
          <a:bodyPr/>
          <a:lstStyle/>
          <a:p>
            <a:r>
              <a:rPr lang="en-US" dirty="0" smtClean="0"/>
              <a:t>Latency + throughput + </a:t>
            </a:r>
            <a:r>
              <a:rPr lang="en-US" dirty="0"/>
              <a:t>efficiency</a:t>
            </a:r>
            <a:br>
              <a:rPr lang="en-US" dirty="0"/>
            </a:br>
            <a:r>
              <a:rPr lang="en-US" dirty="0"/>
              <a:t>				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parallelism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" y="1828800"/>
            <a:ext cx="2133600" cy="609600"/>
            <a:chOff x="1066800" y="4572000"/>
            <a:chExt cx="5486400" cy="9144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4" name="Elbow Connector 3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9" name="Elbow Connector 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2" name="Elbow Connector 11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5" name="Elbow Connector 1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18" name="Elbow Connector 17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21" name="Elbow Connector 2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4" name="Group 23"/>
          <p:cNvGrpSpPr/>
          <p:nvPr/>
        </p:nvGrpSpPr>
        <p:grpSpPr>
          <a:xfrm>
            <a:off x="2590800" y="1828800"/>
            <a:ext cx="2133600" cy="609600"/>
            <a:chOff x="1066800" y="4572000"/>
            <a:chExt cx="5486400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41" name="Elbow Connector 4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9" name="Elbow Connector 3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7" name="Elbow Connector 36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5" name="Elbow Connector 3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3" name="Elbow Connector 32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31" name="Elbow Connector 3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724400" y="1828800"/>
            <a:ext cx="2133600" cy="609600"/>
            <a:chOff x="1066800" y="4572000"/>
            <a:chExt cx="5486400" cy="914400"/>
          </a:xfrm>
        </p:grpSpPr>
        <p:grpSp>
          <p:nvGrpSpPr>
            <p:cNvPr id="44" name="Group 43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60" name="Elbow Connector 59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8" name="Elbow Connector 57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6" name="Elbow Connector 55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4" name="Elbow Connector 53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2" name="Elbow Connector 51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50" name="Elbow Connector 49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6858000" y="1828800"/>
            <a:ext cx="2133600" cy="609600"/>
            <a:chOff x="1066800" y="4572000"/>
            <a:chExt cx="5486400" cy="914400"/>
          </a:xfrm>
        </p:grpSpPr>
        <p:grpSp>
          <p:nvGrpSpPr>
            <p:cNvPr id="63" name="Group 62"/>
            <p:cNvGrpSpPr/>
            <p:nvPr/>
          </p:nvGrpSpPr>
          <p:grpSpPr>
            <a:xfrm>
              <a:off x="1066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9" name="Elbow Connector 7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19812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7" name="Elbow Connector 76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8956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5" name="Elbow Connector 74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38100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3" name="Elbow Connector 72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47244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71" name="Elbow Connector 70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8" name="Group 67"/>
            <p:cNvGrpSpPr/>
            <p:nvPr/>
          </p:nvGrpSpPr>
          <p:grpSpPr>
            <a:xfrm>
              <a:off x="5638800" y="4572000"/>
              <a:ext cx="914400" cy="914400"/>
              <a:chOff x="1066800" y="4572000"/>
              <a:chExt cx="914400" cy="914400"/>
            </a:xfrm>
          </p:grpSpPr>
          <p:cxnSp>
            <p:nvCxnSpPr>
              <p:cNvPr id="69" name="Elbow Connector 68"/>
              <p:cNvCxnSpPr/>
              <p:nvPr/>
            </p:nvCxnSpPr>
            <p:spPr bwMode="auto">
              <a:xfrm>
                <a:off x="1066800" y="4572000"/>
                <a:ext cx="914400" cy="914400"/>
              </a:xfrm>
              <a:prstGeom prst="bentConnector3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1066800" y="4572000"/>
                <a:ext cx="0" cy="9144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5" name="Straight Arrow Connector 4"/>
          <p:cNvCxnSpPr/>
          <p:nvPr/>
        </p:nvCxnSpPr>
        <p:spPr bwMode="auto">
          <a:xfrm flipV="1">
            <a:off x="457200" y="2514600"/>
            <a:ext cx="0" cy="45720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/>
          <p:cNvSpPr/>
          <p:nvPr/>
        </p:nvSpPr>
        <p:spPr bwMode="auto">
          <a:xfrm>
            <a:off x="304800" y="3124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52400" y="58746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 even more cells in parallel</a:t>
            </a:r>
            <a:endParaRPr lang="en-US" sz="2400" dirty="0"/>
          </a:p>
        </p:txBody>
      </p:sp>
      <p:sp>
        <p:nvSpPr>
          <p:cNvPr id="83" name="Rectangle 82"/>
          <p:cNvSpPr/>
          <p:nvPr/>
        </p:nvSpPr>
        <p:spPr bwMode="auto">
          <a:xfrm>
            <a:off x="4724400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 bwMode="auto">
          <a:xfrm>
            <a:off x="304800" y="34290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 bwMode="auto">
          <a:xfrm>
            <a:off x="304800" y="37338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 bwMode="auto">
          <a:xfrm>
            <a:off x="304800" y="40386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 bwMode="auto">
          <a:xfrm>
            <a:off x="4724400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 bwMode="auto">
          <a:xfrm>
            <a:off x="4724400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 bwMode="auto">
          <a:xfrm>
            <a:off x="4724400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114800" y="3505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pins </a:t>
            </a:r>
            <a:br>
              <a:rPr lang="en-US" sz="2400" dirty="0" smtClean="0"/>
            </a:br>
            <a:r>
              <a:rPr lang="en-US" sz="2400" dirty="0" smtClean="0"/>
              <a:t>in parallel over</a:t>
            </a:r>
            <a:br>
              <a:rPr lang="en-US" sz="2400" dirty="0" smtClean="0"/>
            </a:br>
            <a:r>
              <a:rPr lang="en-US" sz="2400" dirty="0" smtClean="0"/>
              <a:t>multiple cycles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304800" y="43434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 bwMode="auto">
          <a:xfrm>
            <a:off x="304800" y="46482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 bwMode="auto">
          <a:xfrm>
            <a:off x="304800" y="5638800"/>
            <a:ext cx="330200" cy="304800"/>
          </a:xfrm>
          <a:prstGeom prst="rect">
            <a:avLst/>
          </a:prstGeom>
          <a:solidFill>
            <a:schemeClr val="accent4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424744" y="5139267"/>
            <a:ext cx="90311" cy="395111"/>
            <a:chOff x="7467600" y="4159956"/>
            <a:chExt cx="90311" cy="395111"/>
          </a:xfrm>
          <a:solidFill>
            <a:schemeClr val="accent4"/>
          </a:solidFill>
        </p:grpSpPr>
        <p:sp>
          <p:nvSpPr>
            <p:cNvPr id="98" name="Oval 97"/>
            <p:cNvSpPr/>
            <p:nvPr/>
          </p:nvSpPr>
          <p:spPr bwMode="auto">
            <a:xfrm>
              <a:off x="7467600" y="44647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467600" y="43123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467600" y="41599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121" name="Rectangle 120"/>
          <p:cNvSpPr/>
          <p:nvPr/>
        </p:nvSpPr>
        <p:spPr bwMode="auto">
          <a:xfrm>
            <a:off x="5105400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 bwMode="auto">
          <a:xfrm>
            <a:off x="5105400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 bwMode="auto">
          <a:xfrm>
            <a:off x="5105400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 bwMode="auto">
          <a:xfrm>
            <a:off x="5105400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 bwMode="auto">
          <a:xfrm>
            <a:off x="5446889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 bwMode="auto">
          <a:xfrm>
            <a:off x="5446889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 bwMode="auto">
          <a:xfrm>
            <a:off x="5446889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 bwMode="auto">
          <a:xfrm>
            <a:off x="5446889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 bwMode="auto">
          <a:xfrm>
            <a:off x="5802489" y="21336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 bwMode="auto">
          <a:xfrm>
            <a:off x="5802489" y="24384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 bwMode="auto">
          <a:xfrm>
            <a:off x="5802489" y="27432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 bwMode="auto">
          <a:xfrm>
            <a:off x="5802489" y="3048000"/>
            <a:ext cx="355600" cy="304800"/>
          </a:xfrm>
          <a:prstGeom prst="rect">
            <a:avLst/>
          </a:prstGeom>
          <a:solidFill>
            <a:schemeClr val="accent4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 bwMode="auto">
          <a:xfrm flipV="1">
            <a:off x="1857022" y="2514600"/>
            <a:ext cx="0" cy="45720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Rectangle 109"/>
          <p:cNvSpPr/>
          <p:nvPr/>
        </p:nvSpPr>
        <p:spPr bwMode="auto">
          <a:xfrm>
            <a:off x="1704622" y="3124200"/>
            <a:ext cx="330200" cy="3048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 bwMode="auto">
          <a:xfrm>
            <a:off x="1704622" y="3429000"/>
            <a:ext cx="330200" cy="3048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 bwMode="auto">
          <a:xfrm>
            <a:off x="1704622" y="3733800"/>
            <a:ext cx="330200" cy="3048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 bwMode="auto">
          <a:xfrm>
            <a:off x="1704622" y="4038600"/>
            <a:ext cx="330200" cy="3048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 bwMode="auto">
          <a:xfrm>
            <a:off x="1704622" y="4343400"/>
            <a:ext cx="330200" cy="3048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704622" y="4648200"/>
            <a:ext cx="330200" cy="3048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1704622" y="5638800"/>
            <a:ext cx="330200" cy="304800"/>
          </a:xfrm>
          <a:prstGeom prst="rect">
            <a:avLst/>
          </a:prstGeom>
          <a:solidFill>
            <a:schemeClr val="accent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1824566" y="5139267"/>
            <a:ext cx="90311" cy="395111"/>
            <a:chOff x="7467600" y="4159956"/>
            <a:chExt cx="90311" cy="395111"/>
          </a:xfrm>
          <a:solidFill>
            <a:schemeClr val="accent3"/>
          </a:solidFill>
        </p:grpSpPr>
        <p:sp>
          <p:nvSpPr>
            <p:cNvPr id="118" name="Oval 117"/>
            <p:cNvSpPr/>
            <p:nvPr/>
          </p:nvSpPr>
          <p:spPr bwMode="auto">
            <a:xfrm>
              <a:off x="7467600" y="44647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467600" y="43123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7467600" y="41599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cxnSp>
        <p:nvCxnSpPr>
          <p:cNvPr id="125" name="Straight Arrow Connector 124"/>
          <p:cNvCxnSpPr/>
          <p:nvPr/>
        </p:nvCxnSpPr>
        <p:spPr bwMode="auto">
          <a:xfrm flipV="1">
            <a:off x="3293535" y="2514600"/>
            <a:ext cx="0" cy="45720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Rectangle 125"/>
          <p:cNvSpPr/>
          <p:nvPr/>
        </p:nvSpPr>
        <p:spPr bwMode="auto">
          <a:xfrm>
            <a:off x="3141135" y="3124200"/>
            <a:ext cx="330200" cy="304800"/>
          </a:xfrm>
          <a:prstGeom prst="rect">
            <a:avLst/>
          </a:prstGeom>
          <a:solidFill>
            <a:schemeClr val="accent5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 bwMode="auto">
          <a:xfrm>
            <a:off x="3141135" y="3429000"/>
            <a:ext cx="330200" cy="304800"/>
          </a:xfrm>
          <a:prstGeom prst="rect">
            <a:avLst/>
          </a:prstGeom>
          <a:solidFill>
            <a:schemeClr val="accent5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 bwMode="auto">
          <a:xfrm>
            <a:off x="3141135" y="3733800"/>
            <a:ext cx="330200" cy="304800"/>
          </a:xfrm>
          <a:prstGeom prst="rect">
            <a:avLst/>
          </a:prstGeom>
          <a:solidFill>
            <a:schemeClr val="accent5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 bwMode="auto">
          <a:xfrm>
            <a:off x="3141135" y="4038600"/>
            <a:ext cx="330200" cy="304800"/>
          </a:xfrm>
          <a:prstGeom prst="rect">
            <a:avLst/>
          </a:prstGeom>
          <a:solidFill>
            <a:schemeClr val="accent5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 bwMode="auto">
          <a:xfrm>
            <a:off x="3141135" y="4343400"/>
            <a:ext cx="330200" cy="304800"/>
          </a:xfrm>
          <a:prstGeom prst="rect">
            <a:avLst/>
          </a:prstGeom>
          <a:solidFill>
            <a:schemeClr val="accent5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 bwMode="auto">
          <a:xfrm>
            <a:off x="3141135" y="4648200"/>
            <a:ext cx="330200" cy="304800"/>
          </a:xfrm>
          <a:prstGeom prst="rect">
            <a:avLst/>
          </a:prstGeom>
          <a:solidFill>
            <a:schemeClr val="accent5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 bwMode="auto">
          <a:xfrm>
            <a:off x="3141135" y="5638800"/>
            <a:ext cx="330200" cy="304800"/>
          </a:xfrm>
          <a:prstGeom prst="rect">
            <a:avLst/>
          </a:prstGeom>
          <a:solidFill>
            <a:schemeClr val="accent5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3261079" y="5139267"/>
            <a:ext cx="90311" cy="395111"/>
            <a:chOff x="7467600" y="4159956"/>
            <a:chExt cx="90311" cy="395111"/>
          </a:xfrm>
          <a:solidFill>
            <a:schemeClr val="accent5"/>
          </a:solidFill>
        </p:grpSpPr>
        <p:sp>
          <p:nvSpPr>
            <p:cNvPr id="142" name="Oval 141"/>
            <p:cNvSpPr/>
            <p:nvPr/>
          </p:nvSpPr>
          <p:spPr bwMode="auto">
            <a:xfrm>
              <a:off x="7467600" y="44647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467600" y="43123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467600" y="4159956"/>
              <a:ext cx="90311" cy="90311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145" name="Rectangle 144"/>
          <p:cNvSpPr/>
          <p:nvPr/>
        </p:nvSpPr>
        <p:spPr bwMode="auto">
          <a:xfrm>
            <a:off x="6186311" y="21336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 bwMode="auto">
          <a:xfrm>
            <a:off x="6186311" y="24384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 bwMode="auto">
          <a:xfrm>
            <a:off x="6186311" y="27432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 bwMode="auto">
          <a:xfrm>
            <a:off x="6186311" y="30480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 bwMode="auto">
          <a:xfrm>
            <a:off x="6567311" y="21336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 bwMode="auto">
          <a:xfrm>
            <a:off x="6567311" y="24384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 bwMode="auto">
          <a:xfrm>
            <a:off x="6567311" y="27432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 bwMode="auto">
          <a:xfrm>
            <a:off x="6567311" y="30480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 bwMode="auto">
          <a:xfrm>
            <a:off x="6908800" y="21336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 bwMode="auto">
          <a:xfrm>
            <a:off x="6908800" y="24384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 bwMode="auto">
          <a:xfrm>
            <a:off x="6908800" y="27432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 bwMode="auto">
          <a:xfrm>
            <a:off x="6908800" y="30480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 bwMode="auto">
          <a:xfrm>
            <a:off x="7264400" y="21336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 bwMode="auto">
          <a:xfrm>
            <a:off x="7264400" y="24384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 bwMode="auto">
          <a:xfrm>
            <a:off x="7264400" y="27432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 bwMode="auto">
          <a:xfrm>
            <a:off x="7264400" y="3048000"/>
            <a:ext cx="355600" cy="304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 bwMode="auto">
          <a:xfrm>
            <a:off x="7608711" y="21336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 bwMode="auto">
          <a:xfrm>
            <a:off x="7608711" y="24384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 bwMode="auto">
          <a:xfrm>
            <a:off x="7608711" y="27432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 bwMode="auto">
          <a:xfrm>
            <a:off x="7608711" y="30480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 bwMode="auto">
          <a:xfrm>
            <a:off x="7989711" y="21336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 bwMode="auto">
          <a:xfrm>
            <a:off x="7989711" y="24384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 bwMode="auto">
          <a:xfrm>
            <a:off x="7989711" y="27432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 bwMode="auto">
          <a:xfrm>
            <a:off x="7989711" y="30480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 bwMode="auto">
          <a:xfrm>
            <a:off x="8331200" y="21336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 bwMode="auto">
          <a:xfrm>
            <a:off x="8331200" y="24384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 bwMode="auto">
          <a:xfrm>
            <a:off x="8331200" y="27432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 bwMode="auto">
          <a:xfrm>
            <a:off x="8331200" y="30480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 bwMode="auto">
          <a:xfrm>
            <a:off x="8686800" y="21336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 bwMode="auto">
          <a:xfrm>
            <a:off x="8686800" y="24384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 bwMode="auto">
          <a:xfrm>
            <a:off x="8686800" y="27432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 bwMode="auto">
          <a:xfrm>
            <a:off x="8686800" y="3048000"/>
            <a:ext cx="355600" cy="3048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recap</a:t>
            </a:r>
          </a:p>
          <a:p>
            <a:pPr lvl="1"/>
            <a:r>
              <a:rPr lang="en-US" dirty="0" smtClean="0"/>
              <a:t>Locality</a:t>
            </a:r>
          </a:p>
          <a:p>
            <a:pPr lvl="1"/>
            <a:r>
              <a:rPr lang="en-US" dirty="0" smtClean="0"/>
              <a:t>Hierarchy</a:t>
            </a:r>
          </a:p>
          <a:p>
            <a:pPr lvl="1"/>
            <a:r>
              <a:rPr lang="en-US" dirty="0" smtClean="0"/>
              <a:t>Parallelism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reliable</a:t>
            </a:r>
          </a:p>
          <a:p>
            <a:pPr lvl="1"/>
            <a:r>
              <a:rPr lang="en-US" dirty="0" smtClean="0"/>
              <a:t>Written data must be recalled “correctly”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</a:t>
            </a:r>
            <a:r>
              <a:rPr lang="en-US" b="1" dirty="0" smtClean="0"/>
              <a:t>challenges</a:t>
            </a:r>
            <a:endParaRPr lang="en-US" dirty="0" smtClean="0"/>
          </a:p>
          <a:p>
            <a:pPr lvl="1"/>
            <a:r>
              <a:rPr lang="en-US" dirty="0" smtClean="0"/>
              <a:t>“Natural” change in cell value</a:t>
            </a:r>
          </a:p>
          <a:p>
            <a:pPr lvl="1"/>
            <a:r>
              <a:rPr lang="en-US" dirty="0" smtClean="0"/>
              <a:t>Induced change in cell value</a:t>
            </a:r>
          </a:p>
          <a:p>
            <a:pPr lvl="1"/>
            <a:r>
              <a:rPr lang="en-US" dirty="0"/>
              <a:t>Read errors</a:t>
            </a:r>
          </a:p>
          <a:p>
            <a:pPr lvl="1"/>
            <a:r>
              <a:rPr lang="en-US" dirty="0" smtClean="0"/>
              <a:t>Write errors</a:t>
            </a:r>
          </a:p>
          <a:p>
            <a:pPr lvl="1"/>
            <a:r>
              <a:rPr lang="en-US" dirty="0" err="1" smtClean="0"/>
              <a:t>Wearout</a:t>
            </a:r>
            <a:r>
              <a:rPr lang="en-US" dirty="0" smtClean="0"/>
              <a:t> and defects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r>
              <a:rPr lang="en-US" dirty="0" smtClean="0"/>
              <a:t> causes of value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3221219" cy="2808111"/>
            <a:chOff x="3765520" y="2343090"/>
            <a:chExt cx="3168680" cy="276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4143022" y="2630311"/>
              <a:ext cx="2743200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6096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Decay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Refresh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r>
              <a:rPr lang="en-US" dirty="0" smtClean="0"/>
              <a:t> causes of value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3221219" cy="2808111"/>
            <a:chOff x="3765520" y="2343090"/>
            <a:chExt cx="3168680" cy="276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4143022" y="2630311"/>
              <a:ext cx="2743200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60781" y="1447800"/>
            <a:ext cx="3221219" cy="2808111"/>
            <a:chOff x="6508720" y="2343090"/>
            <a:chExt cx="3168680" cy="2762310"/>
          </a:xfrm>
        </p:grpSpPr>
        <p:grpSp>
          <p:nvGrpSpPr>
            <p:cNvPr id="27" name="Group 26"/>
            <p:cNvGrpSpPr/>
            <p:nvPr/>
          </p:nvGrpSpPr>
          <p:grpSpPr>
            <a:xfrm>
              <a:off x="65087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8" name="Freeform 27"/>
            <p:cNvSpPr/>
            <p:nvPr/>
          </p:nvSpPr>
          <p:spPr bwMode="auto">
            <a:xfrm>
              <a:off x="6886222" y="2698044"/>
              <a:ext cx="2675467" cy="1930400"/>
            </a:xfrm>
            <a:custGeom>
              <a:avLst/>
              <a:gdLst>
                <a:gd name="connsiteX0" fmla="*/ 0 w 2675467"/>
                <a:gd name="connsiteY0" fmla="*/ 0 h 1930400"/>
                <a:gd name="connsiteX1" fmla="*/ 327378 w 2675467"/>
                <a:gd name="connsiteY1" fmla="*/ 835378 h 1930400"/>
                <a:gd name="connsiteX2" fmla="*/ 767645 w 2675467"/>
                <a:gd name="connsiteY2" fmla="*/ 1399823 h 1930400"/>
                <a:gd name="connsiteX3" fmla="*/ 1444978 w 2675467"/>
                <a:gd name="connsiteY3" fmla="*/ 1749778 h 1930400"/>
                <a:gd name="connsiteX4" fmla="*/ 2122311 w 2675467"/>
                <a:gd name="connsiteY4" fmla="*/ 1885245 h 1930400"/>
                <a:gd name="connsiteX5" fmla="*/ 2675467 w 2675467"/>
                <a:gd name="connsiteY5" fmla="*/ 193040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5467" h="1930400">
                  <a:moveTo>
                    <a:pt x="0" y="0"/>
                  </a:moveTo>
                  <a:cubicBezTo>
                    <a:pt x="99718" y="301037"/>
                    <a:pt x="199437" y="602074"/>
                    <a:pt x="327378" y="835378"/>
                  </a:cubicBezTo>
                  <a:cubicBezTo>
                    <a:pt x="455319" y="1068682"/>
                    <a:pt x="581378" y="1247423"/>
                    <a:pt x="767645" y="1399823"/>
                  </a:cubicBezTo>
                  <a:cubicBezTo>
                    <a:pt x="953912" y="1552223"/>
                    <a:pt x="1219200" y="1668874"/>
                    <a:pt x="1444978" y="1749778"/>
                  </a:cubicBezTo>
                  <a:cubicBezTo>
                    <a:pt x="1670756" y="1830682"/>
                    <a:pt x="1917230" y="1855141"/>
                    <a:pt x="2122311" y="1885245"/>
                  </a:cubicBezTo>
                  <a:cubicBezTo>
                    <a:pt x="2327392" y="1915349"/>
                    <a:pt x="2675467" y="1930400"/>
                    <a:pt x="2675467" y="1930400"/>
                  </a:cubicBezTo>
                </a:path>
              </a:pathLst>
            </a:custGeom>
            <a:noFill/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6096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Decay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Refresh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49530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Flip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ECC +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work harder – </a:t>
            </a:r>
          </a:p>
          <a:p>
            <a:r>
              <a:rPr lang="en-US" dirty="0"/>
              <a:t> </a:t>
            </a:r>
            <a:r>
              <a:rPr lang="en-US" dirty="0" smtClean="0"/>
              <a:t>    have to work smarter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Efficient &amp; Proportional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r>
              <a:rPr lang="en-US" dirty="0" smtClean="0"/>
              <a:t> causes of value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3221219" cy="2808111"/>
            <a:chOff x="3765520" y="2343090"/>
            <a:chExt cx="3168680" cy="276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4143022" y="2630311"/>
              <a:ext cx="2395913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60781" y="1447800"/>
            <a:ext cx="3221219" cy="2808111"/>
            <a:chOff x="6508720" y="2343090"/>
            <a:chExt cx="3168680" cy="2762310"/>
          </a:xfrm>
        </p:grpSpPr>
        <p:grpSp>
          <p:nvGrpSpPr>
            <p:cNvPr id="27" name="Group 26"/>
            <p:cNvGrpSpPr/>
            <p:nvPr/>
          </p:nvGrpSpPr>
          <p:grpSpPr>
            <a:xfrm>
              <a:off x="65087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8" name="Freeform 27"/>
            <p:cNvSpPr/>
            <p:nvPr/>
          </p:nvSpPr>
          <p:spPr bwMode="auto">
            <a:xfrm>
              <a:off x="6886222" y="2698044"/>
              <a:ext cx="2266478" cy="1930400"/>
            </a:xfrm>
            <a:custGeom>
              <a:avLst/>
              <a:gdLst>
                <a:gd name="connsiteX0" fmla="*/ 0 w 2675467"/>
                <a:gd name="connsiteY0" fmla="*/ 0 h 1930400"/>
                <a:gd name="connsiteX1" fmla="*/ 327378 w 2675467"/>
                <a:gd name="connsiteY1" fmla="*/ 835378 h 1930400"/>
                <a:gd name="connsiteX2" fmla="*/ 767645 w 2675467"/>
                <a:gd name="connsiteY2" fmla="*/ 1399823 h 1930400"/>
                <a:gd name="connsiteX3" fmla="*/ 1444978 w 2675467"/>
                <a:gd name="connsiteY3" fmla="*/ 1749778 h 1930400"/>
                <a:gd name="connsiteX4" fmla="*/ 2122311 w 2675467"/>
                <a:gd name="connsiteY4" fmla="*/ 1885245 h 1930400"/>
                <a:gd name="connsiteX5" fmla="*/ 2675467 w 2675467"/>
                <a:gd name="connsiteY5" fmla="*/ 193040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5467" h="1930400">
                  <a:moveTo>
                    <a:pt x="0" y="0"/>
                  </a:moveTo>
                  <a:cubicBezTo>
                    <a:pt x="99718" y="301037"/>
                    <a:pt x="199437" y="602074"/>
                    <a:pt x="327378" y="835378"/>
                  </a:cubicBezTo>
                  <a:cubicBezTo>
                    <a:pt x="455319" y="1068682"/>
                    <a:pt x="581378" y="1247423"/>
                    <a:pt x="767645" y="1399823"/>
                  </a:cubicBezTo>
                  <a:cubicBezTo>
                    <a:pt x="953912" y="1552223"/>
                    <a:pt x="1219200" y="1668874"/>
                    <a:pt x="1444978" y="1749778"/>
                  </a:cubicBezTo>
                  <a:cubicBezTo>
                    <a:pt x="1670756" y="1830682"/>
                    <a:pt x="1917230" y="1855141"/>
                    <a:pt x="2122311" y="1885245"/>
                  </a:cubicBezTo>
                  <a:cubicBezTo>
                    <a:pt x="2327392" y="1915349"/>
                    <a:pt x="2675467" y="1930400"/>
                    <a:pt x="2675467" y="1930400"/>
                  </a:cubicBezTo>
                </a:path>
              </a:pathLst>
            </a:custGeom>
            <a:noFill/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0" y="4419601"/>
            <a:ext cx="9067800" cy="2438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066800" y="1752600"/>
            <a:ext cx="1905000" cy="2146024"/>
          </a:xfrm>
          <a:custGeom>
            <a:avLst/>
            <a:gdLst>
              <a:gd name="connsiteX0" fmla="*/ 0 w 2743200"/>
              <a:gd name="connsiteY0" fmla="*/ 0 h 2111022"/>
              <a:gd name="connsiteX1" fmla="*/ 677334 w 2743200"/>
              <a:gd name="connsiteY1" fmla="*/ 45156 h 2111022"/>
              <a:gd name="connsiteX2" fmla="*/ 1140178 w 2743200"/>
              <a:gd name="connsiteY2" fmla="*/ 440267 h 2111022"/>
              <a:gd name="connsiteX3" fmla="*/ 1885245 w 2743200"/>
              <a:gd name="connsiteY3" fmla="*/ 1422400 h 2111022"/>
              <a:gd name="connsiteX4" fmla="*/ 2404534 w 2743200"/>
              <a:gd name="connsiteY4" fmla="*/ 1930400 h 2111022"/>
              <a:gd name="connsiteX5" fmla="*/ 2743200 w 2743200"/>
              <a:gd name="connsiteY5" fmla="*/ 2111022 h 21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111022">
                <a:moveTo>
                  <a:pt x="0" y="0"/>
                </a:moveTo>
                <a:lnTo>
                  <a:pt x="677334" y="45156"/>
                </a:lnTo>
                <a:cubicBezTo>
                  <a:pt x="867364" y="118534"/>
                  <a:pt x="938860" y="210726"/>
                  <a:pt x="1140178" y="440267"/>
                </a:cubicBezTo>
                <a:cubicBezTo>
                  <a:pt x="1341496" y="669808"/>
                  <a:pt x="1674519" y="1174044"/>
                  <a:pt x="1885245" y="1422400"/>
                </a:cubicBezTo>
                <a:cubicBezTo>
                  <a:pt x="2095971" y="1670756"/>
                  <a:pt x="2261542" y="1815630"/>
                  <a:pt x="2404534" y="1930400"/>
                </a:cubicBezTo>
                <a:cubicBezTo>
                  <a:pt x="2547527" y="2045170"/>
                  <a:pt x="2645363" y="2078096"/>
                  <a:pt x="2743200" y="2111022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1066799" y="1752600"/>
            <a:ext cx="2840219" cy="2146024"/>
          </a:xfrm>
          <a:custGeom>
            <a:avLst/>
            <a:gdLst>
              <a:gd name="connsiteX0" fmla="*/ 0 w 2743200"/>
              <a:gd name="connsiteY0" fmla="*/ 0 h 2111022"/>
              <a:gd name="connsiteX1" fmla="*/ 677334 w 2743200"/>
              <a:gd name="connsiteY1" fmla="*/ 45156 h 2111022"/>
              <a:gd name="connsiteX2" fmla="*/ 1140178 w 2743200"/>
              <a:gd name="connsiteY2" fmla="*/ 440267 h 2111022"/>
              <a:gd name="connsiteX3" fmla="*/ 1885245 w 2743200"/>
              <a:gd name="connsiteY3" fmla="*/ 1422400 h 2111022"/>
              <a:gd name="connsiteX4" fmla="*/ 2404534 w 2743200"/>
              <a:gd name="connsiteY4" fmla="*/ 1930400 h 2111022"/>
              <a:gd name="connsiteX5" fmla="*/ 2743200 w 2743200"/>
              <a:gd name="connsiteY5" fmla="*/ 2111022 h 21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111022">
                <a:moveTo>
                  <a:pt x="0" y="0"/>
                </a:moveTo>
                <a:lnTo>
                  <a:pt x="677334" y="45156"/>
                </a:lnTo>
                <a:cubicBezTo>
                  <a:pt x="867364" y="118534"/>
                  <a:pt x="938860" y="210726"/>
                  <a:pt x="1140178" y="440267"/>
                </a:cubicBezTo>
                <a:cubicBezTo>
                  <a:pt x="1341496" y="669808"/>
                  <a:pt x="1674519" y="1174044"/>
                  <a:pt x="1885245" y="1422400"/>
                </a:cubicBezTo>
                <a:cubicBezTo>
                  <a:pt x="2095971" y="1670756"/>
                  <a:pt x="2261542" y="1815630"/>
                  <a:pt x="2404534" y="1930400"/>
                </a:cubicBezTo>
                <a:cubicBezTo>
                  <a:pt x="2547527" y="2045170"/>
                  <a:pt x="2645363" y="2078096"/>
                  <a:pt x="2743200" y="2111022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5562600" y="1828800"/>
            <a:ext cx="1393081" cy="1986844"/>
          </a:xfrm>
          <a:custGeom>
            <a:avLst/>
            <a:gdLst>
              <a:gd name="connsiteX0" fmla="*/ 0 w 2675467"/>
              <a:gd name="connsiteY0" fmla="*/ 0 h 1930400"/>
              <a:gd name="connsiteX1" fmla="*/ 327378 w 2675467"/>
              <a:gd name="connsiteY1" fmla="*/ 835378 h 1930400"/>
              <a:gd name="connsiteX2" fmla="*/ 767645 w 2675467"/>
              <a:gd name="connsiteY2" fmla="*/ 1399823 h 1930400"/>
              <a:gd name="connsiteX3" fmla="*/ 1444978 w 2675467"/>
              <a:gd name="connsiteY3" fmla="*/ 1749778 h 1930400"/>
              <a:gd name="connsiteX4" fmla="*/ 2122311 w 2675467"/>
              <a:gd name="connsiteY4" fmla="*/ 1885245 h 1930400"/>
              <a:gd name="connsiteX5" fmla="*/ 2675467 w 2675467"/>
              <a:gd name="connsiteY5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467" h="1930400">
                <a:moveTo>
                  <a:pt x="0" y="0"/>
                </a:moveTo>
                <a:cubicBezTo>
                  <a:pt x="99718" y="301037"/>
                  <a:pt x="199437" y="602074"/>
                  <a:pt x="327378" y="835378"/>
                </a:cubicBezTo>
                <a:cubicBezTo>
                  <a:pt x="455319" y="1068682"/>
                  <a:pt x="581378" y="1247423"/>
                  <a:pt x="767645" y="1399823"/>
                </a:cubicBezTo>
                <a:cubicBezTo>
                  <a:pt x="953912" y="1552223"/>
                  <a:pt x="1219200" y="1668874"/>
                  <a:pt x="1444978" y="1749778"/>
                </a:cubicBezTo>
                <a:cubicBezTo>
                  <a:pt x="1670756" y="1830682"/>
                  <a:pt x="1917230" y="1855141"/>
                  <a:pt x="2122311" y="1885245"/>
                </a:cubicBezTo>
                <a:cubicBezTo>
                  <a:pt x="2327392" y="1915349"/>
                  <a:pt x="2675467" y="1930400"/>
                  <a:pt x="2675467" y="193040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5562600" y="1828801"/>
            <a:ext cx="2819400" cy="1752600"/>
          </a:xfrm>
          <a:custGeom>
            <a:avLst/>
            <a:gdLst>
              <a:gd name="connsiteX0" fmla="*/ 0 w 2675467"/>
              <a:gd name="connsiteY0" fmla="*/ 0 h 1930400"/>
              <a:gd name="connsiteX1" fmla="*/ 327378 w 2675467"/>
              <a:gd name="connsiteY1" fmla="*/ 835378 h 1930400"/>
              <a:gd name="connsiteX2" fmla="*/ 767645 w 2675467"/>
              <a:gd name="connsiteY2" fmla="*/ 1399823 h 1930400"/>
              <a:gd name="connsiteX3" fmla="*/ 1444978 w 2675467"/>
              <a:gd name="connsiteY3" fmla="*/ 1749778 h 1930400"/>
              <a:gd name="connsiteX4" fmla="*/ 2122311 w 2675467"/>
              <a:gd name="connsiteY4" fmla="*/ 1885245 h 1930400"/>
              <a:gd name="connsiteX5" fmla="*/ 2675467 w 2675467"/>
              <a:gd name="connsiteY5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467" h="1930400">
                <a:moveTo>
                  <a:pt x="0" y="0"/>
                </a:moveTo>
                <a:cubicBezTo>
                  <a:pt x="99718" y="301037"/>
                  <a:pt x="199437" y="602074"/>
                  <a:pt x="327378" y="835378"/>
                </a:cubicBezTo>
                <a:cubicBezTo>
                  <a:pt x="455319" y="1068682"/>
                  <a:pt x="581378" y="1247423"/>
                  <a:pt x="767645" y="1399823"/>
                </a:cubicBezTo>
                <a:cubicBezTo>
                  <a:pt x="953912" y="1552223"/>
                  <a:pt x="1219200" y="1668874"/>
                  <a:pt x="1444978" y="1749778"/>
                </a:cubicBezTo>
                <a:cubicBezTo>
                  <a:pt x="1670756" y="1830682"/>
                  <a:pt x="1917230" y="1855141"/>
                  <a:pt x="2122311" y="1885245"/>
                </a:cubicBezTo>
                <a:cubicBezTo>
                  <a:pt x="2327392" y="1915349"/>
                  <a:pt x="2675467" y="1930400"/>
                  <a:pt x="2675467" y="193040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6096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Decay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Refresh /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7" name="Content Placeholder 1"/>
          <p:cNvSpPr txBox="1">
            <a:spLocks/>
          </p:cNvSpPr>
          <p:nvPr/>
        </p:nvSpPr>
        <p:spPr bwMode="auto">
          <a:xfrm>
            <a:off x="49530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Flip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ECC +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r>
              <a:rPr lang="en-US" dirty="0" smtClean="0"/>
              <a:t> causes of value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3221219" cy="2808111"/>
            <a:chOff x="3765520" y="2343090"/>
            <a:chExt cx="3168680" cy="276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4143022" y="2630311"/>
              <a:ext cx="2395913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60781" y="1447800"/>
            <a:ext cx="3221219" cy="2808111"/>
            <a:chOff x="6508720" y="2343090"/>
            <a:chExt cx="3168680" cy="2762310"/>
          </a:xfrm>
        </p:grpSpPr>
        <p:grpSp>
          <p:nvGrpSpPr>
            <p:cNvPr id="27" name="Group 26"/>
            <p:cNvGrpSpPr/>
            <p:nvPr/>
          </p:nvGrpSpPr>
          <p:grpSpPr>
            <a:xfrm>
              <a:off x="65087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8" name="Freeform 27"/>
            <p:cNvSpPr/>
            <p:nvPr/>
          </p:nvSpPr>
          <p:spPr bwMode="auto">
            <a:xfrm>
              <a:off x="6886222" y="2698044"/>
              <a:ext cx="2266478" cy="1930400"/>
            </a:xfrm>
            <a:custGeom>
              <a:avLst/>
              <a:gdLst>
                <a:gd name="connsiteX0" fmla="*/ 0 w 2675467"/>
                <a:gd name="connsiteY0" fmla="*/ 0 h 1930400"/>
                <a:gd name="connsiteX1" fmla="*/ 327378 w 2675467"/>
                <a:gd name="connsiteY1" fmla="*/ 835378 h 1930400"/>
                <a:gd name="connsiteX2" fmla="*/ 767645 w 2675467"/>
                <a:gd name="connsiteY2" fmla="*/ 1399823 h 1930400"/>
                <a:gd name="connsiteX3" fmla="*/ 1444978 w 2675467"/>
                <a:gd name="connsiteY3" fmla="*/ 1749778 h 1930400"/>
                <a:gd name="connsiteX4" fmla="*/ 2122311 w 2675467"/>
                <a:gd name="connsiteY4" fmla="*/ 1885245 h 1930400"/>
                <a:gd name="connsiteX5" fmla="*/ 2675467 w 2675467"/>
                <a:gd name="connsiteY5" fmla="*/ 193040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5467" h="1930400">
                  <a:moveTo>
                    <a:pt x="0" y="0"/>
                  </a:moveTo>
                  <a:cubicBezTo>
                    <a:pt x="99718" y="301037"/>
                    <a:pt x="199437" y="602074"/>
                    <a:pt x="327378" y="835378"/>
                  </a:cubicBezTo>
                  <a:cubicBezTo>
                    <a:pt x="455319" y="1068682"/>
                    <a:pt x="581378" y="1247423"/>
                    <a:pt x="767645" y="1399823"/>
                  </a:cubicBezTo>
                  <a:cubicBezTo>
                    <a:pt x="953912" y="1552223"/>
                    <a:pt x="1219200" y="1668874"/>
                    <a:pt x="1444978" y="1749778"/>
                  </a:cubicBezTo>
                  <a:cubicBezTo>
                    <a:pt x="1670756" y="1830682"/>
                    <a:pt x="1917230" y="1855141"/>
                    <a:pt x="2122311" y="1885245"/>
                  </a:cubicBezTo>
                  <a:cubicBezTo>
                    <a:pt x="2327392" y="1915349"/>
                    <a:pt x="2675467" y="1930400"/>
                    <a:pt x="2675467" y="1930400"/>
                  </a:cubicBezTo>
                </a:path>
              </a:pathLst>
            </a:custGeom>
            <a:noFill/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 bwMode="auto">
          <a:xfrm>
            <a:off x="1066800" y="1752600"/>
            <a:ext cx="1905000" cy="2146024"/>
          </a:xfrm>
          <a:custGeom>
            <a:avLst/>
            <a:gdLst>
              <a:gd name="connsiteX0" fmla="*/ 0 w 2743200"/>
              <a:gd name="connsiteY0" fmla="*/ 0 h 2111022"/>
              <a:gd name="connsiteX1" fmla="*/ 677334 w 2743200"/>
              <a:gd name="connsiteY1" fmla="*/ 45156 h 2111022"/>
              <a:gd name="connsiteX2" fmla="*/ 1140178 w 2743200"/>
              <a:gd name="connsiteY2" fmla="*/ 440267 h 2111022"/>
              <a:gd name="connsiteX3" fmla="*/ 1885245 w 2743200"/>
              <a:gd name="connsiteY3" fmla="*/ 1422400 h 2111022"/>
              <a:gd name="connsiteX4" fmla="*/ 2404534 w 2743200"/>
              <a:gd name="connsiteY4" fmla="*/ 1930400 h 2111022"/>
              <a:gd name="connsiteX5" fmla="*/ 2743200 w 2743200"/>
              <a:gd name="connsiteY5" fmla="*/ 2111022 h 21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111022">
                <a:moveTo>
                  <a:pt x="0" y="0"/>
                </a:moveTo>
                <a:lnTo>
                  <a:pt x="677334" y="45156"/>
                </a:lnTo>
                <a:cubicBezTo>
                  <a:pt x="867364" y="118534"/>
                  <a:pt x="938860" y="210726"/>
                  <a:pt x="1140178" y="440267"/>
                </a:cubicBezTo>
                <a:cubicBezTo>
                  <a:pt x="1341496" y="669808"/>
                  <a:pt x="1674519" y="1174044"/>
                  <a:pt x="1885245" y="1422400"/>
                </a:cubicBezTo>
                <a:cubicBezTo>
                  <a:pt x="2095971" y="1670756"/>
                  <a:pt x="2261542" y="1815630"/>
                  <a:pt x="2404534" y="1930400"/>
                </a:cubicBezTo>
                <a:cubicBezTo>
                  <a:pt x="2547527" y="2045170"/>
                  <a:pt x="2645363" y="2078096"/>
                  <a:pt x="2743200" y="2111022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1066799" y="1752600"/>
            <a:ext cx="2840219" cy="2146024"/>
          </a:xfrm>
          <a:custGeom>
            <a:avLst/>
            <a:gdLst>
              <a:gd name="connsiteX0" fmla="*/ 0 w 2743200"/>
              <a:gd name="connsiteY0" fmla="*/ 0 h 2111022"/>
              <a:gd name="connsiteX1" fmla="*/ 677334 w 2743200"/>
              <a:gd name="connsiteY1" fmla="*/ 45156 h 2111022"/>
              <a:gd name="connsiteX2" fmla="*/ 1140178 w 2743200"/>
              <a:gd name="connsiteY2" fmla="*/ 440267 h 2111022"/>
              <a:gd name="connsiteX3" fmla="*/ 1885245 w 2743200"/>
              <a:gd name="connsiteY3" fmla="*/ 1422400 h 2111022"/>
              <a:gd name="connsiteX4" fmla="*/ 2404534 w 2743200"/>
              <a:gd name="connsiteY4" fmla="*/ 1930400 h 2111022"/>
              <a:gd name="connsiteX5" fmla="*/ 2743200 w 2743200"/>
              <a:gd name="connsiteY5" fmla="*/ 2111022 h 21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111022">
                <a:moveTo>
                  <a:pt x="0" y="0"/>
                </a:moveTo>
                <a:lnTo>
                  <a:pt x="677334" y="45156"/>
                </a:lnTo>
                <a:cubicBezTo>
                  <a:pt x="867364" y="118534"/>
                  <a:pt x="938860" y="210726"/>
                  <a:pt x="1140178" y="440267"/>
                </a:cubicBezTo>
                <a:cubicBezTo>
                  <a:pt x="1341496" y="669808"/>
                  <a:pt x="1674519" y="1174044"/>
                  <a:pt x="1885245" y="1422400"/>
                </a:cubicBezTo>
                <a:cubicBezTo>
                  <a:pt x="2095971" y="1670756"/>
                  <a:pt x="2261542" y="1815630"/>
                  <a:pt x="2404534" y="1930400"/>
                </a:cubicBezTo>
                <a:cubicBezTo>
                  <a:pt x="2547527" y="2045170"/>
                  <a:pt x="2645363" y="2078096"/>
                  <a:pt x="2743200" y="2111022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5562600" y="1828800"/>
            <a:ext cx="1393081" cy="1986844"/>
          </a:xfrm>
          <a:custGeom>
            <a:avLst/>
            <a:gdLst>
              <a:gd name="connsiteX0" fmla="*/ 0 w 2675467"/>
              <a:gd name="connsiteY0" fmla="*/ 0 h 1930400"/>
              <a:gd name="connsiteX1" fmla="*/ 327378 w 2675467"/>
              <a:gd name="connsiteY1" fmla="*/ 835378 h 1930400"/>
              <a:gd name="connsiteX2" fmla="*/ 767645 w 2675467"/>
              <a:gd name="connsiteY2" fmla="*/ 1399823 h 1930400"/>
              <a:gd name="connsiteX3" fmla="*/ 1444978 w 2675467"/>
              <a:gd name="connsiteY3" fmla="*/ 1749778 h 1930400"/>
              <a:gd name="connsiteX4" fmla="*/ 2122311 w 2675467"/>
              <a:gd name="connsiteY4" fmla="*/ 1885245 h 1930400"/>
              <a:gd name="connsiteX5" fmla="*/ 2675467 w 2675467"/>
              <a:gd name="connsiteY5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467" h="1930400">
                <a:moveTo>
                  <a:pt x="0" y="0"/>
                </a:moveTo>
                <a:cubicBezTo>
                  <a:pt x="99718" y="301037"/>
                  <a:pt x="199437" y="602074"/>
                  <a:pt x="327378" y="835378"/>
                </a:cubicBezTo>
                <a:cubicBezTo>
                  <a:pt x="455319" y="1068682"/>
                  <a:pt x="581378" y="1247423"/>
                  <a:pt x="767645" y="1399823"/>
                </a:cubicBezTo>
                <a:cubicBezTo>
                  <a:pt x="953912" y="1552223"/>
                  <a:pt x="1219200" y="1668874"/>
                  <a:pt x="1444978" y="1749778"/>
                </a:cubicBezTo>
                <a:cubicBezTo>
                  <a:pt x="1670756" y="1830682"/>
                  <a:pt x="1917230" y="1855141"/>
                  <a:pt x="2122311" y="1885245"/>
                </a:cubicBezTo>
                <a:cubicBezTo>
                  <a:pt x="2327392" y="1915349"/>
                  <a:pt x="2675467" y="1930400"/>
                  <a:pt x="2675467" y="193040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5562600" y="1828801"/>
            <a:ext cx="2819400" cy="1752600"/>
          </a:xfrm>
          <a:custGeom>
            <a:avLst/>
            <a:gdLst>
              <a:gd name="connsiteX0" fmla="*/ 0 w 2675467"/>
              <a:gd name="connsiteY0" fmla="*/ 0 h 1930400"/>
              <a:gd name="connsiteX1" fmla="*/ 327378 w 2675467"/>
              <a:gd name="connsiteY1" fmla="*/ 835378 h 1930400"/>
              <a:gd name="connsiteX2" fmla="*/ 767645 w 2675467"/>
              <a:gd name="connsiteY2" fmla="*/ 1399823 h 1930400"/>
              <a:gd name="connsiteX3" fmla="*/ 1444978 w 2675467"/>
              <a:gd name="connsiteY3" fmla="*/ 1749778 h 1930400"/>
              <a:gd name="connsiteX4" fmla="*/ 2122311 w 2675467"/>
              <a:gd name="connsiteY4" fmla="*/ 1885245 h 1930400"/>
              <a:gd name="connsiteX5" fmla="*/ 2675467 w 2675467"/>
              <a:gd name="connsiteY5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467" h="1930400">
                <a:moveTo>
                  <a:pt x="0" y="0"/>
                </a:moveTo>
                <a:cubicBezTo>
                  <a:pt x="99718" y="301037"/>
                  <a:pt x="199437" y="602074"/>
                  <a:pt x="327378" y="835378"/>
                </a:cubicBezTo>
                <a:cubicBezTo>
                  <a:pt x="455319" y="1068682"/>
                  <a:pt x="581378" y="1247423"/>
                  <a:pt x="767645" y="1399823"/>
                </a:cubicBezTo>
                <a:cubicBezTo>
                  <a:pt x="953912" y="1552223"/>
                  <a:pt x="1219200" y="1668874"/>
                  <a:pt x="1444978" y="1749778"/>
                </a:cubicBezTo>
                <a:cubicBezTo>
                  <a:pt x="1670756" y="1830682"/>
                  <a:pt x="1917230" y="1855141"/>
                  <a:pt x="2122311" y="1885245"/>
                </a:cubicBezTo>
                <a:cubicBezTo>
                  <a:pt x="2327392" y="1915349"/>
                  <a:pt x="2675467" y="1930400"/>
                  <a:pt x="2675467" y="193040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1"/>
          <p:cNvSpPr txBox="1">
            <a:spLocks/>
          </p:cNvSpPr>
          <p:nvPr/>
        </p:nvSpPr>
        <p:spPr bwMode="auto">
          <a:xfrm>
            <a:off x="1981200" y="4673673"/>
            <a:ext cx="62484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en-US" b="1" kern="0" dirty="0" smtClean="0">
                <a:solidFill>
                  <a:schemeClr val="accent1"/>
                </a:solidFill>
              </a:rPr>
              <a:t>Retention control </a:t>
            </a:r>
          </a:p>
          <a:p>
            <a:pPr lvl="2">
              <a:buClr>
                <a:schemeClr val="accent2"/>
              </a:buClr>
            </a:pPr>
            <a:r>
              <a:rPr lang="en-US" kern="0" dirty="0" smtClean="0">
                <a:solidFill>
                  <a:schemeClr val="accent2"/>
                </a:solidFill>
              </a:rPr>
              <a:t>Less dense</a:t>
            </a:r>
          </a:p>
          <a:p>
            <a:pPr lvl="2">
              <a:buClr>
                <a:schemeClr val="accent2"/>
              </a:buClr>
            </a:pPr>
            <a:r>
              <a:rPr lang="en-US" kern="0" dirty="0" smtClean="0">
                <a:solidFill>
                  <a:schemeClr val="accent2"/>
                </a:solidFill>
              </a:rPr>
              <a:t>Writes slower/higher-energy</a:t>
            </a:r>
          </a:p>
          <a:p>
            <a:pPr lvl="2">
              <a:buClr>
                <a:schemeClr val="accent2"/>
              </a:buClr>
            </a:pPr>
            <a:r>
              <a:rPr lang="en-US" kern="0" dirty="0" smtClean="0">
                <a:solidFill>
                  <a:schemeClr val="accent2"/>
                </a:solidFill>
              </a:rPr>
              <a:t>Can use different devices</a:t>
            </a:r>
          </a:p>
        </p:txBody>
      </p:sp>
      <p:sp>
        <p:nvSpPr>
          <p:cNvPr id="35" name="Content Placeholder 1"/>
          <p:cNvSpPr txBox="1">
            <a:spLocks/>
          </p:cNvSpPr>
          <p:nvPr/>
        </p:nvSpPr>
        <p:spPr bwMode="auto">
          <a:xfrm>
            <a:off x="6096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Decay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Refresh /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8" name="Content Placeholder 1"/>
          <p:cNvSpPr txBox="1">
            <a:spLocks/>
          </p:cNvSpPr>
          <p:nvPr/>
        </p:nvSpPr>
        <p:spPr bwMode="auto">
          <a:xfrm>
            <a:off x="49530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Flip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ECC +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Induced</a:t>
            </a:r>
            <a:r>
              <a:rPr lang="en-US" dirty="0" smtClean="0"/>
              <a:t> change in value</a:t>
            </a:r>
          </a:p>
          <a:p>
            <a:pPr lvl="1"/>
            <a:r>
              <a:rPr lang="en-US" dirty="0" smtClean="0"/>
              <a:t>Writing or reading disturbs nearby cells</a:t>
            </a:r>
          </a:p>
          <a:p>
            <a:pPr lvl="1"/>
            <a:r>
              <a:rPr lang="en-US" dirty="0" smtClean="0"/>
              <a:t>Worse for writes</a:t>
            </a:r>
          </a:p>
          <a:p>
            <a:pPr lvl="1"/>
            <a:r>
              <a:rPr lang="en-US" dirty="0" smtClean="0"/>
              <a:t>Technology and design dependent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Read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Because of small margins for efficiency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Writing implies changing a state or value</a:t>
            </a:r>
          </a:p>
          <a:p>
            <a:pPr lvl="1"/>
            <a:r>
              <a:rPr lang="en-US" dirty="0" smtClean="0"/>
              <a:t>Stochastic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048000" y="2514600"/>
            <a:ext cx="2992619" cy="2586535"/>
            <a:chOff x="3048000" y="3298893"/>
            <a:chExt cx="2992619" cy="2586535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0" y="3298893"/>
              <a:ext cx="2992619" cy="2586535"/>
              <a:chOff x="441811" y="1935767"/>
              <a:chExt cx="4130189" cy="3569743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914400" y="1935767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0" name="Freeform 9"/>
            <p:cNvSpPr/>
            <p:nvPr/>
          </p:nvSpPr>
          <p:spPr bwMode="auto">
            <a:xfrm>
              <a:off x="3397955" y="3451231"/>
              <a:ext cx="2642663" cy="2091613"/>
            </a:xfrm>
            <a:custGeom>
              <a:avLst/>
              <a:gdLst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2054577 w 4425244"/>
                <a:gd name="connsiteY5" fmla="*/ 126350 h 2090616"/>
                <a:gd name="connsiteX6" fmla="*/ 3194755 w 4425244"/>
                <a:gd name="connsiteY6" fmla="*/ 24750 h 2090616"/>
                <a:gd name="connsiteX7" fmla="*/ 3522133 w 4425244"/>
                <a:gd name="connsiteY7" fmla="*/ 2172 h 2090616"/>
                <a:gd name="connsiteX8" fmla="*/ 4425244 w 4425244"/>
                <a:gd name="connsiteY8" fmla="*/ 2172 h 2090616"/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3194755 w 4425244"/>
                <a:gd name="connsiteY5" fmla="*/ 24750 h 2090616"/>
                <a:gd name="connsiteX6" fmla="*/ 3522133 w 4425244"/>
                <a:gd name="connsiteY6" fmla="*/ 2172 h 2090616"/>
                <a:gd name="connsiteX7" fmla="*/ 4425244 w 4425244"/>
                <a:gd name="connsiteY7" fmla="*/ 2172 h 2090616"/>
                <a:gd name="connsiteX0" fmla="*/ 0 w 4425244"/>
                <a:gd name="connsiteY0" fmla="*/ 2093448 h 2093448"/>
                <a:gd name="connsiteX1" fmla="*/ 485422 w 4425244"/>
                <a:gd name="connsiteY1" fmla="*/ 2059582 h 2093448"/>
                <a:gd name="connsiteX2" fmla="*/ 835377 w 4425244"/>
                <a:gd name="connsiteY2" fmla="*/ 1969271 h 2093448"/>
                <a:gd name="connsiteX3" fmla="*/ 1456266 w 4425244"/>
                <a:gd name="connsiteY3" fmla="*/ 1619315 h 2093448"/>
                <a:gd name="connsiteX4" fmla="*/ 1942756 w 4425244"/>
                <a:gd name="connsiteY4" fmla="*/ 287226 h 2093448"/>
                <a:gd name="connsiteX5" fmla="*/ 3194755 w 4425244"/>
                <a:gd name="connsiteY5" fmla="*/ 27582 h 2093448"/>
                <a:gd name="connsiteX6" fmla="*/ 3522133 w 4425244"/>
                <a:gd name="connsiteY6" fmla="*/ 5004 h 2093448"/>
                <a:gd name="connsiteX7" fmla="*/ 4425244 w 4425244"/>
                <a:gd name="connsiteY7" fmla="*/ 5004 h 2093448"/>
                <a:gd name="connsiteX0" fmla="*/ 0 w 4425244"/>
                <a:gd name="connsiteY0" fmla="*/ 2093448 h 2104056"/>
                <a:gd name="connsiteX1" fmla="*/ 485422 w 4425244"/>
                <a:gd name="connsiteY1" fmla="*/ 2059582 h 2104056"/>
                <a:gd name="connsiteX2" fmla="*/ 1456266 w 4425244"/>
                <a:gd name="connsiteY2" fmla="*/ 1619315 h 2104056"/>
                <a:gd name="connsiteX3" fmla="*/ 1942756 w 4425244"/>
                <a:gd name="connsiteY3" fmla="*/ 287226 h 2104056"/>
                <a:gd name="connsiteX4" fmla="*/ 3194755 w 4425244"/>
                <a:gd name="connsiteY4" fmla="*/ 27582 h 2104056"/>
                <a:gd name="connsiteX5" fmla="*/ 3522133 w 4425244"/>
                <a:gd name="connsiteY5" fmla="*/ 5004 h 2104056"/>
                <a:gd name="connsiteX6" fmla="*/ 4425244 w 4425244"/>
                <a:gd name="connsiteY6" fmla="*/ 5004 h 2104056"/>
                <a:gd name="connsiteX0" fmla="*/ 0 w 4425244"/>
                <a:gd name="connsiteY0" fmla="*/ 2093448 h 2093448"/>
                <a:gd name="connsiteX1" fmla="*/ 806785 w 4425244"/>
                <a:gd name="connsiteY1" fmla="*/ 1991849 h 2093448"/>
                <a:gd name="connsiteX2" fmla="*/ 1456266 w 4425244"/>
                <a:gd name="connsiteY2" fmla="*/ 1619315 h 2093448"/>
                <a:gd name="connsiteX3" fmla="*/ 1942756 w 4425244"/>
                <a:gd name="connsiteY3" fmla="*/ 287226 h 2093448"/>
                <a:gd name="connsiteX4" fmla="*/ 3194755 w 4425244"/>
                <a:gd name="connsiteY4" fmla="*/ 27582 h 2093448"/>
                <a:gd name="connsiteX5" fmla="*/ 3522133 w 4425244"/>
                <a:gd name="connsiteY5" fmla="*/ 5004 h 2093448"/>
                <a:gd name="connsiteX6" fmla="*/ 4425244 w 4425244"/>
                <a:gd name="connsiteY6" fmla="*/ 5004 h 2093448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3522133 w 4425244"/>
                <a:gd name="connsiteY4" fmla="*/ 4632 h 2093076"/>
                <a:gd name="connsiteX5" fmla="*/ 4425244 w 4425244"/>
                <a:gd name="connsiteY5" fmla="*/ 4632 h 2093076"/>
                <a:gd name="connsiteX0" fmla="*/ 0 w 4425244"/>
                <a:gd name="connsiteY0" fmla="*/ 2088605 h 2088605"/>
                <a:gd name="connsiteX1" fmla="*/ 806785 w 4425244"/>
                <a:gd name="connsiteY1" fmla="*/ 1987006 h 2088605"/>
                <a:gd name="connsiteX2" fmla="*/ 1456266 w 4425244"/>
                <a:gd name="connsiteY2" fmla="*/ 1614472 h 2088605"/>
                <a:gd name="connsiteX3" fmla="*/ 1942756 w 4425244"/>
                <a:gd name="connsiteY3" fmla="*/ 282383 h 2088605"/>
                <a:gd name="connsiteX4" fmla="*/ 3162963 w 4425244"/>
                <a:gd name="connsiteY4" fmla="*/ 22739 h 2088605"/>
                <a:gd name="connsiteX5" fmla="*/ 4425244 w 4425244"/>
                <a:gd name="connsiteY5" fmla="*/ 161 h 2088605"/>
                <a:gd name="connsiteX0" fmla="*/ 0 w 4425244"/>
                <a:gd name="connsiteY0" fmla="*/ 2091613 h 2091613"/>
                <a:gd name="connsiteX1" fmla="*/ 806785 w 4425244"/>
                <a:gd name="connsiteY1" fmla="*/ 1990014 h 2091613"/>
                <a:gd name="connsiteX2" fmla="*/ 1456266 w 4425244"/>
                <a:gd name="connsiteY2" fmla="*/ 1617480 h 2091613"/>
                <a:gd name="connsiteX3" fmla="*/ 1942756 w 4425244"/>
                <a:gd name="connsiteY3" fmla="*/ 285391 h 2091613"/>
                <a:gd name="connsiteX4" fmla="*/ 3162963 w 4425244"/>
                <a:gd name="connsiteY4" fmla="*/ 25747 h 2091613"/>
                <a:gd name="connsiteX5" fmla="*/ 4425244 w 4425244"/>
                <a:gd name="connsiteY5" fmla="*/ 3169 h 20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5244" h="2091613">
                  <a:moveTo>
                    <a:pt x="0" y="2091613"/>
                  </a:moveTo>
                  <a:cubicBezTo>
                    <a:pt x="173096" y="2085028"/>
                    <a:pt x="564074" y="2069036"/>
                    <a:pt x="806785" y="1990014"/>
                  </a:cubicBezTo>
                  <a:cubicBezTo>
                    <a:pt x="1049496" y="1910992"/>
                    <a:pt x="1266938" y="1901584"/>
                    <a:pt x="1456266" y="1617480"/>
                  </a:cubicBezTo>
                  <a:cubicBezTo>
                    <a:pt x="1645594" y="1333376"/>
                    <a:pt x="1658307" y="550680"/>
                    <a:pt x="1942756" y="285391"/>
                  </a:cubicBezTo>
                  <a:cubicBezTo>
                    <a:pt x="2227205" y="20102"/>
                    <a:pt x="2333335" y="61496"/>
                    <a:pt x="3162963" y="25747"/>
                  </a:cubicBezTo>
                  <a:cubicBezTo>
                    <a:pt x="3992591" y="-10002"/>
                    <a:pt x="4076229" y="1287"/>
                    <a:pt x="4425244" y="3169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Writing implies changing a state or value</a:t>
            </a:r>
          </a:p>
          <a:p>
            <a:pPr lvl="1"/>
            <a:r>
              <a:rPr lang="en-US" dirty="0" smtClean="0"/>
              <a:t>Stochastic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Waiting inefficient and slow</a:t>
            </a:r>
          </a:p>
          <a:p>
            <a:pPr lvl="1"/>
            <a:r>
              <a:rPr lang="en-US" dirty="0" smtClean="0"/>
              <a:t>Write error control conflicts w/ other errors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0" y="2514600"/>
            <a:ext cx="2992619" cy="2586535"/>
            <a:chOff x="3048000" y="3298893"/>
            <a:chExt cx="2992619" cy="2586535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0" y="3298893"/>
              <a:ext cx="2992619" cy="2586535"/>
              <a:chOff x="441811" y="1935767"/>
              <a:chExt cx="4130189" cy="3569743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914400" y="1935767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0" name="Freeform 9"/>
            <p:cNvSpPr/>
            <p:nvPr/>
          </p:nvSpPr>
          <p:spPr bwMode="auto">
            <a:xfrm>
              <a:off x="3397955" y="3451231"/>
              <a:ext cx="2642663" cy="2091613"/>
            </a:xfrm>
            <a:custGeom>
              <a:avLst/>
              <a:gdLst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2054577 w 4425244"/>
                <a:gd name="connsiteY5" fmla="*/ 126350 h 2090616"/>
                <a:gd name="connsiteX6" fmla="*/ 3194755 w 4425244"/>
                <a:gd name="connsiteY6" fmla="*/ 24750 h 2090616"/>
                <a:gd name="connsiteX7" fmla="*/ 3522133 w 4425244"/>
                <a:gd name="connsiteY7" fmla="*/ 2172 h 2090616"/>
                <a:gd name="connsiteX8" fmla="*/ 4425244 w 4425244"/>
                <a:gd name="connsiteY8" fmla="*/ 2172 h 2090616"/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3194755 w 4425244"/>
                <a:gd name="connsiteY5" fmla="*/ 24750 h 2090616"/>
                <a:gd name="connsiteX6" fmla="*/ 3522133 w 4425244"/>
                <a:gd name="connsiteY6" fmla="*/ 2172 h 2090616"/>
                <a:gd name="connsiteX7" fmla="*/ 4425244 w 4425244"/>
                <a:gd name="connsiteY7" fmla="*/ 2172 h 2090616"/>
                <a:gd name="connsiteX0" fmla="*/ 0 w 4425244"/>
                <a:gd name="connsiteY0" fmla="*/ 2093448 h 2093448"/>
                <a:gd name="connsiteX1" fmla="*/ 485422 w 4425244"/>
                <a:gd name="connsiteY1" fmla="*/ 2059582 h 2093448"/>
                <a:gd name="connsiteX2" fmla="*/ 835377 w 4425244"/>
                <a:gd name="connsiteY2" fmla="*/ 1969271 h 2093448"/>
                <a:gd name="connsiteX3" fmla="*/ 1456266 w 4425244"/>
                <a:gd name="connsiteY3" fmla="*/ 1619315 h 2093448"/>
                <a:gd name="connsiteX4" fmla="*/ 1942756 w 4425244"/>
                <a:gd name="connsiteY4" fmla="*/ 287226 h 2093448"/>
                <a:gd name="connsiteX5" fmla="*/ 3194755 w 4425244"/>
                <a:gd name="connsiteY5" fmla="*/ 27582 h 2093448"/>
                <a:gd name="connsiteX6" fmla="*/ 3522133 w 4425244"/>
                <a:gd name="connsiteY6" fmla="*/ 5004 h 2093448"/>
                <a:gd name="connsiteX7" fmla="*/ 4425244 w 4425244"/>
                <a:gd name="connsiteY7" fmla="*/ 5004 h 2093448"/>
                <a:gd name="connsiteX0" fmla="*/ 0 w 4425244"/>
                <a:gd name="connsiteY0" fmla="*/ 2093448 h 2104056"/>
                <a:gd name="connsiteX1" fmla="*/ 485422 w 4425244"/>
                <a:gd name="connsiteY1" fmla="*/ 2059582 h 2104056"/>
                <a:gd name="connsiteX2" fmla="*/ 1456266 w 4425244"/>
                <a:gd name="connsiteY2" fmla="*/ 1619315 h 2104056"/>
                <a:gd name="connsiteX3" fmla="*/ 1942756 w 4425244"/>
                <a:gd name="connsiteY3" fmla="*/ 287226 h 2104056"/>
                <a:gd name="connsiteX4" fmla="*/ 3194755 w 4425244"/>
                <a:gd name="connsiteY4" fmla="*/ 27582 h 2104056"/>
                <a:gd name="connsiteX5" fmla="*/ 3522133 w 4425244"/>
                <a:gd name="connsiteY5" fmla="*/ 5004 h 2104056"/>
                <a:gd name="connsiteX6" fmla="*/ 4425244 w 4425244"/>
                <a:gd name="connsiteY6" fmla="*/ 5004 h 2104056"/>
                <a:gd name="connsiteX0" fmla="*/ 0 w 4425244"/>
                <a:gd name="connsiteY0" fmla="*/ 2093448 h 2093448"/>
                <a:gd name="connsiteX1" fmla="*/ 806785 w 4425244"/>
                <a:gd name="connsiteY1" fmla="*/ 1991849 h 2093448"/>
                <a:gd name="connsiteX2" fmla="*/ 1456266 w 4425244"/>
                <a:gd name="connsiteY2" fmla="*/ 1619315 h 2093448"/>
                <a:gd name="connsiteX3" fmla="*/ 1942756 w 4425244"/>
                <a:gd name="connsiteY3" fmla="*/ 287226 h 2093448"/>
                <a:gd name="connsiteX4" fmla="*/ 3194755 w 4425244"/>
                <a:gd name="connsiteY4" fmla="*/ 27582 h 2093448"/>
                <a:gd name="connsiteX5" fmla="*/ 3522133 w 4425244"/>
                <a:gd name="connsiteY5" fmla="*/ 5004 h 2093448"/>
                <a:gd name="connsiteX6" fmla="*/ 4425244 w 4425244"/>
                <a:gd name="connsiteY6" fmla="*/ 5004 h 2093448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3522133 w 4425244"/>
                <a:gd name="connsiteY4" fmla="*/ 4632 h 2093076"/>
                <a:gd name="connsiteX5" fmla="*/ 4425244 w 4425244"/>
                <a:gd name="connsiteY5" fmla="*/ 4632 h 2093076"/>
                <a:gd name="connsiteX0" fmla="*/ 0 w 4425244"/>
                <a:gd name="connsiteY0" fmla="*/ 2088605 h 2088605"/>
                <a:gd name="connsiteX1" fmla="*/ 806785 w 4425244"/>
                <a:gd name="connsiteY1" fmla="*/ 1987006 h 2088605"/>
                <a:gd name="connsiteX2" fmla="*/ 1456266 w 4425244"/>
                <a:gd name="connsiteY2" fmla="*/ 1614472 h 2088605"/>
                <a:gd name="connsiteX3" fmla="*/ 1942756 w 4425244"/>
                <a:gd name="connsiteY3" fmla="*/ 282383 h 2088605"/>
                <a:gd name="connsiteX4" fmla="*/ 3162963 w 4425244"/>
                <a:gd name="connsiteY4" fmla="*/ 22739 h 2088605"/>
                <a:gd name="connsiteX5" fmla="*/ 4425244 w 4425244"/>
                <a:gd name="connsiteY5" fmla="*/ 161 h 2088605"/>
                <a:gd name="connsiteX0" fmla="*/ 0 w 4425244"/>
                <a:gd name="connsiteY0" fmla="*/ 2091613 h 2091613"/>
                <a:gd name="connsiteX1" fmla="*/ 806785 w 4425244"/>
                <a:gd name="connsiteY1" fmla="*/ 1990014 h 2091613"/>
                <a:gd name="connsiteX2" fmla="*/ 1456266 w 4425244"/>
                <a:gd name="connsiteY2" fmla="*/ 1617480 h 2091613"/>
                <a:gd name="connsiteX3" fmla="*/ 1942756 w 4425244"/>
                <a:gd name="connsiteY3" fmla="*/ 285391 h 2091613"/>
                <a:gd name="connsiteX4" fmla="*/ 3162963 w 4425244"/>
                <a:gd name="connsiteY4" fmla="*/ 25747 h 2091613"/>
                <a:gd name="connsiteX5" fmla="*/ 4425244 w 4425244"/>
                <a:gd name="connsiteY5" fmla="*/ 3169 h 20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5244" h="2091613">
                  <a:moveTo>
                    <a:pt x="0" y="2091613"/>
                  </a:moveTo>
                  <a:cubicBezTo>
                    <a:pt x="173096" y="2085028"/>
                    <a:pt x="564074" y="2069036"/>
                    <a:pt x="806785" y="1990014"/>
                  </a:cubicBezTo>
                  <a:cubicBezTo>
                    <a:pt x="1049496" y="1910992"/>
                    <a:pt x="1266938" y="1901584"/>
                    <a:pt x="1456266" y="1617480"/>
                  </a:cubicBezTo>
                  <a:cubicBezTo>
                    <a:pt x="1645594" y="1333376"/>
                    <a:pt x="1658307" y="550680"/>
                    <a:pt x="1942756" y="285391"/>
                  </a:cubicBezTo>
                  <a:cubicBezTo>
                    <a:pt x="2227205" y="20102"/>
                    <a:pt x="2333335" y="61496"/>
                    <a:pt x="3162963" y="25747"/>
                  </a:cubicBezTo>
                  <a:cubicBezTo>
                    <a:pt x="3992591" y="-10002"/>
                    <a:pt x="4076229" y="1287"/>
                    <a:pt x="4425244" y="3169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Wearout</a:t>
            </a:r>
            <a:r>
              <a:rPr lang="en-US" b="1" dirty="0" smtClean="0"/>
              <a:t> and defects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1306689"/>
            <a:ext cx="3221219" cy="2808111"/>
            <a:chOff x="3765520" y="2343090"/>
            <a:chExt cx="3168680" cy="2762310"/>
          </a:xfrm>
        </p:grpSpPr>
        <p:grpSp>
          <p:nvGrpSpPr>
            <p:cNvPr id="4" name="Group 3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4143022" y="2630311"/>
              <a:ext cx="2395913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36981" y="1295400"/>
            <a:ext cx="3221219" cy="2808111"/>
            <a:chOff x="3765520" y="2343090"/>
            <a:chExt cx="3168680" cy="2762310"/>
          </a:xfrm>
        </p:grpSpPr>
        <p:grpSp>
          <p:nvGrpSpPr>
            <p:cNvPr id="11" name="Group 10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2" name="Freeform 11"/>
            <p:cNvSpPr/>
            <p:nvPr/>
          </p:nvSpPr>
          <p:spPr bwMode="auto">
            <a:xfrm>
              <a:off x="4143023" y="2630311"/>
              <a:ext cx="92721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4114800" y="2525002"/>
            <a:ext cx="609600" cy="304273"/>
          </a:xfrm>
          <a:prstGeom prst="rightArrow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00" y="4191000"/>
            <a:ext cx="2992619" cy="2586535"/>
            <a:chOff x="3048000" y="3298893"/>
            <a:chExt cx="2992619" cy="2586535"/>
          </a:xfrm>
        </p:grpSpPr>
        <p:grpSp>
          <p:nvGrpSpPr>
            <p:cNvPr id="19" name="Group 18"/>
            <p:cNvGrpSpPr/>
            <p:nvPr/>
          </p:nvGrpSpPr>
          <p:grpSpPr>
            <a:xfrm>
              <a:off x="3048000" y="3298893"/>
              <a:ext cx="2992619" cy="2586535"/>
              <a:chOff x="441811" y="1935767"/>
              <a:chExt cx="4130189" cy="3569743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>
                <a:off x="914400" y="1935767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0" name="Freeform 19"/>
            <p:cNvSpPr/>
            <p:nvPr/>
          </p:nvSpPr>
          <p:spPr bwMode="auto">
            <a:xfrm>
              <a:off x="3397955" y="3451231"/>
              <a:ext cx="2642663" cy="2091613"/>
            </a:xfrm>
            <a:custGeom>
              <a:avLst/>
              <a:gdLst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2054577 w 4425244"/>
                <a:gd name="connsiteY5" fmla="*/ 126350 h 2090616"/>
                <a:gd name="connsiteX6" fmla="*/ 3194755 w 4425244"/>
                <a:gd name="connsiteY6" fmla="*/ 24750 h 2090616"/>
                <a:gd name="connsiteX7" fmla="*/ 3522133 w 4425244"/>
                <a:gd name="connsiteY7" fmla="*/ 2172 h 2090616"/>
                <a:gd name="connsiteX8" fmla="*/ 4425244 w 4425244"/>
                <a:gd name="connsiteY8" fmla="*/ 2172 h 2090616"/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3194755 w 4425244"/>
                <a:gd name="connsiteY5" fmla="*/ 24750 h 2090616"/>
                <a:gd name="connsiteX6" fmla="*/ 3522133 w 4425244"/>
                <a:gd name="connsiteY6" fmla="*/ 2172 h 2090616"/>
                <a:gd name="connsiteX7" fmla="*/ 4425244 w 4425244"/>
                <a:gd name="connsiteY7" fmla="*/ 2172 h 2090616"/>
                <a:gd name="connsiteX0" fmla="*/ 0 w 4425244"/>
                <a:gd name="connsiteY0" fmla="*/ 2093448 h 2093448"/>
                <a:gd name="connsiteX1" fmla="*/ 485422 w 4425244"/>
                <a:gd name="connsiteY1" fmla="*/ 2059582 h 2093448"/>
                <a:gd name="connsiteX2" fmla="*/ 835377 w 4425244"/>
                <a:gd name="connsiteY2" fmla="*/ 1969271 h 2093448"/>
                <a:gd name="connsiteX3" fmla="*/ 1456266 w 4425244"/>
                <a:gd name="connsiteY3" fmla="*/ 1619315 h 2093448"/>
                <a:gd name="connsiteX4" fmla="*/ 1942756 w 4425244"/>
                <a:gd name="connsiteY4" fmla="*/ 287226 h 2093448"/>
                <a:gd name="connsiteX5" fmla="*/ 3194755 w 4425244"/>
                <a:gd name="connsiteY5" fmla="*/ 27582 h 2093448"/>
                <a:gd name="connsiteX6" fmla="*/ 3522133 w 4425244"/>
                <a:gd name="connsiteY6" fmla="*/ 5004 h 2093448"/>
                <a:gd name="connsiteX7" fmla="*/ 4425244 w 4425244"/>
                <a:gd name="connsiteY7" fmla="*/ 5004 h 2093448"/>
                <a:gd name="connsiteX0" fmla="*/ 0 w 4425244"/>
                <a:gd name="connsiteY0" fmla="*/ 2093448 h 2104056"/>
                <a:gd name="connsiteX1" fmla="*/ 485422 w 4425244"/>
                <a:gd name="connsiteY1" fmla="*/ 2059582 h 2104056"/>
                <a:gd name="connsiteX2" fmla="*/ 1456266 w 4425244"/>
                <a:gd name="connsiteY2" fmla="*/ 1619315 h 2104056"/>
                <a:gd name="connsiteX3" fmla="*/ 1942756 w 4425244"/>
                <a:gd name="connsiteY3" fmla="*/ 287226 h 2104056"/>
                <a:gd name="connsiteX4" fmla="*/ 3194755 w 4425244"/>
                <a:gd name="connsiteY4" fmla="*/ 27582 h 2104056"/>
                <a:gd name="connsiteX5" fmla="*/ 3522133 w 4425244"/>
                <a:gd name="connsiteY5" fmla="*/ 5004 h 2104056"/>
                <a:gd name="connsiteX6" fmla="*/ 4425244 w 4425244"/>
                <a:gd name="connsiteY6" fmla="*/ 5004 h 2104056"/>
                <a:gd name="connsiteX0" fmla="*/ 0 w 4425244"/>
                <a:gd name="connsiteY0" fmla="*/ 2093448 h 2093448"/>
                <a:gd name="connsiteX1" fmla="*/ 806785 w 4425244"/>
                <a:gd name="connsiteY1" fmla="*/ 1991849 h 2093448"/>
                <a:gd name="connsiteX2" fmla="*/ 1456266 w 4425244"/>
                <a:gd name="connsiteY2" fmla="*/ 1619315 h 2093448"/>
                <a:gd name="connsiteX3" fmla="*/ 1942756 w 4425244"/>
                <a:gd name="connsiteY3" fmla="*/ 287226 h 2093448"/>
                <a:gd name="connsiteX4" fmla="*/ 3194755 w 4425244"/>
                <a:gd name="connsiteY4" fmla="*/ 27582 h 2093448"/>
                <a:gd name="connsiteX5" fmla="*/ 3522133 w 4425244"/>
                <a:gd name="connsiteY5" fmla="*/ 5004 h 2093448"/>
                <a:gd name="connsiteX6" fmla="*/ 4425244 w 4425244"/>
                <a:gd name="connsiteY6" fmla="*/ 5004 h 2093448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3522133 w 4425244"/>
                <a:gd name="connsiteY4" fmla="*/ 4632 h 2093076"/>
                <a:gd name="connsiteX5" fmla="*/ 4425244 w 4425244"/>
                <a:gd name="connsiteY5" fmla="*/ 4632 h 2093076"/>
                <a:gd name="connsiteX0" fmla="*/ 0 w 4425244"/>
                <a:gd name="connsiteY0" fmla="*/ 2088605 h 2088605"/>
                <a:gd name="connsiteX1" fmla="*/ 806785 w 4425244"/>
                <a:gd name="connsiteY1" fmla="*/ 1987006 h 2088605"/>
                <a:gd name="connsiteX2" fmla="*/ 1456266 w 4425244"/>
                <a:gd name="connsiteY2" fmla="*/ 1614472 h 2088605"/>
                <a:gd name="connsiteX3" fmla="*/ 1942756 w 4425244"/>
                <a:gd name="connsiteY3" fmla="*/ 282383 h 2088605"/>
                <a:gd name="connsiteX4" fmla="*/ 3162963 w 4425244"/>
                <a:gd name="connsiteY4" fmla="*/ 22739 h 2088605"/>
                <a:gd name="connsiteX5" fmla="*/ 4425244 w 4425244"/>
                <a:gd name="connsiteY5" fmla="*/ 161 h 2088605"/>
                <a:gd name="connsiteX0" fmla="*/ 0 w 4425244"/>
                <a:gd name="connsiteY0" fmla="*/ 2091613 h 2091613"/>
                <a:gd name="connsiteX1" fmla="*/ 806785 w 4425244"/>
                <a:gd name="connsiteY1" fmla="*/ 1990014 h 2091613"/>
                <a:gd name="connsiteX2" fmla="*/ 1456266 w 4425244"/>
                <a:gd name="connsiteY2" fmla="*/ 1617480 h 2091613"/>
                <a:gd name="connsiteX3" fmla="*/ 1942756 w 4425244"/>
                <a:gd name="connsiteY3" fmla="*/ 285391 h 2091613"/>
                <a:gd name="connsiteX4" fmla="*/ 3162963 w 4425244"/>
                <a:gd name="connsiteY4" fmla="*/ 25747 h 2091613"/>
                <a:gd name="connsiteX5" fmla="*/ 4425244 w 4425244"/>
                <a:gd name="connsiteY5" fmla="*/ 3169 h 20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5244" h="2091613">
                  <a:moveTo>
                    <a:pt x="0" y="2091613"/>
                  </a:moveTo>
                  <a:cubicBezTo>
                    <a:pt x="173096" y="2085028"/>
                    <a:pt x="564074" y="2069036"/>
                    <a:pt x="806785" y="1990014"/>
                  </a:cubicBezTo>
                  <a:cubicBezTo>
                    <a:pt x="1049496" y="1910992"/>
                    <a:pt x="1266938" y="1901584"/>
                    <a:pt x="1456266" y="1617480"/>
                  </a:cubicBezTo>
                  <a:cubicBezTo>
                    <a:pt x="1645594" y="1333376"/>
                    <a:pt x="1658307" y="550680"/>
                    <a:pt x="1942756" y="285391"/>
                  </a:cubicBezTo>
                  <a:cubicBezTo>
                    <a:pt x="2227205" y="20102"/>
                    <a:pt x="2333335" y="61496"/>
                    <a:pt x="3162963" y="25747"/>
                  </a:cubicBezTo>
                  <a:cubicBezTo>
                    <a:pt x="3992591" y="-10002"/>
                    <a:pt x="4076229" y="1287"/>
                    <a:pt x="4425244" y="3169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36981" y="4191000"/>
            <a:ext cx="3907019" cy="2586535"/>
            <a:chOff x="3048000" y="3298893"/>
            <a:chExt cx="3373619" cy="2586535"/>
          </a:xfrm>
        </p:grpSpPr>
        <p:grpSp>
          <p:nvGrpSpPr>
            <p:cNvPr id="26" name="Group 25"/>
            <p:cNvGrpSpPr/>
            <p:nvPr/>
          </p:nvGrpSpPr>
          <p:grpSpPr>
            <a:xfrm>
              <a:off x="3048000" y="3298893"/>
              <a:ext cx="2992619" cy="2586535"/>
              <a:chOff x="441811" y="1935767"/>
              <a:chExt cx="4130189" cy="3569743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914400" y="1935767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TextBox 29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7" name="Freeform 26"/>
            <p:cNvSpPr/>
            <p:nvPr/>
          </p:nvSpPr>
          <p:spPr bwMode="auto">
            <a:xfrm>
              <a:off x="3397955" y="3798411"/>
              <a:ext cx="3023664" cy="1744433"/>
            </a:xfrm>
            <a:custGeom>
              <a:avLst/>
              <a:gdLst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2054577 w 4425244"/>
                <a:gd name="connsiteY5" fmla="*/ 126350 h 2090616"/>
                <a:gd name="connsiteX6" fmla="*/ 3194755 w 4425244"/>
                <a:gd name="connsiteY6" fmla="*/ 24750 h 2090616"/>
                <a:gd name="connsiteX7" fmla="*/ 3522133 w 4425244"/>
                <a:gd name="connsiteY7" fmla="*/ 2172 h 2090616"/>
                <a:gd name="connsiteX8" fmla="*/ 4425244 w 4425244"/>
                <a:gd name="connsiteY8" fmla="*/ 2172 h 2090616"/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3194755 w 4425244"/>
                <a:gd name="connsiteY5" fmla="*/ 24750 h 2090616"/>
                <a:gd name="connsiteX6" fmla="*/ 3522133 w 4425244"/>
                <a:gd name="connsiteY6" fmla="*/ 2172 h 2090616"/>
                <a:gd name="connsiteX7" fmla="*/ 4425244 w 4425244"/>
                <a:gd name="connsiteY7" fmla="*/ 2172 h 2090616"/>
                <a:gd name="connsiteX0" fmla="*/ 0 w 4425244"/>
                <a:gd name="connsiteY0" fmla="*/ 2093448 h 2093448"/>
                <a:gd name="connsiteX1" fmla="*/ 485422 w 4425244"/>
                <a:gd name="connsiteY1" fmla="*/ 2059582 h 2093448"/>
                <a:gd name="connsiteX2" fmla="*/ 835377 w 4425244"/>
                <a:gd name="connsiteY2" fmla="*/ 1969271 h 2093448"/>
                <a:gd name="connsiteX3" fmla="*/ 1456266 w 4425244"/>
                <a:gd name="connsiteY3" fmla="*/ 1619315 h 2093448"/>
                <a:gd name="connsiteX4" fmla="*/ 1942756 w 4425244"/>
                <a:gd name="connsiteY4" fmla="*/ 287226 h 2093448"/>
                <a:gd name="connsiteX5" fmla="*/ 3194755 w 4425244"/>
                <a:gd name="connsiteY5" fmla="*/ 27582 h 2093448"/>
                <a:gd name="connsiteX6" fmla="*/ 3522133 w 4425244"/>
                <a:gd name="connsiteY6" fmla="*/ 5004 h 2093448"/>
                <a:gd name="connsiteX7" fmla="*/ 4425244 w 4425244"/>
                <a:gd name="connsiteY7" fmla="*/ 5004 h 2093448"/>
                <a:gd name="connsiteX0" fmla="*/ 0 w 4425244"/>
                <a:gd name="connsiteY0" fmla="*/ 2093448 h 2104056"/>
                <a:gd name="connsiteX1" fmla="*/ 485422 w 4425244"/>
                <a:gd name="connsiteY1" fmla="*/ 2059582 h 2104056"/>
                <a:gd name="connsiteX2" fmla="*/ 1456266 w 4425244"/>
                <a:gd name="connsiteY2" fmla="*/ 1619315 h 2104056"/>
                <a:gd name="connsiteX3" fmla="*/ 1942756 w 4425244"/>
                <a:gd name="connsiteY3" fmla="*/ 287226 h 2104056"/>
                <a:gd name="connsiteX4" fmla="*/ 3194755 w 4425244"/>
                <a:gd name="connsiteY4" fmla="*/ 27582 h 2104056"/>
                <a:gd name="connsiteX5" fmla="*/ 3522133 w 4425244"/>
                <a:gd name="connsiteY5" fmla="*/ 5004 h 2104056"/>
                <a:gd name="connsiteX6" fmla="*/ 4425244 w 4425244"/>
                <a:gd name="connsiteY6" fmla="*/ 5004 h 2104056"/>
                <a:gd name="connsiteX0" fmla="*/ 0 w 4425244"/>
                <a:gd name="connsiteY0" fmla="*/ 2093448 h 2093448"/>
                <a:gd name="connsiteX1" fmla="*/ 806785 w 4425244"/>
                <a:gd name="connsiteY1" fmla="*/ 1991849 h 2093448"/>
                <a:gd name="connsiteX2" fmla="*/ 1456266 w 4425244"/>
                <a:gd name="connsiteY2" fmla="*/ 1619315 h 2093448"/>
                <a:gd name="connsiteX3" fmla="*/ 1942756 w 4425244"/>
                <a:gd name="connsiteY3" fmla="*/ 287226 h 2093448"/>
                <a:gd name="connsiteX4" fmla="*/ 3194755 w 4425244"/>
                <a:gd name="connsiteY4" fmla="*/ 27582 h 2093448"/>
                <a:gd name="connsiteX5" fmla="*/ 3522133 w 4425244"/>
                <a:gd name="connsiteY5" fmla="*/ 5004 h 2093448"/>
                <a:gd name="connsiteX6" fmla="*/ 4425244 w 4425244"/>
                <a:gd name="connsiteY6" fmla="*/ 5004 h 2093448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3522133 w 4425244"/>
                <a:gd name="connsiteY4" fmla="*/ 4632 h 2093076"/>
                <a:gd name="connsiteX5" fmla="*/ 4425244 w 4425244"/>
                <a:gd name="connsiteY5" fmla="*/ 4632 h 2093076"/>
                <a:gd name="connsiteX0" fmla="*/ 0 w 4425244"/>
                <a:gd name="connsiteY0" fmla="*/ 2088605 h 2088605"/>
                <a:gd name="connsiteX1" fmla="*/ 806785 w 4425244"/>
                <a:gd name="connsiteY1" fmla="*/ 1987006 h 2088605"/>
                <a:gd name="connsiteX2" fmla="*/ 1456266 w 4425244"/>
                <a:gd name="connsiteY2" fmla="*/ 1614472 h 2088605"/>
                <a:gd name="connsiteX3" fmla="*/ 1942756 w 4425244"/>
                <a:gd name="connsiteY3" fmla="*/ 282383 h 2088605"/>
                <a:gd name="connsiteX4" fmla="*/ 3162963 w 4425244"/>
                <a:gd name="connsiteY4" fmla="*/ 22739 h 2088605"/>
                <a:gd name="connsiteX5" fmla="*/ 4425244 w 4425244"/>
                <a:gd name="connsiteY5" fmla="*/ 161 h 2088605"/>
                <a:gd name="connsiteX0" fmla="*/ 0 w 4425244"/>
                <a:gd name="connsiteY0" fmla="*/ 2091613 h 2091613"/>
                <a:gd name="connsiteX1" fmla="*/ 806785 w 4425244"/>
                <a:gd name="connsiteY1" fmla="*/ 1990014 h 2091613"/>
                <a:gd name="connsiteX2" fmla="*/ 1456266 w 4425244"/>
                <a:gd name="connsiteY2" fmla="*/ 1617480 h 2091613"/>
                <a:gd name="connsiteX3" fmla="*/ 1942756 w 4425244"/>
                <a:gd name="connsiteY3" fmla="*/ 285391 h 2091613"/>
                <a:gd name="connsiteX4" fmla="*/ 3162963 w 4425244"/>
                <a:gd name="connsiteY4" fmla="*/ 25747 h 2091613"/>
                <a:gd name="connsiteX5" fmla="*/ 4425244 w 4425244"/>
                <a:gd name="connsiteY5" fmla="*/ 3169 h 20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5244" h="2091613">
                  <a:moveTo>
                    <a:pt x="0" y="2091613"/>
                  </a:moveTo>
                  <a:cubicBezTo>
                    <a:pt x="173096" y="2085028"/>
                    <a:pt x="564074" y="2069036"/>
                    <a:pt x="806785" y="1990014"/>
                  </a:cubicBezTo>
                  <a:cubicBezTo>
                    <a:pt x="1049496" y="1910992"/>
                    <a:pt x="1266938" y="1901584"/>
                    <a:pt x="1456266" y="1617480"/>
                  </a:cubicBezTo>
                  <a:cubicBezTo>
                    <a:pt x="1645594" y="1333376"/>
                    <a:pt x="1658307" y="550680"/>
                    <a:pt x="1942756" y="285391"/>
                  </a:cubicBezTo>
                  <a:cubicBezTo>
                    <a:pt x="2227205" y="20102"/>
                    <a:pt x="2333335" y="61496"/>
                    <a:pt x="3162963" y="25747"/>
                  </a:cubicBezTo>
                  <a:cubicBezTo>
                    <a:pt x="3992591" y="-10002"/>
                    <a:pt x="4076229" y="1287"/>
                    <a:pt x="4425244" y="3169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ight Arrow 31"/>
          <p:cNvSpPr/>
          <p:nvPr/>
        </p:nvSpPr>
        <p:spPr bwMode="auto">
          <a:xfrm>
            <a:off x="4114800" y="5181600"/>
            <a:ext cx="609600" cy="304273"/>
          </a:xfrm>
          <a:prstGeom prst="rightArrow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5609514" y="5787116"/>
            <a:ext cx="3093246" cy="605517"/>
          </a:xfrm>
          <a:custGeom>
            <a:avLst/>
            <a:gdLst>
              <a:gd name="connsiteX0" fmla="*/ 0 w 4425244"/>
              <a:gd name="connsiteY0" fmla="*/ 2090616 h 2090616"/>
              <a:gd name="connsiteX1" fmla="*/ 485422 w 4425244"/>
              <a:gd name="connsiteY1" fmla="*/ 2056750 h 2090616"/>
              <a:gd name="connsiteX2" fmla="*/ 835377 w 4425244"/>
              <a:gd name="connsiteY2" fmla="*/ 1966439 h 2090616"/>
              <a:gd name="connsiteX3" fmla="*/ 1456266 w 4425244"/>
              <a:gd name="connsiteY3" fmla="*/ 1616483 h 2090616"/>
              <a:gd name="connsiteX4" fmla="*/ 1715911 w 4425244"/>
              <a:gd name="connsiteY4" fmla="*/ 374705 h 2090616"/>
              <a:gd name="connsiteX5" fmla="*/ 2054577 w 4425244"/>
              <a:gd name="connsiteY5" fmla="*/ 126350 h 2090616"/>
              <a:gd name="connsiteX6" fmla="*/ 3194755 w 4425244"/>
              <a:gd name="connsiteY6" fmla="*/ 24750 h 2090616"/>
              <a:gd name="connsiteX7" fmla="*/ 3522133 w 4425244"/>
              <a:gd name="connsiteY7" fmla="*/ 2172 h 2090616"/>
              <a:gd name="connsiteX8" fmla="*/ 4425244 w 4425244"/>
              <a:gd name="connsiteY8" fmla="*/ 2172 h 2090616"/>
              <a:gd name="connsiteX0" fmla="*/ 0 w 4425244"/>
              <a:gd name="connsiteY0" fmla="*/ 2090616 h 2090616"/>
              <a:gd name="connsiteX1" fmla="*/ 485422 w 4425244"/>
              <a:gd name="connsiteY1" fmla="*/ 2056750 h 2090616"/>
              <a:gd name="connsiteX2" fmla="*/ 835377 w 4425244"/>
              <a:gd name="connsiteY2" fmla="*/ 1966439 h 2090616"/>
              <a:gd name="connsiteX3" fmla="*/ 1456266 w 4425244"/>
              <a:gd name="connsiteY3" fmla="*/ 1616483 h 2090616"/>
              <a:gd name="connsiteX4" fmla="*/ 1715911 w 4425244"/>
              <a:gd name="connsiteY4" fmla="*/ 374705 h 2090616"/>
              <a:gd name="connsiteX5" fmla="*/ 3194755 w 4425244"/>
              <a:gd name="connsiteY5" fmla="*/ 24750 h 2090616"/>
              <a:gd name="connsiteX6" fmla="*/ 3522133 w 4425244"/>
              <a:gd name="connsiteY6" fmla="*/ 2172 h 2090616"/>
              <a:gd name="connsiteX7" fmla="*/ 4425244 w 4425244"/>
              <a:gd name="connsiteY7" fmla="*/ 2172 h 2090616"/>
              <a:gd name="connsiteX0" fmla="*/ 0 w 4425244"/>
              <a:gd name="connsiteY0" fmla="*/ 2093448 h 2093448"/>
              <a:gd name="connsiteX1" fmla="*/ 485422 w 4425244"/>
              <a:gd name="connsiteY1" fmla="*/ 2059582 h 2093448"/>
              <a:gd name="connsiteX2" fmla="*/ 835377 w 4425244"/>
              <a:gd name="connsiteY2" fmla="*/ 1969271 h 2093448"/>
              <a:gd name="connsiteX3" fmla="*/ 1456266 w 4425244"/>
              <a:gd name="connsiteY3" fmla="*/ 1619315 h 2093448"/>
              <a:gd name="connsiteX4" fmla="*/ 1942756 w 4425244"/>
              <a:gd name="connsiteY4" fmla="*/ 287226 h 2093448"/>
              <a:gd name="connsiteX5" fmla="*/ 3194755 w 4425244"/>
              <a:gd name="connsiteY5" fmla="*/ 27582 h 2093448"/>
              <a:gd name="connsiteX6" fmla="*/ 3522133 w 4425244"/>
              <a:gd name="connsiteY6" fmla="*/ 5004 h 2093448"/>
              <a:gd name="connsiteX7" fmla="*/ 4425244 w 4425244"/>
              <a:gd name="connsiteY7" fmla="*/ 5004 h 2093448"/>
              <a:gd name="connsiteX0" fmla="*/ 0 w 4425244"/>
              <a:gd name="connsiteY0" fmla="*/ 2093448 h 2104056"/>
              <a:gd name="connsiteX1" fmla="*/ 485422 w 4425244"/>
              <a:gd name="connsiteY1" fmla="*/ 2059582 h 2104056"/>
              <a:gd name="connsiteX2" fmla="*/ 1456266 w 4425244"/>
              <a:gd name="connsiteY2" fmla="*/ 1619315 h 2104056"/>
              <a:gd name="connsiteX3" fmla="*/ 1942756 w 4425244"/>
              <a:gd name="connsiteY3" fmla="*/ 287226 h 2104056"/>
              <a:gd name="connsiteX4" fmla="*/ 3194755 w 4425244"/>
              <a:gd name="connsiteY4" fmla="*/ 27582 h 2104056"/>
              <a:gd name="connsiteX5" fmla="*/ 3522133 w 4425244"/>
              <a:gd name="connsiteY5" fmla="*/ 5004 h 2104056"/>
              <a:gd name="connsiteX6" fmla="*/ 4425244 w 4425244"/>
              <a:gd name="connsiteY6" fmla="*/ 5004 h 2104056"/>
              <a:gd name="connsiteX0" fmla="*/ 0 w 4425244"/>
              <a:gd name="connsiteY0" fmla="*/ 2093448 h 2093448"/>
              <a:gd name="connsiteX1" fmla="*/ 806785 w 4425244"/>
              <a:gd name="connsiteY1" fmla="*/ 1991849 h 2093448"/>
              <a:gd name="connsiteX2" fmla="*/ 1456266 w 4425244"/>
              <a:gd name="connsiteY2" fmla="*/ 1619315 h 2093448"/>
              <a:gd name="connsiteX3" fmla="*/ 1942756 w 4425244"/>
              <a:gd name="connsiteY3" fmla="*/ 287226 h 2093448"/>
              <a:gd name="connsiteX4" fmla="*/ 3194755 w 4425244"/>
              <a:gd name="connsiteY4" fmla="*/ 27582 h 2093448"/>
              <a:gd name="connsiteX5" fmla="*/ 3522133 w 4425244"/>
              <a:gd name="connsiteY5" fmla="*/ 5004 h 2093448"/>
              <a:gd name="connsiteX6" fmla="*/ 4425244 w 4425244"/>
              <a:gd name="connsiteY6" fmla="*/ 5004 h 2093448"/>
              <a:gd name="connsiteX0" fmla="*/ 0 w 4425244"/>
              <a:gd name="connsiteY0" fmla="*/ 2093076 h 2093076"/>
              <a:gd name="connsiteX1" fmla="*/ 806785 w 4425244"/>
              <a:gd name="connsiteY1" fmla="*/ 1991477 h 2093076"/>
              <a:gd name="connsiteX2" fmla="*/ 1456266 w 4425244"/>
              <a:gd name="connsiteY2" fmla="*/ 1618943 h 2093076"/>
              <a:gd name="connsiteX3" fmla="*/ 1942756 w 4425244"/>
              <a:gd name="connsiteY3" fmla="*/ 286854 h 2093076"/>
              <a:gd name="connsiteX4" fmla="*/ 2854489 w 4425244"/>
              <a:gd name="connsiteY4" fmla="*/ 61077 h 2093076"/>
              <a:gd name="connsiteX5" fmla="*/ 3522133 w 4425244"/>
              <a:gd name="connsiteY5" fmla="*/ 4632 h 2093076"/>
              <a:gd name="connsiteX6" fmla="*/ 4425244 w 4425244"/>
              <a:gd name="connsiteY6" fmla="*/ 4632 h 2093076"/>
              <a:gd name="connsiteX0" fmla="*/ 0 w 4425244"/>
              <a:gd name="connsiteY0" fmla="*/ 2093076 h 2093076"/>
              <a:gd name="connsiteX1" fmla="*/ 806785 w 4425244"/>
              <a:gd name="connsiteY1" fmla="*/ 1991477 h 2093076"/>
              <a:gd name="connsiteX2" fmla="*/ 1456266 w 4425244"/>
              <a:gd name="connsiteY2" fmla="*/ 1618943 h 2093076"/>
              <a:gd name="connsiteX3" fmla="*/ 1942756 w 4425244"/>
              <a:gd name="connsiteY3" fmla="*/ 286854 h 2093076"/>
              <a:gd name="connsiteX4" fmla="*/ 2854489 w 4425244"/>
              <a:gd name="connsiteY4" fmla="*/ 61077 h 2093076"/>
              <a:gd name="connsiteX5" fmla="*/ 3522133 w 4425244"/>
              <a:gd name="connsiteY5" fmla="*/ 4632 h 2093076"/>
              <a:gd name="connsiteX6" fmla="*/ 4425244 w 4425244"/>
              <a:gd name="connsiteY6" fmla="*/ 4632 h 2093076"/>
              <a:gd name="connsiteX0" fmla="*/ 0 w 4425244"/>
              <a:gd name="connsiteY0" fmla="*/ 2093076 h 2093076"/>
              <a:gd name="connsiteX1" fmla="*/ 806785 w 4425244"/>
              <a:gd name="connsiteY1" fmla="*/ 1991477 h 2093076"/>
              <a:gd name="connsiteX2" fmla="*/ 1456266 w 4425244"/>
              <a:gd name="connsiteY2" fmla="*/ 1618943 h 2093076"/>
              <a:gd name="connsiteX3" fmla="*/ 1942756 w 4425244"/>
              <a:gd name="connsiteY3" fmla="*/ 286854 h 2093076"/>
              <a:gd name="connsiteX4" fmla="*/ 3522133 w 4425244"/>
              <a:gd name="connsiteY4" fmla="*/ 4632 h 2093076"/>
              <a:gd name="connsiteX5" fmla="*/ 4425244 w 4425244"/>
              <a:gd name="connsiteY5" fmla="*/ 4632 h 2093076"/>
              <a:gd name="connsiteX0" fmla="*/ 0 w 4425244"/>
              <a:gd name="connsiteY0" fmla="*/ 2088605 h 2088605"/>
              <a:gd name="connsiteX1" fmla="*/ 806785 w 4425244"/>
              <a:gd name="connsiteY1" fmla="*/ 1987006 h 2088605"/>
              <a:gd name="connsiteX2" fmla="*/ 1456266 w 4425244"/>
              <a:gd name="connsiteY2" fmla="*/ 1614472 h 2088605"/>
              <a:gd name="connsiteX3" fmla="*/ 1942756 w 4425244"/>
              <a:gd name="connsiteY3" fmla="*/ 282383 h 2088605"/>
              <a:gd name="connsiteX4" fmla="*/ 3162963 w 4425244"/>
              <a:gd name="connsiteY4" fmla="*/ 22739 h 2088605"/>
              <a:gd name="connsiteX5" fmla="*/ 4425244 w 4425244"/>
              <a:gd name="connsiteY5" fmla="*/ 161 h 2088605"/>
              <a:gd name="connsiteX0" fmla="*/ 0 w 4425244"/>
              <a:gd name="connsiteY0" fmla="*/ 2091613 h 2091613"/>
              <a:gd name="connsiteX1" fmla="*/ 806785 w 4425244"/>
              <a:gd name="connsiteY1" fmla="*/ 1990014 h 2091613"/>
              <a:gd name="connsiteX2" fmla="*/ 1456266 w 4425244"/>
              <a:gd name="connsiteY2" fmla="*/ 1617480 h 2091613"/>
              <a:gd name="connsiteX3" fmla="*/ 1942756 w 4425244"/>
              <a:gd name="connsiteY3" fmla="*/ 285391 h 2091613"/>
              <a:gd name="connsiteX4" fmla="*/ 3162963 w 4425244"/>
              <a:gd name="connsiteY4" fmla="*/ 25747 h 2091613"/>
              <a:gd name="connsiteX5" fmla="*/ 4425244 w 4425244"/>
              <a:gd name="connsiteY5" fmla="*/ 3169 h 20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5244" h="2091613">
                <a:moveTo>
                  <a:pt x="0" y="2091613"/>
                </a:moveTo>
                <a:cubicBezTo>
                  <a:pt x="173096" y="2085028"/>
                  <a:pt x="564074" y="2069036"/>
                  <a:pt x="806785" y="1990014"/>
                </a:cubicBezTo>
                <a:cubicBezTo>
                  <a:pt x="1049496" y="1910992"/>
                  <a:pt x="1266938" y="1901584"/>
                  <a:pt x="1456266" y="1617480"/>
                </a:cubicBezTo>
                <a:cubicBezTo>
                  <a:pt x="1645594" y="1333376"/>
                  <a:pt x="1658307" y="550680"/>
                  <a:pt x="1942756" y="285391"/>
                </a:cubicBezTo>
                <a:cubicBezTo>
                  <a:pt x="2227205" y="20102"/>
                  <a:pt x="2333335" y="61496"/>
                  <a:pt x="3162963" y="25747"/>
                </a:cubicBezTo>
                <a:cubicBezTo>
                  <a:pt x="3992591" y="-10002"/>
                  <a:pt x="4076229" y="1287"/>
                  <a:pt x="4425244" y="3169"/>
                </a:cubicBezTo>
              </a:path>
            </a:pathLst>
          </a:cu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Wearout</a:t>
            </a:r>
            <a:r>
              <a:rPr lang="en-US" b="1" dirty="0"/>
              <a:t> and defects</a:t>
            </a:r>
          </a:p>
          <a:p>
            <a:pPr lvl="1"/>
            <a:r>
              <a:rPr lang="en-US" dirty="0" smtClean="0"/>
              <a:t>Sparing</a:t>
            </a:r>
          </a:p>
          <a:p>
            <a:pPr lvl="1"/>
            <a:r>
              <a:rPr lang="en-US" dirty="0" smtClean="0"/>
              <a:t>Extra margins</a:t>
            </a:r>
          </a:p>
          <a:p>
            <a:pPr lvl="1"/>
            <a:r>
              <a:rPr lang="en-US" dirty="0" smtClean="0"/>
              <a:t>Retirement</a:t>
            </a:r>
          </a:p>
          <a:p>
            <a:pPr lvl="1"/>
            <a:r>
              <a:rPr lang="en-US" dirty="0" smtClean="0"/>
              <a:t>Compensation (ECC)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Summary: no “good” memory</a:t>
            </a:r>
          </a:p>
          <a:p>
            <a:pPr lvl="1"/>
            <a:r>
              <a:rPr lang="en-US" dirty="0" smtClean="0"/>
              <a:t>It’s all about tradeoffs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b="1" dirty="0" smtClean="0"/>
              <a:t>DRAM</a:t>
            </a:r>
          </a:p>
          <a:p>
            <a:pPr lvl="1"/>
            <a:r>
              <a:rPr lang="en-US" dirty="0" smtClean="0"/>
              <a:t>Efficient and reliable reads and writes</a:t>
            </a:r>
          </a:p>
          <a:p>
            <a:pPr lvl="1"/>
            <a:r>
              <a:rPr lang="en-US" dirty="0" smtClean="0"/>
              <a:t>Leaky</a:t>
            </a:r>
          </a:p>
          <a:p>
            <a:pPr lvl="1"/>
            <a:r>
              <a:rPr lang="en-US" dirty="0" smtClean="0"/>
              <a:t>Density problematic</a:t>
            </a:r>
          </a:p>
          <a:p>
            <a:pPr lvl="1"/>
            <a:r>
              <a:rPr lang="en-US" dirty="0" smtClean="0"/>
              <a:t>Fairly fast reads and writes</a:t>
            </a:r>
          </a:p>
          <a:p>
            <a:pPr lvl="1"/>
            <a:r>
              <a:rPr lang="en-US" dirty="0"/>
              <a:t>Parallelism determined by cost</a:t>
            </a:r>
          </a:p>
          <a:p>
            <a:pPr lvl="1"/>
            <a:r>
              <a:rPr lang="en-US" dirty="0" smtClean="0"/>
              <a:t>Fast decay (short retention)</a:t>
            </a:r>
          </a:p>
          <a:p>
            <a:pPr lvl="2"/>
            <a:r>
              <a:rPr lang="en-US" dirty="0"/>
              <a:t>High </a:t>
            </a:r>
            <a:r>
              <a:rPr lang="en-US" dirty="0" smtClean="0"/>
              <a:t>variability</a:t>
            </a:r>
          </a:p>
          <a:p>
            <a:pPr lvl="1"/>
            <a:r>
              <a:rPr lang="en-US" dirty="0" smtClean="0"/>
              <a:t>Rare, but important flips</a:t>
            </a:r>
          </a:p>
          <a:p>
            <a:pPr lvl="1"/>
            <a:r>
              <a:rPr lang="en-US" dirty="0" smtClean="0"/>
              <a:t>Very rare disturbs</a:t>
            </a:r>
          </a:p>
          <a:p>
            <a:pPr lvl="1"/>
            <a:r>
              <a:rPr lang="en-US" dirty="0" smtClean="0"/>
              <a:t>Slow </a:t>
            </a:r>
            <a:r>
              <a:rPr lang="en-US" dirty="0" err="1" smtClean="0"/>
              <a:t>wearout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constraints and needs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Heterogeneity</a:t>
            </a:r>
          </a:p>
          <a:p>
            <a:endParaRPr lang="en-US" b="1" dirty="0"/>
          </a:p>
          <a:p>
            <a:r>
              <a:rPr lang="en-US" b="1" dirty="0" smtClean="0"/>
              <a:t>     </a:t>
            </a:r>
            <a:r>
              <a:rPr lang="en-US" dirty="0" smtClean="0"/>
              <a:t>asymmetry </a:t>
            </a:r>
          </a:p>
          <a:p>
            <a:endParaRPr lang="en-US" dirty="0"/>
          </a:p>
          <a:p>
            <a:r>
              <a:rPr lang="en-US" dirty="0" smtClean="0"/>
              <a:t>        specialization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b="1" dirty="0" smtClean="0"/>
              <a:t>FLASH</a:t>
            </a:r>
          </a:p>
          <a:p>
            <a:pPr lvl="1"/>
            <a:r>
              <a:rPr lang="en-US" dirty="0" smtClean="0"/>
              <a:t>High-energy writes</a:t>
            </a:r>
          </a:p>
          <a:p>
            <a:pPr lvl="1"/>
            <a:r>
              <a:rPr lang="en-US" dirty="0" smtClean="0"/>
              <a:t>Very dense </a:t>
            </a:r>
          </a:p>
          <a:p>
            <a:pPr lvl="1"/>
            <a:r>
              <a:rPr lang="en-US" dirty="0" smtClean="0"/>
              <a:t>Slow reads</a:t>
            </a:r>
          </a:p>
          <a:p>
            <a:pPr lvl="1"/>
            <a:r>
              <a:rPr lang="en-US" dirty="0" smtClean="0"/>
              <a:t>Very slow writes</a:t>
            </a:r>
          </a:p>
          <a:p>
            <a:pPr lvl="1"/>
            <a:r>
              <a:rPr lang="en-US" dirty="0"/>
              <a:t>Parallelism determined by technology</a:t>
            </a:r>
          </a:p>
          <a:p>
            <a:pPr lvl="1"/>
            <a:r>
              <a:rPr lang="en-US" dirty="0" smtClean="0"/>
              <a:t>Very slow decay (good retention)</a:t>
            </a:r>
          </a:p>
          <a:p>
            <a:pPr lvl="1"/>
            <a:r>
              <a:rPr lang="en-US" dirty="0" smtClean="0"/>
              <a:t>Flips only on periphery</a:t>
            </a:r>
          </a:p>
          <a:p>
            <a:pPr lvl="1"/>
            <a:r>
              <a:rPr lang="en-US" dirty="0" smtClean="0"/>
              <a:t>Write disturbs problematic</a:t>
            </a:r>
          </a:p>
          <a:p>
            <a:pPr lvl="1"/>
            <a:r>
              <a:rPr lang="en-US" dirty="0" smtClean="0"/>
              <a:t>Fast </a:t>
            </a:r>
            <a:r>
              <a:rPr lang="en-US" dirty="0" err="1" smtClean="0"/>
              <a:t>wearout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b="1" dirty="0" smtClean="0"/>
              <a:t>PCM</a:t>
            </a:r>
          </a:p>
          <a:p>
            <a:pPr lvl="1"/>
            <a:r>
              <a:rPr lang="en-US" dirty="0" smtClean="0"/>
              <a:t>High-energy writes</a:t>
            </a:r>
          </a:p>
          <a:p>
            <a:pPr lvl="1"/>
            <a:r>
              <a:rPr lang="en-US" dirty="0" smtClean="0"/>
              <a:t>Dense </a:t>
            </a:r>
          </a:p>
          <a:p>
            <a:pPr lvl="1"/>
            <a:r>
              <a:rPr lang="en-US" dirty="0" smtClean="0"/>
              <a:t>Fast reads</a:t>
            </a:r>
          </a:p>
          <a:p>
            <a:pPr lvl="1"/>
            <a:r>
              <a:rPr lang="en-US" dirty="0" smtClean="0"/>
              <a:t>Fast-</a:t>
            </a:r>
            <a:r>
              <a:rPr lang="en-US" dirty="0" err="1" smtClean="0"/>
              <a:t>ish</a:t>
            </a:r>
            <a:r>
              <a:rPr lang="en-US" dirty="0" smtClean="0"/>
              <a:t> writes</a:t>
            </a:r>
          </a:p>
          <a:p>
            <a:pPr lvl="1"/>
            <a:r>
              <a:rPr lang="en-US" dirty="0"/>
              <a:t>Parallelism determined by </a:t>
            </a:r>
            <a:r>
              <a:rPr lang="en-US" dirty="0" smtClean="0"/>
              <a:t>cost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low decay (OK retention)</a:t>
            </a:r>
          </a:p>
          <a:p>
            <a:pPr lvl="1"/>
            <a:r>
              <a:rPr lang="en-US" dirty="0" smtClean="0"/>
              <a:t>Flips only on periphery</a:t>
            </a:r>
          </a:p>
          <a:p>
            <a:pPr lvl="1"/>
            <a:r>
              <a:rPr lang="en-US" dirty="0" smtClean="0"/>
              <a:t>Write disturbs problematic</a:t>
            </a:r>
          </a:p>
          <a:p>
            <a:pPr lvl="1"/>
            <a:r>
              <a:rPr lang="en-US" dirty="0" smtClean="0"/>
              <a:t>Fast </a:t>
            </a:r>
            <a:r>
              <a:rPr lang="en-US" dirty="0" err="1" smtClean="0"/>
              <a:t>wearout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heterogeneity:</a:t>
            </a:r>
          </a:p>
          <a:p>
            <a:r>
              <a:rPr lang="en-US" dirty="0"/>
              <a:t> </a:t>
            </a:r>
            <a:r>
              <a:rPr lang="en-US" b="1" dirty="0"/>
              <a:t>interrelated </a:t>
            </a:r>
            <a:r>
              <a:rPr lang="en-US" b="1" dirty="0" smtClean="0"/>
              <a:t>tradeoffs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Parallelism (granularity)</a:t>
            </a:r>
          </a:p>
          <a:p>
            <a:pPr lvl="1"/>
            <a:r>
              <a:rPr lang="en-US" dirty="0" smtClean="0"/>
              <a:t>Reliability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</a:t>
            </a:r>
            <a:br>
              <a:rPr lang="en-US" dirty="0" smtClean="0"/>
            </a:br>
            <a:r>
              <a:rPr lang="en-US" dirty="0" smtClean="0"/>
              <a:t>   heterogeneous </a:t>
            </a:r>
            <a:r>
              <a:rPr lang="en-US" b="1" dirty="0" smtClean="0"/>
              <a:t>processors</a:t>
            </a:r>
          </a:p>
          <a:p>
            <a:r>
              <a:rPr lang="en-US" dirty="0"/>
              <a:t> </a:t>
            </a:r>
            <a:r>
              <a:rPr lang="en-US" dirty="0" smtClean="0"/>
              <a:t> heterogeneous </a:t>
            </a:r>
            <a:r>
              <a:rPr lang="en-US" b="1" dirty="0" smtClean="0"/>
              <a:t>applications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 </a:t>
            </a:r>
            <a:r>
              <a:rPr lang="en-US" b="1" dirty="0" smtClean="0"/>
              <a:t>compute</a:t>
            </a:r>
          </a:p>
          <a:p>
            <a:pPr lvl="1"/>
            <a:r>
              <a:rPr lang="en-US" dirty="0" smtClean="0"/>
              <a:t>Latency oriented</a:t>
            </a:r>
          </a:p>
          <a:p>
            <a:pPr lvl="1"/>
            <a:r>
              <a:rPr lang="en-US" dirty="0" smtClean="0"/>
              <a:t>Throughput oriented</a:t>
            </a:r>
          </a:p>
          <a:p>
            <a:pPr lvl="1"/>
            <a:r>
              <a:rPr lang="en-US" dirty="0" smtClean="0"/>
              <a:t>Specialized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Application</a:t>
            </a:r>
            <a:r>
              <a:rPr lang="en-US" dirty="0" smtClean="0"/>
              <a:t> characteristics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atency sensitive</a:t>
            </a:r>
            <a:endParaRPr lang="en-US" dirty="0"/>
          </a:p>
          <a:p>
            <a:pPr lvl="1"/>
            <a:r>
              <a:rPr lang="en-US" dirty="0" smtClean="0"/>
              <a:t>Bandwidth sensitive</a:t>
            </a:r>
            <a:endParaRPr lang="en-US" dirty="0"/>
          </a:p>
          <a:p>
            <a:pPr lvl="1"/>
            <a:r>
              <a:rPr lang="en-US" dirty="0"/>
              <a:t>Few tasks or many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compute </a:t>
            </a:r>
            <a:r>
              <a:rPr lang="en-US" b="1" dirty="0" smtClean="0"/>
              <a:t>styles</a:t>
            </a:r>
          </a:p>
          <a:p>
            <a:pPr lvl="1"/>
            <a:r>
              <a:rPr lang="en-US" dirty="0" smtClean="0"/>
              <a:t>Batch</a:t>
            </a:r>
          </a:p>
          <a:p>
            <a:pPr lvl="1"/>
            <a:r>
              <a:rPr lang="en-US" dirty="0" err="1" smtClean="0"/>
              <a:t>Realtime</a:t>
            </a:r>
            <a:endParaRPr lang="en-US" dirty="0" smtClean="0"/>
          </a:p>
          <a:p>
            <a:pPr lvl="1"/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b="1" dirty="0" smtClean="0"/>
              <a:t>data</a:t>
            </a:r>
            <a:r>
              <a:rPr lang="en-US" dirty="0" smtClean="0"/>
              <a:t> usage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Locality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Persistence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b="1" i="1" dirty="0" smtClean="0"/>
              <a:t>must be </a:t>
            </a:r>
            <a:r>
              <a:rPr lang="en-US" b="1" dirty="0" smtClean="0"/>
              <a:t>heterogeneous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but </a:t>
            </a:r>
            <a:r>
              <a:rPr lang="en-US" b="1" dirty="0" smtClean="0"/>
              <a:t>illusion of homogeneity</a:t>
            </a:r>
            <a:r>
              <a:rPr lang="en-US" dirty="0" smtClean="0"/>
              <a:t> is nice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solution:</a:t>
            </a:r>
            <a:br>
              <a:rPr lang="en-US" dirty="0" smtClean="0"/>
            </a:br>
            <a:r>
              <a:rPr lang="en-US" b="1" dirty="0" smtClean="0"/>
              <a:t>Adaptive proportional </a:t>
            </a:r>
            <a:r>
              <a:rPr lang="en-US" dirty="0" smtClean="0"/>
              <a:t>memory systems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big.LITTLE</a:t>
            </a:r>
            <a:r>
              <a:rPr lang="en-US" dirty="0" smtClean="0"/>
              <a:t> and per core </a:t>
            </a:r>
            <a:r>
              <a:rPr lang="en-US" dirty="0" err="1" smtClean="0"/>
              <a:t>DvFS</a:t>
            </a:r>
            <a:endParaRPr lang="en-US" dirty="0" smtClean="0"/>
          </a:p>
          <a:p>
            <a:pPr lvl="1"/>
            <a:r>
              <a:rPr lang="en-US" dirty="0" smtClean="0"/>
              <a:t>Static and </a:t>
            </a:r>
            <a:r>
              <a:rPr lang="en-US" b="1" dirty="0" smtClean="0"/>
              <a:t>dynamic</a:t>
            </a:r>
            <a:r>
              <a:rPr lang="en-US" dirty="0" smtClean="0"/>
              <a:t> asymmetry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Accelerators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Programmable</a:t>
            </a:r>
            <a:r>
              <a:rPr lang="en-US" dirty="0" smtClean="0">
                <a:sym typeface="Wingdings" pitchFamily="2" charset="2"/>
              </a:rPr>
              <a:t> and fixed-function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solution:</a:t>
            </a:r>
            <a:br>
              <a:rPr lang="en-US" dirty="0" smtClean="0"/>
            </a:br>
            <a:r>
              <a:rPr lang="en-US" b="1" dirty="0" smtClean="0"/>
              <a:t>Adaptive proportional </a:t>
            </a:r>
            <a:r>
              <a:rPr lang="en-US" dirty="0" smtClean="0"/>
              <a:t>memory 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b="1" dirty="0" smtClean="0"/>
              <a:t>reliability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reliability</a:t>
            </a:r>
          </a:p>
          <a:p>
            <a:pPr lvl="1"/>
            <a:r>
              <a:rPr lang="en-US" dirty="0" smtClean="0"/>
              <a:t>Adapt the </a:t>
            </a:r>
            <a:r>
              <a:rPr lang="en-US" b="1" dirty="0" smtClean="0"/>
              <a:t>mechanism</a:t>
            </a:r>
          </a:p>
          <a:p>
            <a:pPr lvl="1"/>
            <a:r>
              <a:rPr lang="en-US" dirty="0" smtClean="0"/>
              <a:t>Adapt the </a:t>
            </a:r>
            <a:r>
              <a:rPr lang="en-US" b="1" dirty="0" smtClean="0"/>
              <a:t>error rate</a:t>
            </a:r>
          </a:p>
          <a:p>
            <a:pPr lvl="2"/>
            <a:r>
              <a:rPr lang="en-US" dirty="0" smtClean="0"/>
              <a:t>precision (stochastic precision)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7924800" cy="5715000"/>
          </a:xfrm>
        </p:spPr>
        <p:txBody>
          <a:bodyPr/>
          <a:lstStyle/>
          <a:p>
            <a:r>
              <a:rPr lang="en-US" dirty="0" smtClean="0"/>
              <a:t>Adaptive reliability</a:t>
            </a:r>
          </a:p>
          <a:p>
            <a:pPr lvl="1"/>
            <a:r>
              <a:rPr lang="en-US" dirty="0" smtClean="0"/>
              <a:t>By </a:t>
            </a:r>
            <a:r>
              <a:rPr lang="en-US" b="1" dirty="0" smtClean="0"/>
              <a:t>type</a:t>
            </a:r>
          </a:p>
          <a:p>
            <a:pPr lvl="2"/>
            <a:r>
              <a:rPr lang="en-US" dirty="0" smtClean="0"/>
              <a:t>Application guided</a:t>
            </a:r>
          </a:p>
          <a:p>
            <a:pPr lvl="1"/>
            <a:r>
              <a:rPr lang="en-US" dirty="0"/>
              <a:t>By </a:t>
            </a:r>
            <a:r>
              <a:rPr lang="en-US" b="1" dirty="0" smtClean="0"/>
              <a:t>location </a:t>
            </a:r>
            <a:r>
              <a:rPr lang="en-US" dirty="0" smtClean="0"/>
              <a:t>(83)</a:t>
            </a:r>
            <a:endParaRPr lang="en-US" b="1" dirty="0" smtClean="0"/>
          </a:p>
          <a:p>
            <a:pPr lvl="2"/>
            <a:r>
              <a:rPr lang="en-US" dirty="0" smtClean="0"/>
              <a:t>Machine-state guided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b="1" dirty="0" smtClean="0"/>
              <a:t>Virtualized ECC</a:t>
            </a:r>
          </a:p>
          <a:p>
            <a:pPr lvl="1"/>
            <a:r>
              <a:rPr lang="en-US" dirty="0" smtClean="0"/>
              <a:t>Adapt the mechanism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blackWhite">
          <a:xfrm>
            <a:off x="5698772" y="1216223"/>
            <a:ext cx="1676400" cy="4961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46372" y="911423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Physical Memory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7372" y="6169223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Verdana" pitchFamily="34" charset="0"/>
                <a:cs typeface="Arial" charset="0"/>
              </a:rPr>
              <a:t>Data</a:t>
            </a:r>
            <a:endParaRPr lang="en-US" sz="1400" b="1" dirty="0">
              <a:latin typeface="Verdana" pitchFamily="34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6572" y="6169223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Verdana" pitchFamily="34" charset="0"/>
                <a:cs typeface="Arial" charset="0"/>
              </a:rPr>
              <a:t>ECC</a:t>
            </a:r>
            <a:endParaRPr lang="en-US" sz="1400" b="1" dirty="0"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blackWhite">
          <a:xfrm flipH="1">
            <a:off x="7375172" y="1216223"/>
            <a:ext cx="457200" cy="49619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White">
          <a:xfrm>
            <a:off x="1812572" y="1225153"/>
            <a:ext cx="1676400" cy="4885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26772" y="920353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Virtual Address space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25" idx="3"/>
            <a:endCxn id="20" idx="1"/>
          </p:cNvCxnSpPr>
          <p:nvPr/>
        </p:nvCxnSpPr>
        <p:spPr>
          <a:xfrm flipV="1">
            <a:off x="3488972" y="19401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6" idx="3"/>
            <a:endCxn id="21" idx="1"/>
          </p:cNvCxnSpPr>
          <p:nvPr/>
        </p:nvCxnSpPr>
        <p:spPr>
          <a:xfrm flipV="1">
            <a:off x="3488972" y="29307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3"/>
            <a:endCxn id="22" idx="1"/>
          </p:cNvCxnSpPr>
          <p:nvPr/>
        </p:nvCxnSpPr>
        <p:spPr>
          <a:xfrm flipV="1">
            <a:off x="3488972" y="39213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372" y="17585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Low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8972" y="2054423"/>
            <a:ext cx="2133600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Virtual Page to Physical Frame mapping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98772" y="14448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x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98772" y="24354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y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8772" y="34260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z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2572" y="15299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x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12572" y="25205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y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2572" y="35111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z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2372" y="1225153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Protection Level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29" name="Straight Arrow Connector 28"/>
          <p:cNvCxnSpPr>
            <a:stCxn id="25" idx="1"/>
            <a:endCxn id="13" idx="3"/>
          </p:cNvCxnSpPr>
          <p:nvPr/>
        </p:nvCxnSpPr>
        <p:spPr>
          <a:xfrm rot="10800000">
            <a:off x="1355372" y="20252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2372" y="27491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Medium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33" name="Straight Arrow Connector 32"/>
          <p:cNvCxnSpPr>
            <a:stCxn id="26" idx="1"/>
            <a:endCxn id="32" idx="3"/>
          </p:cNvCxnSpPr>
          <p:nvPr/>
        </p:nvCxnSpPr>
        <p:spPr>
          <a:xfrm rot="10800000">
            <a:off x="1355372" y="30158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2372" y="37397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High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35" name="Straight Arrow Connector 34"/>
          <p:cNvCxnSpPr>
            <a:stCxn id="27" idx="1"/>
            <a:endCxn id="34" idx="3"/>
          </p:cNvCxnSpPr>
          <p:nvPr/>
        </p:nvCxnSpPr>
        <p:spPr>
          <a:xfrm rot="10800000">
            <a:off x="1355372" y="40064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blackWhite">
          <a:xfrm>
            <a:off x="5698772" y="1216223"/>
            <a:ext cx="1676400" cy="4961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46372" y="911423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Physical Memory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7372" y="6169223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Verdana" pitchFamily="34" charset="0"/>
                <a:cs typeface="Arial" charset="0"/>
              </a:rPr>
              <a:t>Data</a:t>
            </a:r>
            <a:endParaRPr lang="en-US" sz="1400" b="1" dirty="0"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blackWhite">
          <a:xfrm>
            <a:off x="1812572" y="1225153"/>
            <a:ext cx="1676400" cy="4885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26772" y="920353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Virtual Address space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25" idx="3"/>
            <a:endCxn id="20" idx="1"/>
          </p:cNvCxnSpPr>
          <p:nvPr/>
        </p:nvCxnSpPr>
        <p:spPr>
          <a:xfrm flipV="1">
            <a:off x="3488972" y="19401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6" idx="3"/>
            <a:endCxn id="21" idx="1"/>
          </p:cNvCxnSpPr>
          <p:nvPr/>
        </p:nvCxnSpPr>
        <p:spPr>
          <a:xfrm flipV="1">
            <a:off x="3488972" y="29307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3"/>
            <a:endCxn id="22" idx="1"/>
          </p:cNvCxnSpPr>
          <p:nvPr/>
        </p:nvCxnSpPr>
        <p:spPr>
          <a:xfrm flipV="1">
            <a:off x="3488972" y="39213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372" y="17585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Low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8972" y="2054423"/>
            <a:ext cx="2133600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Virtual Page to Physical Frame mapping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8972" y="5331023"/>
            <a:ext cx="2209800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Physical Frame to ECC Page mapping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5172" y="388322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Verdana" pitchFamily="34" charset="0"/>
              </a:rPr>
              <a:t>ECC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546954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Verdana" pitchFamily="34" charset="0"/>
              </a:rPr>
              <a:t>Stronger</a:t>
            </a:r>
            <a:br>
              <a:rPr lang="en-US" sz="1600" b="1" dirty="0" smtClean="0">
                <a:latin typeface="Verdana" pitchFamily="34" charset="0"/>
              </a:rPr>
            </a:br>
            <a:r>
              <a:rPr lang="en-US" sz="1600" b="1" dirty="0" smtClean="0">
                <a:latin typeface="Verdana" pitchFamily="34" charset="0"/>
              </a:rPr>
              <a:t>ECC</a:t>
            </a:r>
            <a:endParaRPr lang="en-US" sz="1600" b="1" dirty="0">
              <a:latin typeface="Verdana" pitchFamily="34" charset="0"/>
            </a:endParaRPr>
          </a:p>
        </p:txBody>
      </p:sp>
      <p:cxnSp>
        <p:nvCxnSpPr>
          <p:cNvPr id="18" name="Straight Arrow Connector 17"/>
          <p:cNvCxnSpPr>
            <a:stCxn id="16" idx="2"/>
            <a:endCxn id="23" idx="3"/>
          </p:cNvCxnSpPr>
          <p:nvPr/>
        </p:nvCxnSpPr>
        <p:spPr>
          <a:xfrm flipH="1">
            <a:off x="7375172" y="4252555"/>
            <a:ext cx="800100" cy="62126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24" idx="3"/>
          </p:cNvCxnSpPr>
          <p:nvPr/>
        </p:nvCxnSpPr>
        <p:spPr>
          <a:xfrm flipH="1" flipV="1">
            <a:off x="7375172" y="5445323"/>
            <a:ext cx="1044928" cy="2422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98772" y="14448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x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98772" y="24354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y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8772" y="34260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z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8772" y="4721423"/>
            <a:ext cx="1676400" cy="304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ECC page – y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8772" y="5178623"/>
            <a:ext cx="16764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ECC page – z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2572" y="15299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x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12572" y="25205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y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2572" y="35111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z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2372" y="1225153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Protection Level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29" name="Straight Arrow Connector 28"/>
          <p:cNvCxnSpPr>
            <a:stCxn id="25" idx="1"/>
            <a:endCxn id="13" idx="3"/>
          </p:cNvCxnSpPr>
          <p:nvPr/>
        </p:nvCxnSpPr>
        <p:spPr>
          <a:xfrm rot="10800000">
            <a:off x="1355372" y="20252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23" idx="1"/>
          </p:cNvCxnSpPr>
          <p:nvPr/>
        </p:nvCxnSpPr>
        <p:spPr>
          <a:xfrm rot="10800000" flipV="1">
            <a:off x="5698772" y="2930723"/>
            <a:ext cx="1588" cy="1943100"/>
          </a:xfrm>
          <a:prstGeom prst="curvedConnector3">
            <a:avLst>
              <a:gd name="adj1" fmla="val 4924762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2" idx="1"/>
            <a:endCxn id="24" idx="1"/>
          </p:cNvCxnSpPr>
          <p:nvPr/>
        </p:nvCxnSpPr>
        <p:spPr>
          <a:xfrm rot="10800000" flipV="1">
            <a:off x="5698772" y="3921323"/>
            <a:ext cx="1588" cy="1524000"/>
          </a:xfrm>
          <a:prstGeom prst="curvedConnector3">
            <a:avLst>
              <a:gd name="adj1" fmla="val 4773232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2372" y="27491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Medium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33" name="Straight Arrow Connector 32"/>
          <p:cNvCxnSpPr>
            <a:stCxn id="26" idx="1"/>
            <a:endCxn id="32" idx="3"/>
          </p:cNvCxnSpPr>
          <p:nvPr/>
        </p:nvCxnSpPr>
        <p:spPr>
          <a:xfrm rot="10800000">
            <a:off x="1355372" y="30158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2372" y="37397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High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35" name="Straight Arrow Connector 34"/>
          <p:cNvCxnSpPr>
            <a:stCxn id="27" idx="1"/>
            <a:endCxn id="34" idx="3"/>
          </p:cNvCxnSpPr>
          <p:nvPr/>
        </p:nvCxnSpPr>
        <p:spPr>
          <a:xfrm rot="10800000">
            <a:off x="1355372" y="40064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blackWhite">
          <a:xfrm>
            <a:off x="5698772" y="1216223"/>
            <a:ext cx="1676400" cy="4961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46372" y="911423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Physical Memory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7372" y="6169223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Verdana" pitchFamily="34" charset="0"/>
                <a:cs typeface="Arial" charset="0"/>
              </a:rPr>
              <a:t>Data</a:t>
            </a:r>
            <a:endParaRPr lang="en-US" sz="1400" b="1" dirty="0">
              <a:latin typeface="Verdana" pitchFamily="34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6572" y="6169223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Verdana" pitchFamily="34" charset="0"/>
                <a:cs typeface="Arial" charset="0"/>
              </a:rPr>
              <a:t>T1EC</a:t>
            </a:r>
            <a:endParaRPr lang="en-US" sz="1400" b="1" dirty="0"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blackWhite">
          <a:xfrm flipH="1">
            <a:off x="7375172" y="1216223"/>
            <a:ext cx="152400" cy="4961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White">
          <a:xfrm>
            <a:off x="1812572" y="1225153"/>
            <a:ext cx="1676400" cy="4885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26772" y="920353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Virtual Address space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25" idx="3"/>
            <a:endCxn id="20" idx="1"/>
          </p:cNvCxnSpPr>
          <p:nvPr/>
        </p:nvCxnSpPr>
        <p:spPr>
          <a:xfrm flipV="1">
            <a:off x="3488972" y="19401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6" idx="3"/>
            <a:endCxn id="21" idx="1"/>
          </p:cNvCxnSpPr>
          <p:nvPr/>
        </p:nvCxnSpPr>
        <p:spPr>
          <a:xfrm flipV="1">
            <a:off x="3488972" y="29307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3"/>
            <a:endCxn id="22" idx="1"/>
          </p:cNvCxnSpPr>
          <p:nvPr/>
        </p:nvCxnSpPr>
        <p:spPr>
          <a:xfrm flipV="1">
            <a:off x="3488972" y="3921323"/>
            <a:ext cx="2209800" cy="8513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372" y="17585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Low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8972" y="2054423"/>
            <a:ext cx="2133600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Virtual Page to Physical Frame mapping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8972" y="5331023"/>
            <a:ext cx="2209800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Physical Frame to ECC Page mapping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5172" y="3883223"/>
            <a:ext cx="1600200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Verdana" pitchFamily="34" charset="0"/>
              </a:rPr>
              <a:t>T2EC for </a:t>
            </a:r>
            <a:r>
              <a:rPr lang="en-US" sz="1800" b="1" dirty="0" err="1" smtClean="0">
                <a:latin typeface="Verdana" pitchFamily="34" charset="0"/>
              </a:rPr>
              <a:t>Chipkill</a:t>
            </a:r>
            <a:r>
              <a:rPr lang="en-US" sz="1800" b="1" dirty="0" smtClean="0">
                <a:latin typeface="Verdana" pitchFamily="34" charset="0"/>
              </a:rPr>
              <a:t> 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5469548"/>
            <a:ext cx="1295400" cy="82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Verdana" pitchFamily="34" charset="0"/>
              </a:rPr>
              <a:t>T2EC for </a:t>
            </a:r>
          </a:p>
          <a:p>
            <a:pPr algn="r"/>
            <a:r>
              <a:rPr lang="en-US" sz="1600" b="1" dirty="0" smtClean="0">
                <a:latin typeface="Verdana" pitchFamily="34" charset="0"/>
              </a:rPr>
              <a:t>Double</a:t>
            </a:r>
          </a:p>
          <a:p>
            <a:pPr algn="r"/>
            <a:r>
              <a:rPr lang="en-US" sz="1600" b="1" dirty="0" err="1" smtClean="0">
                <a:latin typeface="Verdana" pitchFamily="34" charset="0"/>
              </a:rPr>
              <a:t>Chipkill</a:t>
            </a:r>
            <a:r>
              <a:rPr lang="en-US" sz="1600" b="1" dirty="0" smtClean="0">
                <a:latin typeface="Verdana" pitchFamily="34" charset="0"/>
              </a:rPr>
              <a:t> </a:t>
            </a:r>
            <a:endParaRPr lang="en-US" sz="1600" b="1" dirty="0">
              <a:latin typeface="Verdana" pitchFamily="34" charset="0"/>
            </a:endParaRPr>
          </a:p>
        </p:txBody>
      </p:sp>
      <p:cxnSp>
        <p:nvCxnSpPr>
          <p:cNvPr id="18" name="Straight Arrow Connector 17"/>
          <p:cNvCxnSpPr>
            <a:stCxn id="16" idx="2"/>
            <a:endCxn id="23" idx="3"/>
          </p:cNvCxnSpPr>
          <p:nvPr/>
        </p:nvCxnSpPr>
        <p:spPr>
          <a:xfrm flipH="1">
            <a:off x="7375172" y="4524039"/>
            <a:ext cx="800100" cy="34978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24" idx="3"/>
          </p:cNvCxnSpPr>
          <p:nvPr/>
        </p:nvCxnSpPr>
        <p:spPr>
          <a:xfrm flipH="1" flipV="1">
            <a:off x="7375172" y="5445323"/>
            <a:ext cx="1044928" cy="2422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98772" y="14448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x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98772" y="24354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y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8772" y="342602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Page frame – z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8772" y="4721423"/>
            <a:ext cx="1676400" cy="304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ECC page – y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8772" y="5178623"/>
            <a:ext cx="16764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ECC page – z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2572" y="15299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x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12572" y="25205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y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2572" y="3511153"/>
            <a:ext cx="167640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Virtual page – z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2372" y="1225153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Protection Level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29" name="Straight Arrow Connector 28"/>
          <p:cNvCxnSpPr>
            <a:stCxn id="25" idx="1"/>
            <a:endCxn id="13" idx="3"/>
          </p:cNvCxnSpPr>
          <p:nvPr/>
        </p:nvCxnSpPr>
        <p:spPr>
          <a:xfrm rot="10800000">
            <a:off x="1355372" y="20252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23" idx="1"/>
          </p:cNvCxnSpPr>
          <p:nvPr/>
        </p:nvCxnSpPr>
        <p:spPr>
          <a:xfrm rot="10800000" flipV="1">
            <a:off x="5698772" y="2930723"/>
            <a:ext cx="1588" cy="1943100"/>
          </a:xfrm>
          <a:prstGeom prst="curvedConnector3">
            <a:avLst>
              <a:gd name="adj1" fmla="val 4924762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2" idx="1"/>
            <a:endCxn id="24" idx="1"/>
          </p:cNvCxnSpPr>
          <p:nvPr/>
        </p:nvCxnSpPr>
        <p:spPr>
          <a:xfrm rot="10800000" flipV="1">
            <a:off x="5698772" y="3921323"/>
            <a:ext cx="1588" cy="1524000"/>
          </a:xfrm>
          <a:prstGeom prst="curvedConnector3">
            <a:avLst>
              <a:gd name="adj1" fmla="val 4773232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2372" y="27491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Medium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33" name="Straight Arrow Connector 32"/>
          <p:cNvCxnSpPr>
            <a:stCxn id="26" idx="1"/>
            <a:endCxn id="32" idx="3"/>
          </p:cNvCxnSpPr>
          <p:nvPr/>
        </p:nvCxnSpPr>
        <p:spPr>
          <a:xfrm rot="10800000">
            <a:off x="1355372" y="30158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2372" y="3739753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  <a:cs typeface="Arial" charset="0"/>
              </a:rPr>
              <a:t>High</a:t>
            </a:r>
            <a:endParaRPr lang="en-US" sz="1600" b="1" dirty="0">
              <a:latin typeface="Verdana" pitchFamily="34" charset="0"/>
              <a:cs typeface="Arial" charset="0"/>
            </a:endParaRPr>
          </a:p>
        </p:txBody>
      </p:sp>
      <p:cxnSp>
        <p:nvCxnSpPr>
          <p:cNvPr id="35" name="Straight Arrow Connector 34"/>
          <p:cNvCxnSpPr>
            <a:stCxn id="27" idx="1"/>
            <a:endCxn id="34" idx="3"/>
          </p:cNvCxnSpPr>
          <p:nvPr/>
        </p:nvCxnSpPr>
        <p:spPr>
          <a:xfrm rot="10800000">
            <a:off x="1355372" y="4006453"/>
            <a:ext cx="4572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4842" y="5540205"/>
            <a:ext cx="577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Two-Tiered ECC</a:t>
            </a:r>
            <a:endParaRPr lang="en-US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185" y="1143000"/>
            <a:ext cx="6062917" cy="479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460512" cy="49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66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cores</a:t>
            </a:r>
          </a:p>
          <a:p>
            <a:r>
              <a:rPr lang="en-US" dirty="0" smtClean="0">
                <a:sym typeface="Wingdings" pitchFamily="2" charset="2"/>
              </a:rPr>
              <a:t>Latency cores</a:t>
            </a:r>
          </a:p>
          <a:p>
            <a:r>
              <a:rPr lang="en-US" dirty="0" smtClean="0">
                <a:sym typeface="Wingdings" pitchFamily="2" charset="2"/>
              </a:rPr>
              <a:t>Specialized cores</a:t>
            </a:r>
          </a:p>
          <a:p>
            <a:pPr marL="173037" lvl="1" indent="0">
              <a:buNone/>
            </a:pP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chemeClr val="accent2"/>
                </a:solidFill>
                <a:sym typeface="Wingdings" pitchFamily="2" charset="2"/>
              </a:rPr>
            </a:b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  proportionality of compute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Caching work great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12017736"/>
              </p:ext>
            </p:extLst>
          </p:nvPr>
        </p:nvGraphicFramePr>
        <p:xfrm>
          <a:off x="1981200" y="2057400"/>
          <a:ext cx="464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5867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Normalized Execution Time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Bonus: </a:t>
            </a:r>
            <a:r>
              <a:rPr lang="en-US" b="1" dirty="0" smtClean="0"/>
              <a:t>flexibility</a:t>
            </a:r>
            <a:r>
              <a:rPr lang="en-US" dirty="0" smtClean="0"/>
              <a:t> of ECC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96299967"/>
              </p:ext>
            </p:extLst>
          </p:nvPr>
        </p:nvGraphicFramePr>
        <p:xfrm>
          <a:off x="1981200" y="2063044"/>
          <a:ext cx="4800600" cy="380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57866" y="5862935"/>
            <a:ext cx="606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Normalized Energy-Delay Product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b="1" dirty="0" smtClean="0"/>
              <a:t>FREE-p</a:t>
            </a:r>
            <a:endParaRPr lang="en-US" dirty="0" smtClean="0"/>
          </a:p>
          <a:p>
            <a:pPr lvl="1"/>
            <a:r>
              <a:rPr lang="en-US" dirty="0" smtClean="0"/>
              <a:t>Adapt to </a:t>
            </a:r>
            <a:r>
              <a:rPr lang="en-US" dirty="0" err="1" smtClean="0"/>
              <a:t>wearout</a:t>
            </a:r>
            <a:r>
              <a:rPr lang="en-US" dirty="0" smtClean="0"/>
              <a:t> state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FREE-p insights:</a:t>
            </a:r>
          </a:p>
          <a:p>
            <a:pPr lvl="1"/>
            <a:r>
              <a:rPr lang="en-US" dirty="0" err="1" smtClean="0"/>
              <a:t>Wearout</a:t>
            </a:r>
            <a:r>
              <a:rPr lang="en-US" dirty="0" smtClean="0"/>
              <a:t> is </a:t>
            </a:r>
            <a:r>
              <a:rPr lang="en-US" b="1" dirty="0" smtClean="0"/>
              <a:t>gradual</a:t>
            </a:r>
            <a:endParaRPr lang="en-US" dirty="0" smtClean="0"/>
          </a:p>
          <a:p>
            <a:pPr lvl="1"/>
            <a:r>
              <a:rPr lang="en-US" dirty="0" smtClean="0"/>
              <a:t>Adapt ECC strength to </a:t>
            </a:r>
            <a:r>
              <a:rPr lang="en-US" dirty="0" err="1" smtClean="0"/>
              <a:t>wearout</a:t>
            </a:r>
            <a:r>
              <a:rPr lang="en-US" dirty="0" smtClean="0"/>
              <a:t> degree</a:t>
            </a:r>
          </a:p>
          <a:p>
            <a:pPr lvl="1"/>
            <a:r>
              <a:rPr lang="en-US" dirty="0" smtClean="0"/>
              <a:t>Limit ECC need with adaptive repair</a:t>
            </a:r>
          </a:p>
          <a:p>
            <a:pPr lvl="2"/>
            <a:r>
              <a:rPr lang="en-US" dirty="0" smtClean="0"/>
              <a:t>Retire and remap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ECC strength</a:t>
            </a:r>
          </a:p>
          <a:p>
            <a:pPr lvl="1"/>
            <a:r>
              <a:rPr lang="en-US" b="1" dirty="0" smtClean="0"/>
              <a:t>Multi-tiered</a:t>
            </a:r>
            <a:r>
              <a:rPr lang="en-US" dirty="0" smtClean="0"/>
              <a:t> ECC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cells need </a:t>
            </a:r>
            <a:r>
              <a:rPr lang="en-US" b="1" dirty="0" smtClean="0"/>
              <a:t>different protection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53789233"/>
              </p:ext>
            </p:extLst>
          </p:nvPr>
        </p:nvGraphicFramePr>
        <p:xfrm>
          <a:off x="991440" y="1905000"/>
          <a:ext cx="7161119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Fine-grain</a:t>
            </a:r>
            <a:r>
              <a:rPr lang="en-US" dirty="0"/>
              <a:t> </a:t>
            </a:r>
            <a:r>
              <a:rPr lang="en-US" dirty="0" smtClean="0"/>
              <a:t>retirement is key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06160582"/>
              </p:ext>
            </p:extLst>
          </p:nvPr>
        </p:nvGraphicFramePr>
        <p:xfrm>
          <a:off x="0" y="1571978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b="1" dirty="0" smtClean="0"/>
              <a:t>FG repair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72200" y="2807732"/>
            <a:ext cx="2590800" cy="7017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Page for remapping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36332"/>
            <a:ext cx="1600200" cy="3970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D/P flag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3172700"/>
            <a:ext cx="5943600" cy="2237500"/>
            <a:chOff x="1295400" y="4174968"/>
            <a:chExt cx="5943600" cy="2237500"/>
          </a:xfrm>
        </p:grpSpPr>
        <p:sp>
          <p:nvSpPr>
            <p:cNvPr id="7" name="Rectangle 6"/>
            <p:cNvSpPr/>
            <p:nvPr/>
          </p:nvSpPr>
          <p:spPr>
            <a:xfrm>
              <a:off x="1371600" y="4507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7400" y="4507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3200" y="4507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0" y="4507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71600" y="4736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7400" y="4736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200" y="4736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9000" y="4736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71600" y="4964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57400" y="4964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3200" y="4964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4964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71600" y="51932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7400" y="51932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43200" y="51932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29000" y="51932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71600" y="54218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4218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43200" y="54218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29000" y="54218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71600" y="5650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7400" y="5650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43200" y="5650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9000" y="5650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71600" y="5879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57400" y="5879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43200" y="5879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29000" y="5879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71600" y="6107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57400" y="6107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3200" y="6107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29000" y="6107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71600" y="4507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4736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71600" y="4964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371600" y="51932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71600" y="54218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71600" y="5650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71600" y="5879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1600" y="6107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57400" y="4507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57400" y="4736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57400" y="51932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57400" y="54218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57400" y="5650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57400" y="5879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057400" y="6107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43200" y="4507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43200" y="4736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43200" y="4964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43200" y="51932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43200" y="54218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43200" y="5650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43200" y="5879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43200" y="6107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29000" y="4507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429000" y="4736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29000" y="4964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29000" y="51932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29000" y="54218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429000" y="5650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29000" y="5879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29000" y="6107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19600" y="4507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05400" y="4507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791200" y="4507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77000" y="4507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419600" y="4736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05400" y="4736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791200" y="4736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77000" y="4736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19600" y="4964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05400" y="4964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91200" y="4964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77000" y="4964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19600" y="51932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05400" y="51932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91200" y="51932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77000" y="51932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19600" y="54218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105400" y="54218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791200" y="54218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77000" y="54218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419600" y="5650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105400" y="5650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91200" y="5650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477000" y="56504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419600" y="5879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05400" y="5879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791200" y="5879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7000" y="58790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419600" y="6107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05400" y="6107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791200" y="6107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77000" y="6107668"/>
              <a:ext cx="6858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419600" y="4507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419600" y="4736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419600" y="4964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419600" y="51932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19600" y="54218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419600" y="5650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419600" y="5879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419600" y="6107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105400" y="4507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105400" y="4736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105400" y="4964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105400" y="51932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105400" y="54218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05400" y="5650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05400" y="5879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105400" y="6107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791200" y="4507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791200" y="4736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91200" y="4964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91200" y="51932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791200" y="54218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791200" y="5650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791200" y="5879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791200" y="6107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477000" y="4507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77000" y="4736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477000" y="4964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477000" y="51932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477000" y="54218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477000" y="56504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77000" y="58790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477000" y="6107668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1295400" y="4431268"/>
              <a:ext cx="2895600" cy="1066800"/>
            </a:xfrm>
            <a:prstGeom prst="roundRect">
              <a:avLst>
                <a:gd name="adj" fmla="val 9524"/>
              </a:avLst>
            </a:prstGeom>
            <a:noFill/>
            <a:ln w="381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4343400" y="5345668"/>
              <a:ext cx="2895600" cy="1066800"/>
            </a:xfrm>
            <a:prstGeom prst="roundRect">
              <a:avLst>
                <a:gd name="adj" fmla="val 8504"/>
              </a:avLst>
            </a:prstGeom>
            <a:noFill/>
            <a:ln w="38100"/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286000" y="4174968"/>
              <a:ext cx="1676400" cy="397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Data page</a:t>
              </a:r>
              <a:endPara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057400" y="4963886"/>
              <a:ext cx="76200" cy="22860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286000" y="3721350"/>
            <a:ext cx="76200" cy="22860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9" name="Straight Arrow Connector 138"/>
          <p:cNvCxnSpPr>
            <a:stCxn id="5" idx="2"/>
            <a:endCxn id="138" idx="1"/>
          </p:cNvCxnSpPr>
          <p:nvPr/>
        </p:nvCxnSpPr>
        <p:spPr>
          <a:xfrm>
            <a:off x="1028700" y="3433364"/>
            <a:ext cx="1257300" cy="4022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362200" y="3727700"/>
            <a:ext cx="609600" cy="21771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ptr</a:t>
            </a:r>
            <a:endParaRPr lang="en-US" sz="1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2743200" y="3677808"/>
            <a:ext cx="152400" cy="304800"/>
            <a:chOff x="7239000" y="4038600"/>
            <a:chExt cx="76200" cy="228600"/>
          </a:xfrm>
        </p:grpSpPr>
        <p:cxnSp>
          <p:nvCxnSpPr>
            <p:cNvPr id="142" name="Straight Connector 141"/>
            <p:cNvCxnSpPr/>
            <p:nvPr/>
          </p:nvCxnSpPr>
          <p:spPr>
            <a:xfrm rot="16200000" flipH="1">
              <a:off x="7162800" y="4114800"/>
              <a:ext cx="228600" cy="76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7162800" y="4114800"/>
              <a:ext cx="228600" cy="76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4" name="Shape 132"/>
          <p:cNvCxnSpPr>
            <a:stCxn id="140" idx="2"/>
            <a:endCxn id="98" idx="2"/>
          </p:cNvCxnSpPr>
          <p:nvPr/>
        </p:nvCxnSpPr>
        <p:spPr>
          <a:xfrm rot="16200000" flipH="1">
            <a:off x="3134757" y="3477657"/>
            <a:ext cx="1388586" cy="2324100"/>
          </a:xfrm>
          <a:prstGeom prst="curvedConnector3">
            <a:avLst>
              <a:gd name="adj1" fmla="val 116463"/>
            </a:avLst>
          </a:prstGeom>
          <a:ln w="38100">
            <a:tailEnd type="triangle" w="lg" len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4724400" y="5099300"/>
            <a:ext cx="609600" cy="21771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</a:t>
            </a:r>
            <a:endParaRPr lang="en-US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648200" y="5082064"/>
            <a:ext cx="76200" cy="22860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7239000" y="4603092"/>
            <a:ext cx="152400" cy="304800"/>
            <a:chOff x="7239000" y="4038600"/>
            <a:chExt cx="76200" cy="228600"/>
          </a:xfrm>
        </p:grpSpPr>
        <p:cxnSp>
          <p:nvCxnSpPr>
            <p:cNvPr id="148" name="Straight Connector 147"/>
            <p:cNvCxnSpPr/>
            <p:nvPr/>
          </p:nvCxnSpPr>
          <p:spPr>
            <a:xfrm rot="16200000" flipH="1">
              <a:off x="7162800" y="4114800"/>
              <a:ext cx="228600" cy="76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7162800" y="4114800"/>
              <a:ext cx="228600" cy="76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0" name="Rectangle 149"/>
          <p:cNvSpPr/>
          <p:nvPr/>
        </p:nvSpPr>
        <p:spPr>
          <a:xfrm>
            <a:off x="6705600" y="4624864"/>
            <a:ext cx="76200" cy="22860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2971800" y="3874532"/>
            <a:ext cx="2438400" cy="685675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hape 132"/>
          <p:cNvCxnSpPr/>
          <p:nvPr/>
        </p:nvCxnSpPr>
        <p:spPr>
          <a:xfrm flipV="1">
            <a:off x="5334000" y="4903107"/>
            <a:ext cx="1714500" cy="343025"/>
          </a:xfrm>
          <a:prstGeom prst="curvedConnector2">
            <a:avLst/>
          </a:prstGeom>
          <a:ln w="38100">
            <a:tailEnd type="triangle" w="lg" len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Shape 132"/>
          <p:cNvCxnSpPr/>
          <p:nvPr/>
        </p:nvCxnSpPr>
        <p:spPr>
          <a:xfrm rot="16200000" flipV="1">
            <a:off x="6248400" y="3874407"/>
            <a:ext cx="228600" cy="1371600"/>
          </a:xfrm>
          <a:prstGeom prst="curvedConnector3">
            <a:avLst>
              <a:gd name="adj1" fmla="val 200000"/>
            </a:avLst>
          </a:prstGeom>
          <a:ln w="38100">
            <a:tailEnd type="triangle" w="lg" len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8" grpId="0" animBg="1"/>
      <p:bldP spid="140" grpId="0" animBg="1"/>
      <p:bldP spid="145" grpId="0" animBg="1"/>
      <p:bldP spid="146" grpId="0" animBg="1"/>
      <p:bldP spid="15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of repair and remap is </a:t>
            </a:r>
            <a:r>
              <a:rPr lang="en-US" b="1" dirty="0" smtClean="0"/>
              <a:t>gradual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13783086"/>
              </p:ext>
            </p:extLst>
          </p:nvPr>
        </p:nvGraphicFramePr>
        <p:xfrm>
          <a:off x="-16933" y="2667000"/>
          <a:ext cx="9144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b="1" dirty="0" smtClean="0"/>
              <a:t>granularity</a:t>
            </a:r>
            <a:r>
              <a:rPr lang="en-US" dirty="0" smtClean="0"/>
              <a:t> (parallelism)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Great, we solved the easy part: proportional compute</a:t>
            </a:r>
            <a:endParaRPr lang="en-US" dirty="0"/>
          </a:p>
        </p:txBody>
      </p:sp>
      <p:sp>
        <p:nvSpPr>
          <p:cNvPr id="3" name="AutoShape 2" descr="data:image/jpeg;base64,/9j/4AAQSkZJRgABAQAAAQABAAD/2wCEAAkGBhQSERMUExQWFRUVGBsZFxcYGB4aGBoaGB0YGBoaHBcYHCYfGBojHxsYIC8gIycpLCwsGh4yNTAqNSYrLCkBCQoKDgwOGg8PGi8kHyQsLC0sLDAxLi8sLCwsLCksLCwsLCwsLCwsLCwsLCwsLCwsLCwsLCwsLCwsLCwsLCwsLP/AABEIAMEBBQMBIgACEQEDEQH/xAAaAAACAwEBAAAAAAAAAAAAAAADBAACBQYB/8QARRAAAQIEAwQHBgMGBQQDAQEAAQIRAAMSIQQxQQUiUWEGEzJCcYGRI1KhscHwFGLRM0NygpLhFVOywvEkc5PSFjSD0yX/xAAbAQABBQEBAAAAAAAAAAAAAAABAAIDBAUGB//EAD4RAAEDAgIGCAUDAgQHAAAAAAEAAgMEERIhBRMxQVFhFCJxgZGhscEyUtHh8AYVQjPSI2Jy8SQ0Q1OSorL/2gAMAwEAAhEDEQA/AMOT0fkqzkyEl1BlJWwIIABWAxLVFxwAu9qr6PyUgkysOWD2QrLdCXYlnJI5MDcG3QbEXIKCGm2UrstU1SHtU4UTTS+lejw2RhqbiaQxz1ZKMqi7dil9K9YzBUTH+RWVGzE0G58T9VzGE2JKsoS5KVAOFFK0s1VTEs7bo0dzkACfMVspG8paJK1hg9Ky53gz7xsAn1I0v08tOGot1tNIchsmmZ0l27ZOrdXq0VxX4ak1ic3Nqu0vm79p/GXpC6RNf4yphHzPifqudV0bkqG7LkPoSlabEJpNJbMlQ5BI1LAokJRLEsFAQosUjraKTSVGlLg3K7asDrboqcPa09qu41z7NuyeFAGlVejwKZ+FFNQmPUluzwRxPZenO1pr3hzamfZjT9WOPmfqudmdG5RYiVh3cu4U7gmoMSMksp9SWyFUOhFRpMzNJJBXO3hv23i1xR4VKByvsKTIsWn/AJWyJddWSuNZIPcp1aPQrD1GkTQWV7rs687/AMRtxlUw0zzH+Sdqmnb6lc+vo1hXaiS5ystmbMm3etkLB37sV/8AjWGfsyHYEpZWRpYve115O7J4mnq0JkuWEzPQy6mbOxfscbdZnA/ZWq60ZOxRlu8T/B6TX1hpqp7fGfFSCJv4SuaX0bwgJARJcPmFAZhg/EpvdmLC71QFewsGkl0yt0gKZKuKn1cEJAaxckizAnq09VTYLyORRnZ3pVkV5P8Au3aPFIkkKO9mLqKHBc062S9btakohoqZvnKeIm/hK5jD9H5BcIkoWWSSEpX3mF2LEOWBs7GwNoIejGGqpVJSgtkUq7WgOou2hjp8JQJqQioJKQTu1qZJSuWyZQJKiAyrG/GByJ4XiJqipINVSUZkJCmJVULXGVm1AvEb6qe98RspBE38JXLTOj+FBIKJYI0KVvcppNhkXPG4GYLxZfR7CBmTKP8AKvVZT2bXpZTE521BjqV9TUsrqJJJVQRTcIJIe9yZZGgTWBe0ermYfduoZ03RT2hnfs1uS37unnD+lz2+Io6pv4SuWR0awas0yXtYImHUvcgaNzL5Rab0ZwoA9lKchTDfzQE1ZCwes8SEhg5aOiKcMVJI63WliCHCg1ZBKamqer8rWiTU4YBIUJh3bXS7PLJHaAqal9ahNezuOkzYvjKOqZ+Ernf/AIlIAJMvDq90CsEveXapXaa/u87mKo6O4UlQEuVY5tM7LkOQWY9mz5qzYPHT0yAVuJ5N6w9rk5OvW1IGgLaR7JVhipVIVWF3LpZ2XcMvsVcLMUDNoPSZ9uNO1TOfiVz6Oh+HSBXLkEvegrLM/WWcvSLvZ+Vnvs7YcoXkoly1ndJCpgDkJID2sTV4UjUtHRSDI0E7tDtkWVftVLu2/VoxTo8VwqsKQKEz9ciK85f5+0QzcwsizuhVTjPGUdWzn4lZ8zDBIO+FFiXC5rMyaXAel1kpzLAPd7VMioAoUBxqXMORVU105ADxJIyDnXC8NRlOpZV3GVKHpqW7H2dPML1iyVYahwJtLByDpTMd2W9i5VrTS92h3S6j/uHxS1befiVkzcMQ3eLpSyZky6lKUKQWYEpSCCbOWOV8tWz0qUSQXUwVvKDgWDsq9uMdXjVYag1Ce1syKmrWR3iXet2vSUaRjJwiRQpUxqgCbC2Wj3vG5oeZ0pkEpxWta+fFZtZRVU5aKVxFr36x5W911KeiyBQ0zEbgZHtlBgaXAcbuWR4CFp/RBJCUVTVS6itYVOUHV2gQGsaiTeEk9JJhKglaSGLHqwXYPcAFhbM8Ii9vTwCagQM/ZA2cC9vnB6FODu/O7mtrokgyt5rRldDJKUqSkzwF9oCaoVHm4tkBfOLnolK96d/5CHN+I3fExmYnbs5PeSp2b2aQ7vxGTA58YUX0tnjOh9RQDa/rrnD20dV/EhObSyu2N810A6JSvena/vCPe5WyFzaMLb2z0yZoQhUxqQTUom7qHKzARJnS6bZlJ5vLGr25i5hQY5WJWpS1JChYMGcbx42/vFqmp52OxSm4WfpDR9XJBaC4dfbitl4rI2zJCgipz2syTnTxMSD9IZRl9W13q08IkWHvbfJYLW1kA1crjiG3O/P0Q5claQQ6SSpSipRXmSCk03FhUGFi/Jz4qty/Vkl7grHu02SlOTE+egDHok7aw1IBkpcNds2FJ01JqvwgE3amH61KuqFNDFDd5yKsmfIxS/a4L/CfFZorZAwdYeBWJLKwB+yBAzJWq+89lBWbp0LU82FFhTENLdu0DMFyVElg2hA8tSbbqtp4frSrqhQUAUsGCrOcmex9c4Mva2ENQEhIqBYtkSlhpoeGvrB/a6f5T4qQV0liMQ28CsIrX3erFta1WASAA6SbMq+Zqzs5Ep2G6nMPvTbpAS4szOQov+azNd0yIoMMODeX94eNFUvA+KgGl5eXggLnKIO9LD5vU5cqe5QSHBAYN2XbQWkTgC+4LHvTDnUAwvcApGV6TxsVMgD71PjFMXKpB8La/wDHjC/aaU5WPirbNL4iB7Iq8UgXaUfEzMmFiCk95j4Oke9Ak49L5S3YOR1twAhnDADJfDtD3brpQePyt8IikWLC3MvqOcI6Fpefj9lbOkS3ajTNooGkt75iadbWoOQcO9yQbM0DONkmpxLZSnVaa3aU+aLmks9mIJu7Bk4QKcguMs8jFDgcw9jppA/ZqTn4qD97H4FbZ230ylVJ6p6UjszbgandtkGF2vcwFWIlLmFYUipVThlJFSiCpQcO5FTltT5E/ACHJuwt1BrBrDtommkBJJDA3sBwMRv0TRNOeLPmp4tKvlDiwXtmctgScucgayyDcF5nEKA3UgAAuWzv4udcxBIuiwbtTPfKgATfsulzrdshFUYAIM1CwHYCzK7r5luLv/zFpmFQk3Qk5NblqQbwRoilJyB8V0FOySeJrwbXGy2xepmoZl9WXIL1zbFy9zxBAztfjFZs7dSkKQSAb1LFyEhyxD99uAUACGeLSlIZjLR/SPLTxiyEyw7ISlx7ovC/ZaYG+E+KsGlm+fy+6qvFEj91qUgAun3bhIenUEseAyIk4hirdS1VklUw7pJJD3ful27uoNMNKQlYVuJysyRoDYAANprBJs6lMohLbo7oANuXOANEU18OE+KZ0Wcm2st3fdLDH3BUZayGBYLS4chVwBYpYalOd7EUw2LNKf2dXE9YwIpKSxJFiFW1CuIqjaw6esQFEAb2Q1ve9h84WnlCXCabnRlDmklIZ8oX7VS3thPikaWe+Un/AK/dLTsdZTmWSoHKvgmlwkJyWCrIOC1rv5K2mXBBlgi9Rr4rCs3DlKhobpfI0wxNnhaShAJJsGSH46G2RhIpUg6uniNeYPyh7dDUpGw+KIo6gm+tHZh+6a/HPapILpVUkLDELUqoJcAkJISxDOHu9l9oTnTLHBI1JGQ5Wh3D7VUbEAW1Gf0HxjNWACQ2ZPBtcouUlFHTuJYLX53Vuiglhc50jgb7Mre5VsFNpJJAuCBlZ+Dvw+MMYqbuqSC4PLm76+nOF1C/xaPHL8YulgJutAkE3VcLK3F8QoN4Xf6QNSLc8vvjDcqWAhRyIKfS/wCkA6onu2zys3lDgcyg2YEnPf7BDlyyQo2YN465RVQKVcSPvWGJ2z1pDlJHPxf9IPsyQmYtVblkkhrHQZwC4AF20J2uyJGYS+35pUJJJfd5ZkJJyj2Pek6CjqhpvfMeXpEjJdhvsXD1jDrnX5eg9NiF1QjwIjrJWHllH7JZJZyASLdq78RFZ2DSVJaSugC4pLvc+mUP6RzXFda17LlBKjxUuOrXgUFf7FdASA1Jd9fLPWD/AIaW5IkzMmTum26w14/CBr+ad1lzigQ9vv0gaJps6cxp+jRqKwK/cX/Sf0gQ2ZMyAWBylkfFoGvCgaDbNvkVn4bFe0DmmkgjQukgjPLIQztJQWSpLKBpuWK7AOVEAAkZAgZAQPE7JWLqSphZykgeJfV4pKQKFDO48vWAZGk4t6t6wsZhGw2yS/Vg3+cVlIdVJD7xAPIAH4wxQ4tHiUMXa+d87tEmvTjIbFHTQAcweSSz+P8AaJ1ifsH9IKjBLU9JUznJD68RHowU0cT/APmr6CLIwEfEuhi0HRyxte57rkA7Rw7EILT9/wDEerxanRSqyQpLKJ7KqXAHNhBfw0wjsn/xL/SKLwqjnLUfBCx9IRax20q3DoSkiOJsjvEfRVmd5QUS9io2LADRz4ekLVOXMPDDqIpomAfwKbhctnHsrY5e9bfwH4P5w5j2Ri11vQOigjEYds5pECLLDw+rABnVWAM3QQAP4iG9IGMESAQU34n9IeJmHYVZbO07Cl8Ebgal75+NszHk+aSAKnAytyA8tIYTKKFCoDPx/wCIH1UIWxYkQ/O68w+IYEF/0yP3cQGYl24wwiTyj0S7Xh1wDcJ2sVcLLNSfoHPDLWDT8EtyqlRBPukaX8IrLlHNrD7HKPVShDSetcIaxC/Dq9025GKqkXDpOVnDPl4Qygkan1aCTZpUBUXbLlCxG6WsSsiUHvl4DK2QIg34oJTT1aSaiXObPYZfWPUBiW4f3ik8BktbiX18NIBAJzSx5ryWUqmBwlKSbgBkgeD5ffGGMXixRSgnUK4EDIDlaFEouYsZbDIwixpIPBAkEpjZKAoKqD3DAsfJiCcodVIQH3Ef0j5NGV+IUjslrjQH46REbRWp3Yev6+MRvicSSEcSD0nkp9mwSO1kG931iRTpAQaKVEgPxHu8ReJGc82dZc5W5zu7vQJza5XWmlSgKEWCmHZ4QGUJnVTN9bgpvUHzMaG0E3R/Aj5RJUt5Uz+X6+kOjpWuYHcfdbVDRtdSxu/yt9AseR1laXWs3DirmI1UrJStQJ6sUBQJ3ioqm0kKosGCgQ13TwaAS5O8nxH3lDPVC7j2jCgMGKa112Cafcub38YgqKYMItwKmlphHayysX1nWzGWsCpTCrK5t/aC4hEzqpZrXcqffH5W+vhB8TJHWL/iV8zo0ExEtpUt+KuH5dYsiibYKcUDSBl5IGxSvrF1LUR1UyxU47PB7x5Plv1gyyPp8oZ2UBVM/wC1M1/LCc56l3bcP9mjPqrUz8PL6rg/1NBqquNo+X3QZLDMDzccY9fw0+ecDF7/AFv/AM5R4hV8sjxfX1ikKxYrm2aU/ttcwdTQpSR1dwlTXrXo/wAYDgzOKZu+s7tt8Z1oyc8H+UH20Q0l/wDLP+tcLYIApmge5y99HGNqKjEkYfx916VoqgElDC+21rd3JAEyd/mL/r+j2jaxU1VNQURL6yYCKt6oS557VPZDZcQDZowShPH48/CNzEyw5t7WqZu0hiiiddmZ31zEQ1NII7W33VqooxFbn9khjJk7rF0rWA9hXkGHh8oPLXPMoe0V21Xq0ZP1eENoACat830toNGtGhKKUyE37Sz8k6+Xxiw2gGEHirLdGjC08eXej4KZNrZS1FNK3BU7+zXzvF8JLICQxuAciWt9jyhTAzE9bYu6V/6FQzKnmhLACwy8OcOZDqXFo5e6o1kQglDRw9yjKlOm6AP6rZN3XgAwpVkDp8cvkYMZyjmfHT4DOLpnKS7agD/VxtrE4cQqmNClyCkglJF+BPyEerwaru553+xrnFkILlyfMmLqlwsRvdLGqypRos5B+/EwOVhCsApqKS1JCFXBAIY0sReGZcxje/w+XjFvw9OGkozpQgHxCAPWI8Tge1LGgS9nuD2uHZOeTR4dnrAulTAXsfjYR4JdodkSfZLAJG6rLK6eTQ5zy3O6WNKHZ6x3T6RROCUoOLg/lUb34CGdppdTkvnoGF9GhFSQ0Oa8kXuljTIwgl0lZyIcUqYuWAcpu5IHN4OqWKd5Ct0apVYOXy5coWmSHlAJDMuUbflmy1HLIsD6QaZNLm5PixPmTrEZJcdqONZuNQmphoA4IKSHe7EC1s+UeIwBuAL5/wDEac2Snr5jBIKUpB17QU2uYuRB0VKQKSHIuGIDB7O7v4CHa8gCyjdI+3VC5fa0gpCHBY1MTypf5/GJDvTCaQJIKQe2zc6eMSM6aYl5KyKlxMpvy9AmdoTAFIduwjTlFJU9NEzLu6czC228Q0xIf92jVtOEAw+LNEy/u97mY3aeK9Ow8h7Lo6CT/hYxl8LePAJhGIFQsMxwEOiZuqSC6TSVLcWIXNYUvdwVeFPOMKViiVJ3hmLO734a+EbQSneIDIAS6WuSVzqTU1mZQ/m5RBWxAEdh9lNLICQl8XiB1i2A7SuHE84tiZ46tFh3tP4X1jN2hiSJswBQstVqma5a30j2djT1aN4Zq73hF5sOTfzcrTZhls81pbKnOtbAD2U3T8hhCavfX/AdOf8AaLbFxJM0gl3lzdX7hhebMpmF25G/i3COU063BO3s9yuF/UrsVWwj5Ts7VVZUC7te+URJyDeH2/KCHGhnpc8h9TBAt+43p8450DO91zBldhs4I+2pzCTu1ezOj/vF2hbB4i0x5Y7GVH50c/OPNu4hQ6kBVPsjq37xcKYTFrpmb4O57/50R6NRR3pYzyC9Z0PKBQQjL4W8eCscVf8AZj+jn4+cb+KVulPd6yYa3Fj1c5ktmbXfVuccucTMc+0A/m5jnHS4tmdtzrJgKGu/Vz96prMHDaRFXR/D3+gU9VIHYe/2WVtPEkTVtLSoPnS77o1BuYurFHqk+z7yu5+VPOFdqzlibMCVhIqsCpm3RZtI9mYiZ1aTWASpXezFKfrFyNg1bdmz2V6KYYGjLZz4JvZGIJmjcAsu4S3cOvON5eFAlyyAzpTqDoOEc3sXEL61IUsEb1qnzSfWOrlLqQgG26GLG9hxDRnVnVl7h6lYmlZA6YW4e5QOrEERJJWQMglOmpK3+AGnGDJkjVQ+/j8I9VMKFKoOYTd+a3+n2Iql/BZOJWlSCkglwxGh0Y6ZecWxsqouL8Tz8+UAQkg6xdaWz+P94F87pY1SVhicvp9YuiT1ktByBSlixAO6Mi2WoiyJzHj4xVEsJw8lDvShA9EAQi43RDkMbOfvDNjmG9RBV7MPVra7JUxuwccvLw0gFIhuSgGUsHUH4hvrCc48UsSmO2bUcxq7v9BCo2YSzEEHW9vFw/whjaOb3Nzm3HSEyu0FrjbaljV8XLKZQZ+3LuHYgzUO3GxyhpMsJJJqLByChXPSm/lAJ0srlMGsqWr+iahfqwt5QVc0vmfV/jrDblHEkMUgnEzVENUmUzu9kqFwouIvLbV21+UMYlNU6YkAOkIdh7wUb2HOBGW0PDsrIByyemv7lrWV/tjyPek4KzLJ/Ny92JGbL8ZWZUm8h7vRZvSOYetT/wBuX8oSwylULYl93UDU6w70nDTgGdpcvR9IQkK3Jm6O73eZjs6OxpY+xvoFu0YIgYP8o38kKQs1pf3k8OPKOumKHWX/AGtG5fu1zK/y/wCXn+schh1b6d0BlJ7rNfj9Y7BUzeKQXSUpdThwQudSKaru58KRxirpIdYdh9lM4nf63XKbWnHr5zEt1i8jbtRTFLPVocnv6j8sX2tM9tONL+0XekF9466+MDxSvZoZIPbzQPy6P/zGmz4W/m5SBxt90z0am+3vl1c3Ue4XyjUmSsr6HMD9Ix+ju9OIKQkGXOD0szy1COn2oXAIYlrslKW/LSiyhnvG9m8eN/UtukN/0+5XJafgMrw++YHbfPisCWSoKJte2lg3CHJIfXR8hy5R4iUcrZuR4EPlmfGHNkywlYJsGVdgpiWIFCnSp2Ic5RyoIWD0UyPwE2z2932WH0pVeT/2TqP8yYDGdgl7sy57B1HvojT6WqIXK3UqeWo9gHOdNLMMhfKMvCTd1boSNzSXnvos2vhHqWjf+Si7AvRtHktp428AN9t3BD6+53lf1DiI7bGKHWIsOsqmNn2Orm+XaZnvHEmaXPsx/wCMcY7jHLLpD7pmTTU4cEyp1qXuCC76tziHSI+HsPoFPI4my5XbkwfiJufa0NuyOIikxXsg5V2ld4Hupi+3ZpE+buhW9mUu+6NdTAlLPVhpY7SrUflTf+8Xov6bOz2VqN/VHZxTXR9Y/ES881Zke6Y7aUGlSzrQm/8AKI4fYCz+Il7gFzelu6fSO0TPJloGgSnhnSNBlGJpU2mHZ7lZGkX9cHl7lFCoLKJWsgd1CfipYu7cPhCwMey5pStRSWJSkW4Ar1HiYyy5ZgkWjLlFJBOhGUTFsouOF3IF/W8Jy03sLxeY4LEMecNujjRJcknLlqPvSJLR1ktCskqSljYA7obNVgRcPeBoxBB4+N/KLpSEYeSgF6UIHCwSBlCLjdEPFlUYMHvDNjkP914IcHuLa7JUygxAdN8lQrVaGpTGUsHVKh6htfFoJcUA8FWxuGBN93xKX9KoAjBhQBCrHUsCPIqePdpKFTucy7n6HKFTOtCDjbakXi6ZxqSiWGftywC4u81AIAB5s3OG0opJLKsH3m5+sIzkFclnyVLV/RMQs/6T95eqmm9yB4wrko4whTpihipymYFMlnFywW+pfTX0gqsSSdOOQ+/SCTpjzZ6S24mUci7qEzUjLlzhcwQ4JYrLO6Wy7SXAHa0/hziQXpg/sv5sv5YkUJHdYqCWMucSsnpLL/6h6H9nLuEVHIBnY884xpqh1lIlkJtZSEhWllBuN/SNvpTNCZyX9xJyc2A4AxnycMpSwVEHUmoE+d3/AOI6ygkwwMuf4j0CyJ6gtu3gT7rFmTVAlhLYEhjKX8xY+REFBc9lBBzAQm58xC2KQQCohLnUy5ZNzwKH43ePdmT1KnygSohRDgJAd88m+ekS9MDDhd7qxhe9he12y98+CMpwBSEJ5dWG9BEmrUCAkIFiby6jmzsBbIekXmIBDGcgjNyQeG7cWVbg3OCbR2Wo0NLKhQe7ULKVyLFmtbMxI6oaRl6lQh7gQCUPCYhaTWAkKvvoFBbKxd+EbewNpTVT0VrWQ5sVKKTuKNw7ffKMjC4RYTdExLFwEoUOGlLC9X1jW2PgVjEoWTusQRzCVBj6kvFWWdskUg22ad3I704nC9tztI2nsWqpr20V8xGd0lx8xCpdClD2aLBRSM1hyx5D7EaR1/n+YjM6RYJapspQO6JVx4FfxP0jkf0+A2q63yn1CuVLNVGXbM1z2MxMxYC1gKIBZS99mOWbtfTjCyJqtQggg2CGdmUMxcOB6RozMEspLImkmxBSopz5JYhn4iF8FshYVeUUilRcoKLspgSw10+cdqyqBO0eY8rqu5xY24vbtulajdwg8urH6x5XpSgDhQn5QwZISVATUDTNqWPetq1gH8oX2kopmgAqahJyBB3XfM2OcTGsjZmQnMMj3WDtyH+IUS7S25S1H5frDZmssJo3XDgIS92BYNdRb5QhKQpdxS4OfVoB/wBJJ1jZmYZW6oEOQDcgXYF7mxf5codFOHZnuSmmdE4DF5pzZMsfipVKFJFVitABAZrqAbU5R1uDXXLlvV2E3oNyABZtM45HYk8KxKHLqe7u7ixuReOw2GSZUtxulLJLu7DUA21zN2jntKO64N75e5UjJnPdbPO/smxJTmRM/pjyl1WC2pDbranR8uY5wNU8uQ5Z4KvEqTk7kDO9nMY2sViytLVSQ6V56IOl/ARMZMKrhCrZ7v6W+MBlrL3J9TFlnjB1iFsrKiCo5IX8PqYNWpaUvLm5C4SliwbPrMtYqnEXveCTmElAzYJ5934+MLWpBp4pUy/yTrG+4n0ssuYMuSRLWOrm9lQCigbtSW98gZwB7Q3JAMqYMt1WXNLQdagGnipipNReiaM33AT8FwqqVYFKZqgXuEDTkFcbZiDbSWHfO5d2+kJKmCDrUi08UTFYgiW3VzhvI3ii3bTayjc5DiSIY/GJSSRKxO6P8rkfC0BxAeSAGsuVkwymoUfNhBlzzxOWtz6wtYnYeamAV1k/EKIUh0SdxSaFWEy7PkXz5QCqHErR184WCgmW7NrWRfMa6QpLlVH52e2toGsTiCgdJ1WlN+b/AGavEgPSmdaU9Wa80ke6Mo9iq4klWmjJA25Irmp/7aePPgD8YTwEmlR5g/XNxA+lU+YmbKoUUvLS46tKwb8VGxzy0eE9lT1GYk1BlVM1IenNrcHdvWNaGpwtDOAHouYr6ez3u4l3kSqy0PTUASMwDunK2hvyaHcKlPWI3Ei4c1EkXOVSm1AuDkIzpOLSVFiDkSLnNjrnm78Dzg2DmtOlsCxXcvkLMW0SbxL0gEi6quxtDm8iinaEwFmACWB3VBnpALV8x6+MMY6U9DhKtxXcUvOrVChTwYvDk3pKSRTKkpKSFJKUAKdjmbgi5DQrjpvWGWol0hABUAWAJKSdxgC2h4RXbOXsNhttvur0kwdI0udci+4DaOKS/DZbqe5+4maZd+zc8tY09m42qahLZpUo8iUqPyjnMfjKJqgmlctJSxdYUQBa1TcRcxo7Hxf/AFMgAkBSN4VFv2SyHGT5ekOZNha4cVJIwTSsPA39FszFgL/q+aYFtfGMqUj3pWfOuY3xiqVgqIdikG5sCSxYHVVsoS2xiD+IkJJLdWCA5Acrnh2GZy9IzqA6qXFyXQaagBpe/wCqAmVVvUpcqSbyVnMe9WEnxsOMEwUgVBgkbig/VrRx70xRSPDPV2jEkbRUSlkpCXTmVPaxLAlPGOgwgEucFS1FSACAspUBYVXqJSLvblGg2Q48Q4rn5ntERaeHt2pdW0pgNKRUAoJDPnusGqbvD4x7iwCtyhJdKbkkF6W963mCecaEnpGUm8uVMcJSCtAO6lwGZhrGVtbFVTlEpsUpUwIAB3d1N21PlD2VGZBy71FJM5waA6+3dbggLRvEhITbJ93TiSYaxEkqRKFnoBbS+oYQriMQkEOQzi2h0yHiB5xfaM87hCgfZhd2LDjcPTmXc3eLIqbbCq1i8hxTuycKU4iUTqefLiGjQ6P49SzKRugCWOyhKSWSBvEDftqp/WMbo7OWqeipbpcsBLQngA6klzycXc8I6/CICUIO8dxNstBluH4Rl1lRjIWrFA5trG1jftyCOcMFOQSb3Yev20WnpJUzuwHldVjwZjprCUydyI1vV4NvAR5KxakuUnNg/rFDGrZKflSykgmzEfD71iY1VRccLk8frCUpwrnF5pbN/MN87wsaV0WXJV8tR+sWMlSkJOQpTfQ7uQPDg8LJxTc/H5QbEqaSgck/6fjCxpAqv4H84zaCqwRCFtfdUyr0h08R5RnhUOSaTKWPyqGjXDajnCD0gUfaGBcvVxe/0EJpwjsQoMXubZcjf4Rbaqw78y7+UIqnhoWNIkJ/FAplZvvSwCDYvMQLN4wwClJJNW6HIKSdDo14RmJrksDkqWf6ZqFm/FhBVYg8VZal/jBxI3CXxE0nFT3DOmTm4OS86iePzhrCyipyGDHN/OLYhaTOmAhJUlKCRq28XcMW8fpFJU6lwki4zOngBnxzglyV80p0lQWlOoq7XC3Z+7xID0qcdW9J7Xdy7P5jEhoJWrA1pjF0j0lSjrJZWir2aaTUpLG/uqAOh8vGMzZxSJqABk9NsrKq9Y0ek6SVy2e0sPaMfZqj10t2bX0PxipJM9spaNxXI1jnOlkBOQLvUo6sSo5Lq1LKe3HXi8NyVzFTUqNRdQNV783bl8IxzJUHyANixSxB3gAxyNvJuUNSqkzQknJQDBYUnypJBF9OcATFpBCjljNusnZuy1qkzJxFKZRSFXIO84skWIDXMZe05rCVRkJXmAZijYkOL6QdW0ZiZa5IdSJjFbMXZyN4sdbtnCWNUkiUU2FAbL3l6B9bw5lQ7CVLb4Tv38N6ErEEzAogAlrAnVIZnGvj+saOx8WVY/Dpe3V1B1Je8pZ7BNR9IyxNCVBwXAAGfugcWzYw1sMf/wCjhez+xDkvU/Ur1Ap+/CLMMhdkrtMAXgfm5dhICEhTpd6zYAuVICQSokEMybBxug5kxz3SDEEYzCgd6UnvJH7yf3Saj5AxuSpSiVFgQygkEsWSl1KDXIzbQlKhdmjm+kX/AN/B2T+yTcg1ftJ+TW9TFx8WrGJdJpMA05/NxWcme60EB+ywJzvYZHN4Y2XiSqY6gAkiZk+ssuxuR9ePBHDzR7NwXASCfN9C2VtIY2YQFgm9lOLZUK8NIz9cQ5cpLsd2FbOC2WpUlU9BdCFBLOSXLsyGuBlF8QF1ggKsE5PZgOVmY+kIYfacxMlUkOJS1BRyYkZXuQPCJiFqrYE5JvUzuA9yRxuTxMRGpcLqvI0Fwtw87/7Is3FLqUSo72pNyRmdDq0TaK0qWCd6qWlznUkvbwLmEcRJVUU2sSAKkkAktYgsQWFwfpB9onfSBS1CMmZ2/Lb+zQ7pDgDxQexwtdaHR9CBORShlaqqWdfdKqRppZrM5jrMIodXLpYbgZgG7IbQho5Ho4kieh3Y8rZiOlwOJXRLqFKaE5KVqAzixEDWl7QTzWhTPJYS47/YLxaAEvzuzceIj3BywsqdRDMzX4vaCqmS9A+uZI9FWeEVzLkIsCB/yedzDMakLlqSZdIqqBZsm0I5xXGqqLhna7tn5G8Z8hJB+g1gk6xYggjQ2/vCxpY0eXJV4ZWeCGSVoSSaQQN4kN2f4gwPMQknEsdS+hv5QbEzGkoHAJ/08IONEOC8/Ap/zBmxyA8e1eD/AINpa6SFClYqFJAdLHJRjMCw0OyFgypj+6pv6W8Dm0Jr0GuF0baOEBLktm7lP/sIWRggQCFWOZJSG8q3Me7VmjPmXuSdDrfWM44mzCEZM0nOF1p4yQ0oB3Zcti6f82XYAKOtocSQhRLL3Q+9Rnf814zyK5TOe4eW7MSr6RYzCDrbRz6Q7WZJ+IWXk5SvxE9RDbsnOxuJnBRf1PgHvTMjXQcYYxG9PnJvUhEo2s79Z2nzytfUwLqVkZH04wXOKDiboPSVTpk3IICnf+XlePYr0jmOmTZu1/t0YN4R7FmMXbdbFPIBGMlndJ1rC5dClJ3Edni5b9xMvwy8DGRswviEtZnfLRwdBx4DyjT6RyZSpsrrUy1eyHbBLXLsEqT98IQkyEoWgppDqSGbIOOK1ZNFWqA1ju13qVz9Y4OxDm71KRQA5yHEsPpBcIl5qGey3bMF2+FoEm1FSs2ctYc218IfwykVJaaTdmpavtAFwo5WNxr4xVzJuqrmucC4cCtSfsOU4oxUoqUQAHpbO6lGwHlrGPtySQpACkdhOS93U2453OjHnBk7KBVV+Il3IcWa1JCT7TkLfli21ppCwCbhI7wAtl2hkw8Bq8Pjis6xPorTogHtBZa99/Ad65uaVJuQGBzq0e99flHS7D2aDNwuI3npCG6tJS3VK/eZvfL9YRk7NTNSp5slBUs2WpiRuh3AYi5vqxtlG1seY0vDpqyPYdP+Ue7TV8WtErH2eA3iB3KxCLPv2+yek4tSQQCwL6DUUm7OHFrRl7R2YJk+XMNTypSGaWlQvMxOa1XTlpzhjrfv0iYhbuK6XlS7OkP7TFcUknPQiOn003V0125dYLbrntdCR2+hXCyVqUN0Bg2vK8bOxsOrrUglPjW4cgpctpe50vzisvZCUyKjMlOQFCWCSvIKIpaxDsxa4PCG8BP9oGVf+IG+hsL+OQjmOq4OIXPSsGFxI3ey0pGw5ZO/ipMs2UN6obz7rjJQsCDxEZG2JITOWxKgwSCMlC29fw8Yan7JClFXXpSynYMyTYP+0F7C7DKKYoJCyDM7IACQl3sd4bzD4+MVwwtN7qN8ZFiG227+zms+aQTdjzZ/R4PtKypZNwZY4aDlbWBrTvkJXVYbzN8HMHMoLICiN0I0z3EvqOHwgj5VBazsJ3LQ6NqX16KlKIDZkMMm/cJ0y3zb3s41gd1DW3Roz2EZHR+RJGKk0IlJL3pBCsw4LrU9/wDmNZJNAG7kMkt8hCncGgW/NiuvkxbF6kVEByL/AHaGpGGcqNVk6+uY42hdKOH36RaeCkAHW+b2OX3yisJMrqIJrDCojNxdhyaL45FZSQADldne+gJhCVMbInyz9YJKupOZ83hwkunB25F/BKAdwP5vsx6uSVBi9mDhi7AC29l5R5tGcXp+g4PpA8HM3gCM7fGHaxt7I3ANl6dkhwHLk8ALf1Xg68BQhQvkpILB94U2ZR+sDxoAUG4Xbj5wshgoWgawNKWQKaxMhEy7qa/d8fzCA/4alu0bZ2D+QBv6xfEzamPZ5P8AFg0KpQTmSeTwXSNSdZM9VuMCc0sosMlBR18vOHJc5CVOKwWs7G5HM84XULBIBcemg+nKCyKKTUHVpn9IOsRLs8lQz/arUSwUlAFgDuvU9OeY8LwOdiCdT924xJwvr6MfU5wJRL/SAZSmlxKV24g+zcqGefl9+kSD9LDaVm281m9yJG/SNxQg9vqVrwf0wkdubFmzzKVLRUBLYnmDlbWAI2DiApJ6shlBViXYaZZ5ekSYH0eINnTVJqTKJSclAWLZ3eNSbQURcZHy2uScwN+fFZstO1ziSePmkf8A4tidZf36QTC9GMQFoJQQAQ7Z82tDc3ZE9NzJID6j4O8D/wAOmf5Zs5PIC51ya/lDBoaC1hOPL+5ODLNLQVZWysY7iWODNZtNO1zhfHdGsUtUtQlklKWu/FVssrwf/C5xFpK2Nw2R04wOfsyYGSqWtJV2QxBOlr/bQG6EgvlOPL6pghzuCVpbOwOJly0p9qk3JCRZyqrVJOifSBy8DiUz0qVWmQkEkKJaqhQqLjN2hP8AwCf/AJEz0V/7RU7CnD9xN00X46K4QmaFpmvx64bb/wAfqiyAtdixE8tyuZ1s/u0Fm4XEKXKVKKjLKAmYAcylc4sQBwX8YXOxMR/kTv6V6RT/AAqZf2Mw6Gyj9Y2a6KCri1ZkAzvtB91aeXPbhNwtWdhsQZake1IIIpOXZpHddmAHlGJhOjeKEwLUghkkOKtQQPnBv8EnAfsZ1h7qvOInZc1/2M3Lgf1jEboWmaCGzjy+qqtpnAEYnG/FE/wjFv8As8srG/8AFa4Z/CB4voziFrqEtVwHcatdt3J4HNwMwBqFJLtvuA/B1KAB8TAv8MnZ0p8TNQ3K3WtEjNBRbWzeQ+qlZTlpuCfBWPRTFAWl/Dw4J8YYmbAxDlpZuEC5PdTSdOPyhRWzZ9iyf60f/wBbPeIcBOAcoQ2vtE38hNvBOgI3f9XyH1SdSNebuJ8Fq7C2POlYlExaKUAuS+VwXNoeCWbkI5+XhpySFdWLMczrr24dRNxZLCS/AAE5c64zK3QZOERSt33uQOHakaQgdVbiEkMWPpaBYpSrO5DM5hQ4nHa4dv8A8yP90XM7HrY9QSGz6s/+0UDoOW39Rn/kh0R6vWIIFX4/d4z0Gc9MxARbgX4W3jr8o05MtyBGbW0E1EWiQg4tljdQvhczapMSWqOR18LQxhA5H35wSZJHV3IBv84vs+WybtncA+GjxXAIN9yGBK4sMps2HH6i0AlZ3hrGhlnws/8AaBSZZctctpn5c4jc44kCM0VaLXLcuPhlw+EeYaSAsFXoTd/DWK42cUkACndFiGOujwL8col7eg5aZQS9rT2Inam51lE8/vzitooVvfU3PibxOsaFrEyyYRNlgkqS7ZcB8c8vSDyVJLskuBqBfzJ/SM5SSDf71iSZxTYa8Q+WULW8U4JTpZNI6rcKe2e7fs+4T4+cSPelU2rq2D9rJP8AByj2Ou0eQadvf6laMR6gS0nZc1YKkSpixqUoUoOG1APL4RoYLGYuWjqkSy2+GZLurdOb3Ckn4x0nRHacmXhymYtCVFaixpdiEe94HlbwjKX0hMtUxKJVYUucpK6CXExRKSCCHALxb05M97AwiwDtvcVBMG4AQ5Axk7Fz5cxEySpiQUgbrkrlmmoCwYHPjHRbd2bh5yAerqnpCilQkhJUtSFINSindBqJzF2vaOdx23JuIsmUqWylFwkhwqlgS5drwCjEFh7Q3Fm4c9I5N1U6P/DCqOqzHeMAm+9ElDEywEhdISwYLRYBdeVT2P08IWVtOegpU5UuWpJTUUtbrCbnLtF/hG1h/wASAlJTLBYWUneVv1HS7i3gGyNgYjaUxJTMXLCzLmJASEEVftSqxzsRbRtQInp8njFwP/yVYYwttmfwLKldK8WmnsGmnNUq9NY+NXkwiqelWLAF5dgnvyu6hUv6v5cDGpL6azQUvhiSKAdxTkCsKzVq49L6RRHTOaAHwxsEvuK0QpB73vEHy4tDrx/L5/ZTD/WULZW1zMxGFXiVy00KWkkrQUhPVy0upIsorZSeVROgg3SuVgltMwipQmKKUrCKJYpAmb3dcuoDM6WtDey9pzMTPwtSFoSVLSpG8lCgJct1KLkgPXTxVTcXME6UbD6k9Zh5swhZSky+smTQCBM395SmHZFmyzeLWJgi2buP2VoA4Nqw1bTmKBJxQFVVnHfKSdbsEN4HQh49m7QnX/6oXJPaHeWFnXkBzsbNfQO0cSoKI6reqGQDV0t4WCh4l9WjxeKxF9yX3skjIrB0/KCOV9DGfdl9nmP7U8X4rLTP/ETJMudMMwGckdpLlK1KK7JLjtC+WRDRNodFEyMYkKcicpCQkBwJXWqAeY7hTKFvN3F7bYkTMUnqTQlS1lAUEFKXmCYASWuA6A2jWe0NdKNiKLSDNUuZOmLKStRaWmb7NCKbihJqIIuxIYR1mjH/AODGG5DrHzOaBtYk8kntfommRiw7tNKUoSLgSutLPMeoKZSbMXzdxcfSPounCz1LBLLSUy0gVAS0rJdUwlwd4Wu/G19DpHsRSQmSqaqZMmrJTUotLSoCUlATcUAhSgbEVKDXMV6Q7LVIloQuYqYsqCgCotLQhAlBKUkkFBIUoGxFSg28Y0IJHF0VztJP3SfhAdyT/RrFSUzlGcpHVnDyUsshSSpITuhB7JSUg5Xf8ohTaqZEmcleDWlKSpUwhFKQlarMEhrMBdrPGj0Z2ambNUmaCZf4eSbkoALJLpWlipRI3rhg2bmBY/Z6sJPHVTCuWoqWAoqmBINqCpRJ0dnvHKVTmYXZHbx59itMvkkE7TmBv+qcgJ0bJJTx5v8AdrJ2osD/AOw7aBvc6uzqGl/URofj8TZ+qyS/CyVA5m+8QeYHJ4tL2liUp7gHJz3CjJOd7889IyMUfy+Y/tU9isLHYszFoKlVKYA3ByJYWPBreEXlvrlz9IttrGb8tUylJpFmpyUcgbnx1iox8g/vEjwP6xv1mjpKykgfDuacu08fssipZjec9ispILsWtb7EXwssuL2BGsUE6Qw9vLcjJzY8Dz8IJJmAgFBChxFw+XpHMS0NTAMUrCAqZjLU0qgkgtVkGN3+p/WAycEt7pUngSCP0ikj9vLf3kv8I6lLbueR4/Xzz5R0jNAsexkpeesAdg3hWGwMcL3XP4nA13IUWDOxHha735wL/C+Sn8D8m+sdKju568fr9Yqgjdz148v7Z84edARE3Lj4BO6OziueVs1XPwpNntppf4QOdhyhQBGYfxjpJShuZ68eTZ/y584UxuCEyghRFLvZ7MSGcHWkaDtQ1/6fjwnC433du5I0zbZFZPVOzuGDP6ZRWVgwpL5Nzbl9H9Y6bZOwEqlIVMKqlX3SAGIJAuAQrK5texvC34GXLXMTNmTEhyU0Crcu1ToO9llno7RmHQ81zm3Lt+ij6I7kua27IAEtmPa/28TEim3J5JAcGkqAy4jhaPI6Sl0bLFEGOIuO3j2KVrcIshSco9H1MSJHRu2BYsW1CXATr96RIkMUrlRMERlEiQkAqwOZrEiQgivV9kxDHsSBIiqK1gIj2JBRCisj5xJXZPnEiRKE3cqy8j96RJGRj2JBb8QQdvXkzOPZWcSJEX8lIrjOCyo9iQ1StXqfr9IZ4/ekSJB4KQbSonsnx/WGZf6/KJEhsnwqVm1LTcj4fSM6V/uiRIkb8KadqunM/fGL90/xD6xIkOQSy+94/WLLzMSJBKIRk/Uw6jIfekSJDFNuUx2SfP6RIkSIjtQ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MUExQWFRUVGBsZFxcYGB4aGBoaGB0YGBoaHBcYHCYfGBojHxsYIC8gIycpLCwsGh4yNTAqNSYrLCkBCQoKDgwOGg8PGi8kHyQsLC0sLDAxLi8sLCwsLCksLCwsLCwsLCwsLCwsLCwsLCwsLCwsLCwsLCwsLCwsLCwsLP/AABEIAMEBBQMBIgACEQEDEQH/xAAaAAACAwEBAAAAAAAAAAAAAAADBAACBQYB/8QARRAAAQIEAwQHBgMGBQQDAQEAAQIRAAMSIQQxQQUiUWEGEzJCcYGRI1KhscHwFGLRM0NygpLhFVOywvEkc5PSFjSD0yX/xAAbAQABBQEBAAAAAAAAAAAAAAABAAIDBAUGB//EAD4RAAEDAgIGCAUDAgQHAAAAAAEAAgMEERIhBRMxQVFhFCJxgZGhscEyUtHh8AYVQjPSI2Jy8SQ0Q1OSorL/2gAMAwEAAhEDEQA/AMOT0fkqzkyEl1BlJWwIIABWAxLVFxwAu9qr6PyUgkysOWD2QrLdCXYlnJI5MDcG3QbEXIKCGm2UrstU1SHtU4UTTS+lejw2RhqbiaQxz1ZKMqi7dil9K9YzBUTH+RWVGzE0G58T9VzGE2JKsoS5KVAOFFK0s1VTEs7bo0dzkACfMVspG8paJK1hg9Ky53gz7xsAn1I0v08tOGot1tNIchsmmZ0l27ZOrdXq0VxX4ak1ic3Nqu0vm79p/GXpC6RNf4yphHzPifqudV0bkqG7LkPoSlabEJpNJbMlQ5BI1LAokJRLEsFAQosUjraKTSVGlLg3K7asDrboqcPa09qu41z7NuyeFAGlVejwKZ+FFNQmPUluzwRxPZenO1pr3hzamfZjT9WOPmfqudmdG5RYiVh3cu4U7gmoMSMksp9SWyFUOhFRpMzNJJBXO3hv23i1xR4VKByvsKTIsWn/AJWyJddWSuNZIPcp1aPQrD1GkTQWV7rs687/AMRtxlUw0zzH+Sdqmnb6lc+vo1hXaiS5ystmbMm3etkLB37sV/8AjWGfsyHYEpZWRpYve115O7J4mnq0JkuWEzPQy6mbOxfscbdZnA/ZWq60ZOxRlu8T/B6TX1hpqp7fGfFSCJv4SuaX0bwgJARJcPmFAZhg/EpvdmLC71QFewsGkl0yt0gKZKuKn1cEJAaxckizAnq09VTYLyORRnZ3pVkV5P8Au3aPFIkkKO9mLqKHBc062S9btakohoqZvnKeIm/hK5jD9H5BcIkoWWSSEpX3mF2LEOWBs7GwNoIejGGqpVJSgtkUq7WgOou2hjp8JQJqQioJKQTu1qZJSuWyZQJKiAyrG/GByJ4XiJqipINVSUZkJCmJVULXGVm1AvEb6qe98RspBE38JXLTOj+FBIKJYI0KVvcppNhkXPG4GYLxZfR7CBmTKP8AKvVZT2bXpZTE521BjqV9TUsrqJJJVQRTcIJIe9yZZGgTWBe0ermYfduoZ03RT2hnfs1uS37unnD+lz2+Io6pv4SuWR0awas0yXtYImHUvcgaNzL5Rab0ZwoA9lKchTDfzQE1ZCwes8SEhg5aOiKcMVJI63WliCHCg1ZBKamqer8rWiTU4YBIUJh3bXS7PLJHaAqal9ahNezuOkzYvjKOqZ+Ernf/AIlIAJMvDq90CsEveXapXaa/u87mKo6O4UlQEuVY5tM7LkOQWY9mz5qzYPHT0yAVuJ5N6w9rk5OvW1IGgLaR7JVhipVIVWF3LpZ2XcMvsVcLMUDNoPSZ9uNO1TOfiVz6Oh+HSBXLkEvegrLM/WWcvSLvZ+Vnvs7YcoXkoly1ndJCpgDkJID2sTV4UjUtHRSDI0E7tDtkWVftVLu2/VoxTo8VwqsKQKEz9ciK85f5+0QzcwsizuhVTjPGUdWzn4lZ8zDBIO+FFiXC5rMyaXAel1kpzLAPd7VMioAoUBxqXMORVU105ADxJIyDnXC8NRlOpZV3GVKHpqW7H2dPML1iyVYahwJtLByDpTMd2W9i5VrTS92h3S6j/uHxS1befiVkzcMQ3eLpSyZky6lKUKQWYEpSCCbOWOV8tWz0qUSQXUwVvKDgWDsq9uMdXjVYag1Ce1syKmrWR3iXet2vSUaRjJwiRQpUxqgCbC2Wj3vG5oeZ0pkEpxWta+fFZtZRVU5aKVxFr36x5W911KeiyBQ0zEbgZHtlBgaXAcbuWR4CFp/RBJCUVTVS6itYVOUHV2gQGsaiTeEk9JJhKglaSGLHqwXYPcAFhbM8Ii9vTwCagQM/ZA2cC9vnB6FODu/O7mtrokgyt5rRldDJKUqSkzwF9oCaoVHm4tkBfOLnolK96d/5CHN+I3fExmYnbs5PeSp2b2aQ7vxGTA58YUX0tnjOh9RQDa/rrnD20dV/EhObSyu2N810A6JSvena/vCPe5WyFzaMLb2z0yZoQhUxqQTUom7qHKzARJnS6bZlJ5vLGr25i5hQY5WJWpS1JChYMGcbx42/vFqmp52OxSm4WfpDR9XJBaC4dfbitl4rI2zJCgipz2syTnTxMSD9IZRl9W13q08IkWHvbfJYLW1kA1crjiG3O/P0Q5claQQ6SSpSipRXmSCk03FhUGFi/Jz4qty/Vkl7grHu02SlOTE+egDHok7aw1IBkpcNds2FJ01JqvwgE3amH61KuqFNDFDd5yKsmfIxS/a4L/CfFZorZAwdYeBWJLKwB+yBAzJWq+89lBWbp0LU82FFhTENLdu0DMFyVElg2hA8tSbbqtp4frSrqhQUAUsGCrOcmex9c4Mva2ENQEhIqBYtkSlhpoeGvrB/a6f5T4qQV0liMQ28CsIrX3erFta1WASAA6SbMq+Zqzs5Ep2G6nMPvTbpAS4szOQov+azNd0yIoMMODeX94eNFUvA+KgGl5eXggLnKIO9LD5vU5cqe5QSHBAYN2XbQWkTgC+4LHvTDnUAwvcApGV6TxsVMgD71PjFMXKpB8La/wDHjC/aaU5WPirbNL4iB7Iq8UgXaUfEzMmFiCk95j4Oke9Ak49L5S3YOR1twAhnDADJfDtD3brpQePyt8IikWLC3MvqOcI6Fpefj9lbOkS3ajTNooGkt75iadbWoOQcO9yQbM0DONkmpxLZSnVaa3aU+aLmks9mIJu7Bk4QKcguMs8jFDgcw9jppA/ZqTn4qD97H4FbZ230ylVJ6p6UjszbgandtkGF2vcwFWIlLmFYUipVThlJFSiCpQcO5FTltT5E/ACHJuwt1BrBrDtommkBJJDA3sBwMRv0TRNOeLPmp4tKvlDiwXtmctgScucgayyDcF5nEKA3UgAAuWzv4udcxBIuiwbtTPfKgATfsulzrdshFUYAIM1CwHYCzK7r5luLv/zFpmFQk3Qk5NblqQbwRoilJyB8V0FOySeJrwbXGy2xepmoZl9WXIL1zbFy9zxBAztfjFZs7dSkKQSAb1LFyEhyxD99uAUACGeLSlIZjLR/SPLTxiyEyw7ISlx7ovC/ZaYG+E+KsGlm+fy+6qvFEj91qUgAun3bhIenUEseAyIk4hirdS1VklUw7pJJD3ful27uoNMNKQlYVuJysyRoDYAANprBJs6lMohLbo7oANuXOANEU18OE+KZ0Wcm2st3fdLDH3BUZayGBYLS4chVwBYpYalOd7EUw2LNKf2dXE9YwIpKSxJFiFW1CuIqjaw6esQFEAb2Q1ve9h84WnlCXCabnRlDmklIZ8oX7VS3thPikaWe+Un/AK/dLTsdZTmWSoHKvgmlwkJyWCrIOC1rv5K2mXBBlgi9Rr4rCs3DlKhobpfI0wxNnhaShAJJsGSH46G2RhIpUg6uniNeYPyh7dDUpGw+KIo6gm+tHZh+6a/HPapILpVUkLDELUqoJcAkJISxDOHu9l9oTnTLHBI1JGQ5Wh3D7VUbEAW1Gf0HxjNWACQ2ZPBtcouUlFHTuJYLX53Vuiglhc50jgb7Mre5VsFNpJJAuCBlZ+Dvw+MMYqbuqSC4PLm76+nOF1C/xaPHL8YulgJutAkE3VcLK3F8QoN4Xf6QNSLc8vvjDcqWAhRyIKfS/wCkA6onu2zys3lDgcyg2YEnPf7BDlyyQo2YN465RVQKVcSPvWGJ2z1pDlJHPxf9IPsyQmYtVblkkhrHQZwC4AF20J2uyJGYS+35pUJJJfd5ZkJJyj2Pek6CjqhpvfMeXpEjJdhvsXD1jDrnX5eg9NiF1QjwIjrJWHllH7JZJZyASLdq78RFZ2DSVJaSugC4pLvc+mUP6RzXFda17LlBKjxUuOrXgUFf7FdASA1Jd9fLPWD/AIaW5IkzMmTum26w14/CBr+ad1lzigQ9vv0gaJps6cxp+jRqKwK/cX/Sf0gQ2ZMyAWBylkfFoGvCgaDbNvkVn4bFe0DmmkgjQukgjPLIQztJQWSpLKBpuWK7AOVEAAkZAgZAQPE7JWLqSphZykgeJfV4pKQKFDO48vWAZGk4t6t6wsZhGw2yS/Vg3+cVlIdVJD7xAPIAH4wxQ4tHiUMXa+d87tEmvTjIbFHTQAcweSSz+P8AaJ1ifsH9IKjBLU9JUznJD68RHowU0cT/APmr6CLIwEfEuhi0HRyxte57rkA7Rw7EILT9/wDEerxanRSqyQpLKJ7KqXAHNhBfw0wjsn/xL/SKLwqjnLUfBCx9IRax20q3DoSkiOJsjvEfRVmd5QUS9io2LADRz4ekLVOXMPDDqIpomAfwKbhctnHsrY5e9bfwH4P5w5j2Ri11vQOigjEYds5pECLLDw+rABnVWAM3QQAP4iG9IGMESAQU34n9IeJmHYVZbO07Cl8Ebgal75+NszHk+aSAKnAytyA8tIYTKKFCoDPx/wCIH1UIWxYkQ/O68w+IYEF/0yP3cQGYl24wwiTyj0S7Xh1wDcJ2sVcLLNSfoHPDLWDT8EtyqlRBPukaX8IrLlHNrD7HKPVShDSetcIaxC/Dq9025GKqkXDpOVnDPl4Qygkan1aCTZpUBUXbLlCxG6WsSsiUHvl4DK2QIg34oJTT1aSaiXObPYZfWPUBiW4f3ik8BktbiX18NIBAJzSx5ryWUqmBwlKSbgBkgeD5ffGGMXixRSgnUK4EDIDlaFEouYsZbDIwixpIPBAkEpjZKAoKqD3DAsfJiCcodVIQH3Ef0j5NGV+IUjslrjQH46REbRWp3Yev6+MRvicSSEcSD0nkp9mwSO1kG931iRTpAQaKVEgPxHu8ReJGc82dZc5W5zu7vQJza5XWmlSgKEWCmHZ4QGUJnVTN9bgpvUHzMaG0E3R/Aj5RJUt5Uz+X6+kOjpWuYHcfdbVDRtdSxu/yt9AseR1laXWs3DirmI1UrJStQJ6sUBQJ3ioqm0kKosGCgQ13TwaAS5O8nxH3lDPVC7j2jCgMGKa112Cafcub38YgqKYMItwKmlphHayysX1nWzGWsCpTCrK5t/aC4hEzqpZrXcqffH5W+vhB8TJHWL/iV8zo0ExEtpUt+KuH5dYsiibYKcUDSBl5IGxSvrF1LUR1UyxU47PB7x5Plv1gyyPp8oZ2UBVM/wC1M1/LCc56l3bcP9mjPqrUz8PL6rg/1NBqquNo+X3QZLDMDzccY9fw0+ecDF7/AFv/AM5R4hV8sjxfX1ikKxYrm2aU/ttcwdTQpSR1dwlTXrXo/wAYDgzOKZu+s7tt8Z1oyc8H+UH20Q0l/wDLP+tcLYIApmge5y99HGNqKjEkYfx916VoqgElDC+21rd3JAEyd/mL/r+j2jaxU1VNQURL6yYCKt6oS557VPZDZcQDZowShPH48/CNzEyw5t7WqZu0hiiiddmZ31zEQ1NII7W33VqooxFbn9khjJk7rF0rWA9hXkGHh8oPLXPMoe0V21Xq0ZP1eENoACat830toNGtGhKKUyE37Sz8k6+Xxiw2gGEHirLdGjC08eXej4KZNrZS1FNK3BU7+zXzvF8JLICQxuAciWt9jyhTAzE9bYu6V/6FQzKnmhLACwy8OcOZDqXFo5e6o1kQglDRw9yjKlOm6AP6rZN3XgAwpVkDp8cvkYMZyjmfHT4DOLpnKS7agD/VxtrE4cQqmNClyCkglJF+BPyEerwaru553+xrnFkILlyfMmLqlwsRvdLGqypRos5B+/EwOVhCsApqKS1JCFXBAIY0sReGZcxje/w+XjFvw9OGkozpQgHxCAPWI8Tge1LGgS9nuD2uHZOeTR4dnrAulTAXsfjYR4JdodkSfZLAJG6rLK6eTQ5zy3O6WNKHZ6x3T6RROCUoOLg/lUb34CGdppdTkvnoGF9GhFSQ0Oa8kXuljTIwgl0lZyIcUqYuWAcpu5IHN4OqWKd5Ct0apVYOXy5coWmSHlAJDMuUbflmy1HLIsD6QaZNLm5PixPmTrEZJcdqONZuNQmphoA4IKSHe7EC1s+UeIwBuAL5/wDEac2Snr5jBIKUpB17QU2uYuRB0VKQKSHIuGIDB7O7v4CHa8gCyjdI+3VC5fa0gpCHBY1MTypf5/GJDvTCaQJIKQe2zc6eMSM6aYl5KyKlxMpvy9AmdoTAFIduwjTlFJU9NEzLu6czC228Q0xIf92jVtOEAw+LNEy/u97mY3aeK9Ow8h7Lo6CT/hYxl8LePAJhGIFQsMxwEOiZuqSC6TSVLcWIXNYUvdwVeFPOMKViiVJ3hmLO734a+EbQSneIDIAS6WuSVzqTU1mZQ/m5RBWxAEdh9lNLICQl8XiB1i2A7SuHE84tiZ46tFh3tP4X1jN2hiSJswBQstVqma5a30j2djT1aN4Zq73hF5sOTfzcrTZhls81pbKnOtbAD2U3T8hhCavfX/AdOf8AaLbFxJM0gl3lzdX7hhebMpmF25G/i3COU063BO3s9yuF/UrsVWwj5Ts7VVZUC7te+URJyDeH2/KCHGhnpc8h9TBAt+43p8450DO91zBldhs4I+2pzCTu1ezOj/vF2hbB4i0x5Y7GVH50c/OPNu4hQ6kBVPsjq37xcKYTFrpmb4O57/50R6NRR3pYzyC9Z0PKBQQjL4W8eCscVf8AZj+jn4+cb+KVulPd6yYa3Fj1c5ktmbXfVuccucTMc+0A/m5jnHS4tmdtzrJgKGu/Vz96prMHDaRFXR/D3+gU9VIHYe/2WVtPEkTVtLSoPnS77o1BuYurFHqk+z7yu5+VPOFdqzlibMCVhIqsCpm3RZtI9mYiZ1aTWASpXezFKfrFyNg1bdmz2V6KYYGjLZz4JvZGIJmjcAsu4S3cOvON5eFAlyyAzpTqDoOEc3sXEL61IUsEb1qnzSfWOrlLqQgG26GLG9hxDRnVnVl7h6lYmlZA6YW4e5QOrEERJJWQMglOmpK3+AGnGDJkjVQ+/j8I9VMKFKoOYTd+a3+n2Iql/BZOJWlSCkglwxGh0Y6ZecWxsqouL8Tz8+UAQkg6xdaWz+P94F87pY1SVhicvp9YuiT1ktByBSlixAO6Mi2WoiyJzHj4xVEsJw8lDvShA9EAQi43RDkMbOfvDNjmG9RBV7MPVra7JUxuwccvLw0gFIhuSgGUsHUH4hvrCc48UsSmO2bUcxq7v9BCo2YSzEEHW9vFw/whjaOb3Nzm3HSEyu0FrjbaljV8XLKZQZ+3LuHYgzUO3GxyhpMsJJJqLByChXPSm/lAJ0srlMGsqWr+iahfqwt5QVc0vmfV/jrDblHEkMUgnEzVENUmUzu9kqFwouIvLbV21+UMYlNU6YkAOkIdh7wUb2HOBGW0PDsrIByyemv7lrWV/tjyPek4KzLJ/Ny92JGbL8ZWZUm8h7vRZvSOYetT/wBuX8oSwylULYl93UDU6w70nDTgGdpcvR9IQkK3Jm6O73eZjs6OxpY+xvoFu0YIgYP8o38kKQs1pf3k8OPKOumKHWX/AGtG5fu1zK/y/wCXn+schh1b6d0BlJ7rNfj9Y7BUzeKQXSUpdThwQudSKaru58KRxirpIdYdh9lM4nf63XKbWnHr5zEt1i8jbtRTFLPVocnv6j8sX2tM9tONL+0XekF9466+MDxSvZoZIPbzQPy6P/zGmz4W/m5SBxt90z0am+3vl1c3Ue4XyjUmSsr6HMD9Ix+ju9OIKQkGXOD0szy1COn2oXAIYlrslKW/LSiyhnvG9m8eN/UtukN/0+5XJafgMrw++YHbfPisCWSoKJte2lg3CHJIfXR8hy5R4iUcrZuR4EPlmfGHNkywlYJsGVdgpiWIFCnSp2Ic5RyoIWD0UyPwE2z2932WH0pVeT/2TqP8yYDGdgl7sy57B1HvojT6WqIXK3UqeWo9gHOdNLMMhfKMvCTd1boSNzSXnvos2vhHqWjf+Si7AvRtHktp428AN9t3BD6+53lf1DiI7bGKHWIsOsqmNn2Orm+XaZnvHEmaXPsx/wCMcY7jHLLpD7pmTTU4cEyp1qXuCC76tziHSI+HsPoFPI4my5XbkwfiJufa0NuyOIikxXsg5V2ld4Hupi+3ZpE+buhW9mUu+6NdTAlLPVhpY7SrUflTf+8Xov6bOz2VqN/VHZxTXR9Y/ES881Zke6Y7aUGlSzrQm/8AKI4fYCz+Il7gFzelu6fSO0TPJloGgSnhnSNBlGJpU2mHZ7lZGkX9cHl7lFCoLKJWsgd1CfipYu7cPhCwMey5pStRSWJSkW4Ar1HiYyy5ZgkWjLlFJBOhGUTFsouOF3IF/W8Jy03sLxeY4LEMecNujjRJcknLlqPvSJLR1ktCskqSljYA7obNVgRcPeBoxBB4+N/KLpSEYeSgF6UIHCwSBlCLjdEPFlUYMHvDNjkP914IcHuLa7JUygxAdN8lQrVaGpTGUsHVKh6htfFoJcUA8FWxuGBN93xKX9KoAjBhQBCrHUsCPIqePdpKFTucy7n6HKFTOtCDjbakXi6ZxqSiWGftywC4u81AIAB5s3OG0opJLKsH3m5+sIzkFclnyVLV/RMQs/6T95eqmm9yB4wrko4whTpihipymYFMlnFywW+pfTX0gqsSSdOOQ+/SCTpjzZ6S24mUci7qEzUjLlzhcwQ4JYrLO6Wy7SXAHa0/hziQXpg/sv5sv5YkUJHdYqCWMucSsnpLL/6h6H9nLuEVHIBnY884xpqh1lIlkJtZSEhWllBuN/SNvpTNCZyX9xJyc2A4AxnycMpSwVEHUmoE+d3/AOI6ygkwwMuf4j0CyJ6gtu3gT7rFmTVAlhLYEhjKX8xY+REFBc9lBBzAQm58xC2KQQCohLnUy5ZNzwKH43ePdmT1KnygSohRDgJAd88m+ekS9MDDhd7qxhe9he12y98+CMpwBSEJ5dWG9BEmrUCAkIFiby6jmzsBbIekXmIBDGcgjNyQeG7cWVbg3OCbR2Wo0NLKhQe7ULKVyLFmtbMxI6oaRl6lQh7gQCUPCYhaTWAkKvvoFBbKxd+EbewNpTVT0VrWQ5sVKKTuKNw7ffKMjC4RYTdExLFwEoUOGlLC9X1jW2PgVjEoWTusQRzCVBj6kvFWWdskUg22ad3I704nC9tztI2nsWqpr20V8xGd0lx8xCpdClD2aLBRSM1hyx5D7EaR1/n+YjM6RYJapspQO6JVx4FfxP0jkf0+A2q63yn1CuVLNVGXbM1z2MxMxYC1gKIBZS99mOWbtfTjCyJqtQggg2CGdmUMxcOB6RozMEspLImkmxBSopz5JYhn4iF8FshYVeUUilRcoKLspgSw10+cdqyqBO0eY8rqu5xY24vbtulajdwg8urH6x5XpSgDhQn5QwZISVATUDTNqWPetq1gH8oX2kopmgAqahJyBB3XfM2OcTGsjZmQnMMj3WDtyH+IUS7S25S1H5frDZmssJo3XDgIS92BYNdRb5QhKQpdxS4OfVoB/wBJJ1jZmYZW6oEOQDcgXYF7mxf5codFOHZnuSmmdE4DF5pzZMsfipVKFJFVitABAZrqAbU5R1uDXXLlvV2E3oNyABZtM45HYk8KxKHLqe7u7ixuReOw2GSZUtxulLJLu7DUA21zN2jntKO64N75e5UjJnPdbPO/smxJTmRM/pjyl1WC2pDbranR8uY5wNU8uQ5Z4KvEqTk7kDO9nMY2sViytLVSQ6V56IOl/ARMZMKrhCrZ7v6W+MBlrL3J9TFlnjB1iFsrKiCo5IX8PqYNWpaUvLm5C4SliwbPrMtYqnEXveCTmElAzYJ5934+MLWpBp4pUy/yTrG+4n0ssuYMuSRLWOrm9lQCigbtSW98gZwB7Q3JAMqYMt1WXNLQdagGnipipNReiaM33AT8FwqqVYFKZqgXuEDTkFcbZiDbSWHfO5d2+kJKmCDrUi08UTFYgiW3VzhvI3ii3bTayjc5DiSIY/GJSSRKxO6P8rkfC0BxAeSAGsuVkwymoUfNhBlzzxOWtz6wtYnYeamAV1k/EKIUh0SdxSaFWEy7PkXz5QCqHErR184WCgmW7NrWRfMa6QpLlVH52e2toGsTiCgdJ1WlN+b/AGavEgPSmdaU9Wa80ke6Mo9iq4klWmjJA25Irmp/7aePPgD8YTwEmlR5g/XNxA+lU+YmbKoUUvLS46tKwb8VGxzy0eE9lT1GYk1BlVM1IenNrcHdvWNaGpwtDOAHouYr6ez3u4l3kSqy0PTUASMwDunK2hvyaHcKlPWI3Ei4c1EkXOVSm1AuDkIzpOLSVFiDkSLnNjrnm78Dzg2DmtOlsCxXcvkLMW0SbxL0gEi6quxtDm8iinaEwFmACWB3VBnpALV8x6+MMY6U9DhKtxXcUvOrVChTwYvDk3pKSRTKkpKSFJKUAKdjmbgi5DQrjpvWGWol0hABUAWAJKSdxgC2h4RXbOXsNhttvur0kwdI0udci+4DaOKS/DZbqe5+4maZd+zc8tY09m42qahLZpUo8iUqPyjnMfjKJqgmlctJSxdYUQBa1TcRcxo7Hxf/AFMgAkBSN4VFv2SyHGT5ekOZNha4cVJIwTSsPA39FszFgL/q+aYFtfGMqUj3pWfOuY3xiqVgqIdikG5sCSxYHVVsoS2xiD+IkJJLdWCA5Acrnh2GZy9IzqA6qXFyXQaagBpe/wCqAmVVvUpcqSbyVnMe9WEnxsOMEwUgVBgkbig/VrRx70xRSPDPV2jEkbRUSlkpCXTmVPaxLAlPGOgwgEucFS1FSACAspUBYVXqJSLvblGg2Q48Q4rn5ntERaeHt2pdW0pgNKRUAoJDPnusGqbvD4x7iwCtyhJdKbkkF6W963mCecaEnpGUm8uVMcJSCtAO6lwGZhrGVtbFVTlEpsUpUwIAB3d1N21PlD2VGZBy71FJM5waA6+3dbggLRvEhITbJ93TiSYaxEkqRKFnoBbS+oYQriMQkEOQzi2h0yHiB5xfaM87hCgfZhd2LDjcPTmXc3eLIqbbCq1i8hxTuycKU4iUTqefLiGjQ6P49SzKRugCWOyhKSWSBvEDftqp/WMbo7OWqeipbpcsBLQngA6klzycXc8I6/CICUIO8dxNstBluH4Rl1lRjIWrFA5trG1jftyCOcMFOQSb3Yev20WnpJUzuwHldVjwZjprCUydyI1vV4NvAR5KxakuUnNg/rFDGrZKflSykgmzEfD71iY1VRccLk8frCUpwrnF5pbN/MN87wsaV0WXJV8tR+sWMlSkJOQpTfQ7uQPDg8LJxTc/H5QbEqaSgck/6fjCxpAqv4H84zaCqwRCFtfdUyr0h08R5RnhUOSaTKWPyqGjXDajnCD0gUfaGBcvVxe/0EJpwjsQoMXubZcjf4Rbaqw78y7+UIqnhoWNIkJ/FAplZvvSwCDYvMQLN4wwClJJNW6HIKSdDo14RmJrksDkqWf6ZqFm/FhBVYg8VZal/jBxI3CXxE0nFT3DOmTm4OS86iePzhrCyipyGDHN/OLYhaTOmAhJUlKCRq28XcMW8fpFJU6lwki4zOngBnxzglyV80p0lQWlOoq7XC3Z+7xID0qcdW9J7Xdy7P5jEhoJWrA1pjF0j0lSjrJZWir2aaTUpLG/uqAOh8vGMzZxSJqABk9NsrKq9Y0ek6SVy2e0sPaMfZqj10t2bX0PxipJM9spaNxXI1jnOlkBOQLvUo6sSo5Lq1LKe3HXi8NyVzFTUqNRdQNV783bl8IxzJUHyANixSxB3gAxyNvJuUNSqkzQknJQDBYUnypJBF9OcATFpBCjljNusnZuy1qkzJxFKZRSFXIO84skWIDXMZe05rCVRkJXmAZijYkOL6QdW0ZiZa5IdSJjFbMXZyN4sdbtnCWNUkiUU2FAbL3l6B9bw5lQ7CVLb4Tv38N6ErEEzAogAlrAnVIZnGvj+saOx8WVY/Dpe3V1B1Je8pZ7BNR9IyxNCVBwXAAGfugcWzYw1sMf/wCjhez+xDkvU/Ur1Ap+/CLMMhdkrtMAXgfm5dhICEhTpd6zYAuVICQSokEMybBxug5kxz3SDEEYzCgd6UnvJH7yf3Saj5AxuSpSiVFgQygkEsWSl1KDXIzbQlKhdmjm+kX/AN/B2T+yTcg1ftJ+TW9TFx8WrGJdJpMA05/NxWcme60EB+ywJzvYZHN4Y2XiSqY6gAkiZk+ssuxuR9ePBHDzR7NwXASCfN9C2VtIY2YQFgm9lOLZUK8NIz9cQ5cpLsd2FbOC2WpUlU9BdCFBLOSXLsyGuBlF8QF1ggKsE5PZgOVmY+kIYfacxMlUkOJS1BRyYkZXuQPCJiFqrYE5JvUzuA9yRxuTxMRGpcLqvI0Fwtw87/7Is3FLqUSo72pNyRmdDq0TaK0qWCd6qWlznUkvbwLmEcRJVUU2sSAKkkAktYgsQWFwfpB9onfSBS1CMmZ2/Lb+zQ7pDgDxQexwtdaHR9CBORShlaqqWdfdKqRppZrM5jrMIodXLpYbgZgG7IbQho5Ho4kieh3Y8rZiOlwOJXRLqFKaE5KVqAzixEDWl7QTzWhTPJYS47/YLxaAEvzuzceIj3BywsqdRDMzX4vaCqmS9A+uZI9FWeEVzLkIsCB/yedzDMakLlqSZdIqqBZsm0I5xXGqqLhna7tn5G8Z8hJB+g1gk6xYggjQ2/vCxpY0eXJV4ZWeCGSVoSSaQQN4kN2f4gwPMQknEsdS+hv5QbEzGkoHAJ/08IONEOC8/Ap/zBmxyA8e1eD/AINpa6SFClYqFJAdLHJRjMCw0OyFgypj+6pv6W8Dm0Jr0GuF0baOEBLktm7lP/sIWRggQCFWOZJSG8q3Me7VmjPmXuSdDrfWM44mzCEZM0nOF1p4yQ0oB3Zcti6f82XYAKOtocSQhRLL3Q+9Rnf814zyK5TOe4eW7MSr6RYzCDrbRz6Q7WZJ+IWXk5SvxE9RDbsnOxuJnBRf1PgHvTMjXQcYYxG9PnJvUhEo2s79Z2nzytfUwLqVkZH04wXOKDiboPSVTpk3IICnf+XlePYr0jmOmTZu1/t0YN4R7FmMXbdbFPIBGMlndJ1rC5dClJ3Edni5b9xMvwy8DGRswviEtZnfLRwdBx4DyjT6RyZSpsrrUy1eyHbBLXLsEqT98IQkyEoWgppDqSGbIOOK1ZNFWqA1ju13qVz9Y4OxDm71KRQA5yHEsPpBcIl5qGey3bMF2+FoEm1FSs2ctYc218IfwykVJaaTdmpavtAFwo5WNxr4xVzJuqrmucC4cCtSfsOU4oxUoqUQAHpbO6lGwHlrGPtySQpACkdhOS93U2453OjHnBk7KBVV+Il3IcWa1JCT7TkLfli21ppCwCbhI7wAtl2hkw8Bq8Pjis6xPorTogHtBZa99/Ad65uaVJuQGBzq0e99flHS7D2aDNwuI3npCG6tJS3VK/eZvfL9YRk7NTNSp5slBUs2WpiRuh3AYi5vqxtlG1seY0vDpqyPYdP+Ue7TV8WtErH2eA3iB3KxCLPv2+yek4tSQQCwL6DUUm7OHFrRl7R2YJk+XMNTypSGaWlQvMxOa1XTlpzhjrfv0iYhbuK6XlS7OkP7TFcUknPQiOn003V0125dYLbrntdCR2+hXCyVqUN0Bg2vK8bOxsOrrUglPjW4cgpctpe50vzisvZCUyKjMlOQFCWCSvIKIpaxDsxa4PCG8BP9oGVf+IG+hsL+OQjmOq4OIXPSsGFxI3ey0pGw5ZO/ipMs2UN6obz7rjJQsCDxEZG2JITOWxKgwSCMlC29fw8Yan7JClFXXpSynYMyTYP+0F7C7DKKYoJCyDM7IACQl3sd4bzD4+MVwwtN7qN8ZFiG227+zms+aQTdjzZ/R4PtKypZNwZY4aDlbWBrTvkJXVYbzN8HMHMoLICiN0I0z3EvqOHwgj5VBazsJ3LQ6NqX16KlKIDZkMMm/cJ0y3zb3s41gd1DW3Roz2EZHR+RJGKk0IlJL3pBCsw4LrU9/wDmNZJNAG7kMkt8hCncGgW/NiuvkxbF6kVEByL/AHaGpGGcqNVk6+uY42hdKOH36RaeCkAHW+b2OX3yisJMrqIJrDCojNxdhyaL45FZSQADldne+gJhCVMbInyz9YJKupOZ83hwkunB25F/BKAdwP5vsx6uSVBi9mDhi7AC29l5R5tGcXp+g4PpA8HM3gCM7fGHaxt7I3ANl6dkhwHLk8ALf1Xg68BQhQvkpILB94U2ZR+sDxoAUG4Xbj5wshgoWgawNKWQKaxMhEy7qa/d8fzCA/4alu0bZ2D+QBv6xfEzamPZ5P8AFg0KpQTmSeTwXSNSdZM9VuMCc0sosMlBR18vOHJc5CVOKwWs7G5HM84XULBIBcemg+nKCyKKTUHVpn9IOsRLs8lQz/arUSwUlAFgDuvU9OeY8LwOdiCdT924xJwvr6MfU5wJRL/SAZSmlxKV24g+zcqGefl9+kSD9LDaVm281m9yJG/SNxQg9vqVrwf0wkdubFmzzKVLRUBLYnmDlbWAI2DiApJ6shlBViXYaZZ5ekSYH0eINnTVJqTKJSclAWLZ3eNSbQURcZHy2uScwN+fFZstO1ziSePmkf8A4tidZf36QTC9GMQFoJQQAQ7Z82tDc3ZE9NzJID6j4O8D/wAOmf5Zs5PIC51ya/lDBoaC1hOPL+5ODLNLQVZWysY7iWODNZtNO1zhfHdGsUtUtQlklKWu/FVssrwf/C5xFpK2Nw2R04wOfsyYGSqWtJV2QxBOlr/bQG6EgvlOPL6pghzuCVpbOwOJly0p9qk3JCRZyqrVJOifSBy8DiUz0qVWmQkEkKJaqhQqLjN2hP8AwCf/AJEz0V/7RU7CnD9xN00X46K4QmaFpmvx64bb/wAfqiyAtdixE8tyuZ1s/u0Fm4XEKXKVKKjLKAmYAcylc4sQBwX8YXOxMR/kTv6V6RT/AAqZf2Mw6Gyj9Y2a6KCri1ZkAzvtB91aeXPbhNwtWdhsQZake1IIIpOXZpHddmAHlGJhOjeKEwLUghkkOKtQQPnBv8EnAfsZ1h7qvOInZc1/2M3Lgf1jEboWmaCGzjy+qqtpnAEYnG/FE/wjFv8As8srG/8AFa4Z/CB4voziFrqEtVwHcatdt3J4HNwMwBqFJLtvuA/B1KAB8TAv8MnZ0p8TNQ3K3WtEjNBRbWzeQ+qlZTlpuCfBWPRTFAWl/Dw4J8YYmbAxDlpZuEC5PdTSdOPyhRWzZ9iyf60f/wBbPeIcBOAcoQ2vtE38hNvBOgI3f9XyH1SdSNebuJ8Fq7C2POlYlExaKUAuS+VwXNoeCWbkI5+XhpySFdWLMczrr24dRNxZLCS/AAE5c64zK3QZOERSt33uQOHakaQgdVbiEkMWPpaBYpSrO5DM5hQ4nHa4dv8A8yP90XM7HrY9QSGz6s/+0UDoOW39Rn/kh0R6vWIIFX4/d4z0Gc9MxARbgX4W3jr8o05MtyBGbW0E1EWiQg4tljdQvhczapMSWqOR18LQxhA5H35wSZJHV3IBv84vs+WybtncA+GjxXAIN9yGBK4sMps2HH6i0AlZ3hrGhlnws/8AaBSZZctctpn5c4jc44kCM0VaLXLcuPhlw+EeYaSAsFXoTd/DWK42cUkACndFiGOujwL8col7eg5aZQS9rT2Inam51lE8/vzitooVvfU3PibxOsaFrEyyYRNlgkqS7ZcB8c8vSDyVJLskuBqBfzJ/SM5SSDf71iSZxTYa8Q+WULW8U4JTpZNI6rcKe2e7fs+4T4+cSPelU2rq2D9rJP8AByj2Ou0eQadvf6laMR6gS0nZc1YKkSpixqUoUoOG1APL4RoYLGYuWjqkSy2+GZLurdOb3Ckn4x0nRHacmXhymYtCVFaixpdiEe94HlbwjKX0hMtUxKJVYUucpK6CXExRKSCCHALxb05M97AwiwDtvcVBMG4AQ5Axk7Fz5cxEySpiQUgbrkrlmmoCwYHPjHRbd2bh5yAerqnpCilQkhJUtSFINSindBqJzF2vaOdx23JuIsmUqWylFwkhwqlgS5drwCjEFh7Q3Fm4c9I5N1U6P/DCqOqzHeMAm+9ElDEywEhdISwYLRYBdeVT2P08IWVtOegpU5UuWpJTUUtbrCbnLtF/hG1h/wASAlJTLBYWUneVv1HS7i3gGyNgYjaUxJTMXLCzLmJASEEVftSqxzsRbRtQInp8njFwP/yVYYwttmfwLKldK8WmnsGmnNUq9NY+NXkwiqelWLAF5dgnvyu6hUv6v5cDGpL6azQUvhiSKAdxTkCsKzVq49L6RRHTOaAHwxsEvuK0QpB73vEHy4tDrx/L5/ZTD/WULZW1zMxGFXiVy00KWkkrQUhPVy0upIsorZSeVROgg3SuVgltMwipQmKKUrCKJYpAmb3dcuoDM6WtDey9pzMTPwtSFoSVLSpG8lCgJct1KLkgPXTxVTcXME6UbD6k9Zh5swhZSky+smTQCBM395SmHZFmyzeLWJgi2buP2VoA4Nqw1bTmKBJxQFVVnHfKSdbsEN4HQh49m7QnX/6oXJPaHeWFnXkBzsbNfQO0cSoKI6reqGQDV0t4WCh4l9WjxeKxF9yX3skjIrB0/KCOV9DGfdl9nmP7U8X4rLTP/ETJMudMMwGckdpLlK1KK7JLjtC+WRDRNodFEyMYkKcicpCQkBwJXWqAeY7hTKFvN3F7bYkTMUnqTQlS1lAUEFKXmCYASWuA6A2jWe0NdKNiKLSDNUuZOmLKStRaWmb7NCKbihJqIIuxIYR1mjH/AODGG5DrHzOaBtYk8kntfommRiw7tNKUoSLgSutLPMeoKZSbMXzdxcfSPounCz1LBLLSUy0gVAS0rJdUwlwd4Wu/G19DpHsRSQmSqaqZMmrJTUotLSoCUlATcUAhSgbEVKDXMV6Q7LVIloQuYqYsqCgCotLQhAlBKUkkFBIUoGxFSg28Y0IJHF0VztJP3SfhAdyT/RrFSUzlGcpHVnDyUsshSSpITuhB7JSUg5Xf8ohTaqZEmcleDWlKSpUwhFKQlarMEhrMBdrPGj0Z2ambNUmaCZf4eSbkoALJLpWlipRI3rhg2bmBY/Z6sJPHVTCuWoqWAoqmBINqCpRJ0dnvHKVTmYXZHbx59itMvkkE7TmBv+qcgJ0bJJTx5v8AdrJ2osD/AOw7aBvc6uzqGl/URofj8TZ+qyS/CyVA5m+8QeYHJ4tL2liUp7gHJz3CjJOd7889IyMUfy+Y/tU9isLHYszFoKlVKYA3ByJYWPBreEXlvrlz9IttrGb8tUylJpFmpyUcgbnx1iox8g/vEjwP6xv1mjpKykgfDuacu08fssipZjec9ispILsWtb7EXwssuL2BGsUE6Qw9vLcjJzY8Dz8IJJmAgFBChxFw+XpHMS0NTAMUrCAqZjLU0qgkgtVkGN3+p/WAycEt7pUngSCP0ikj9vLf3kv8I6lLbueR4/Xzz5R0jNAsexkpeesAdg3hWGwMcL3XP4nA13IUWDOxHha735wL/C+Sn8D8m+sdKju568fr9Yqgjdz148v7Z84edARE3Lj4BO6OziueVs1XPwpNntppf4QOdhyhQBGYfxjpJShuZ68eTZ/y584UxuCEyghRFLvZ7MSGcHWkaDtQ1/6fjwnC433du5I0zbZFZPVOzuGDP6ZRWVgwpL5Nzbl9H9Y6bZOwEqlIVMKqlX3SAGIJAuAQrK5texvC34GXLXMTNmTEhyU0Crcu1ToO9llno7RmHQ81zm3Lt+ij6I7kua27IAEtmPa/28TEim3J5JAcGkqAy4jhaPI6Sl0bLFEGOIuO3j2KVrcIshSco9H1MSJHRu2BYsW1CXATr96RIkMUrlRMERlEiQkAqwOZrEiQgivV9kxDHsSBIiqK1gIj2JBRCisj5xJXZPnEiRKE3cqy8j96RJGRj2JBb8QQdvXkzOPZWcSJEX8lIrjOCyo9iQ1StXqfr9IZ4/ekSJB4KQbSonsnx/WGZf6/KJEhsnwqVm1LTcj4fSM6V/uiRIkb8KadqunM/fGL90/xD6xIkOQSy+94/WLLzMSJBKIRk/Uw6jIfekSJDFNuUx2SfP6RIkSIjtQ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MUExQWFRUVGBsZFxcYGB4aGBoaGB0YGBoaHBcYHCYfGBojHxsYIC8gIycpLCwsGh4yNTAqNSYrLCkBCQoKDgwOGg8PGi8kHyQsLC0sLDAxLi8sLCwsLCksLCwsLCwsLCwsLCwsLCwsLCwsLCwsLCwsLCwsLCwsLCwsLP/AABEIAMEBBQMBIgACEQEDEQH/xAAaAAACAwEBAAAAAAAAAAAAAAADBAACBQYB/8QARRAAAQIEAwQHBgMGBQQDAQEAAQIRAAMSIQQxQQUiUWEGEzJCcYGRI1KhscHwFGLRM0NygpLhFVOywvEkc5PSFjSD0yX/xAAbAQABBQEBAAAAAAAAAAAAAAABAAIDBAUGB//EAD4RAAEDAgIGCAUDAgQHAAAAAAEAAgMEERIhBRMxQVFhFCJxgZGhscEyUtHh8AYVQjPSI2Jy8SQ0Q1OSorL/2gAMAwEAAhEDEQA/AMOT0fkqzkyEl1BlJWwIIABWAxLVFxwAu9qr6PyUgkysOWD2QrLdCXYlnJI5MDcG3QbEXIKCGm2UrstU1SHtU4UTTS+lejw2RhqbiaQxz1ZKMqi7dil9K9YzBUTH+RWVGzE0G58T9VzGE2JKsoS5KVAOFFK0s1VTEs7bo0dzkACfMVspG8paJK1hg9Ky53gz7xsAn1I0v08tOGot1tNIchsmmZ0l27ZOrdXq0VxX4ak1ic3Nqu0vm79p/GXpC6RNf4yphHzPifqudV0bkqG7LkPoSlabEJpNJbMlQ5BI1LAokJRLEsFAQosUjraKTSVGlLg3K7asDrboqcPa09qu41z7NuyeFAGlVejwKZ+FFNQmPUluzwRxPZenO1pr3hzamfZjT9WOPmfqudmdG5RYiVh3cu4U7gmoMSMksp9SWyFUOhFRpMzNJJBXO3hv23i1xR4VKByvsKTIsWn/AJWyJddWSuNZIPcp1aPQrD1GkTQWV7rs687/AMRtxlUw0zzH+Sdqmnb6lc+vo1hXaiS5ystmbMm3etkLB37sV/8AjWGfsyHYEpZWRpYve115O7J4mnq0JkuWEzPQy6mbOxfscbdZnA/ZWq60ZOxRlu8T/B6TX1hpqp7fGfFSCJv4SuaX0bwgJARJcPmFAZhg/EpvdmLC71QFewsGkl0yt0gKZKuKn1cEJAaxckizAnq09VTYLyORRnZ3pVkV5P8Au3aPFIkkKO9mLqKHBc062S9btakohoqZvnKeIm/hK5jD9H5BcIkoWWSSEpX3mF2LEOWBs7GwNoIejGGqpVJSgtkUq7WgOou2hjp8JQJqQioJKQTu1qZJSuWyZQJKiAyrG/GByJ4XiJqipINVSUZkJCmJVULXGVm1AvEb6qe98RspBE38JXLTOj+FBIKJYI0KVvcppNhkXPG4GYLxZfR7CBmTKP8AKvVZT2bXpZTE521BjqV9TUsrqJJJVQRTcIJIe9yZZGgTWBe0ermYfduoZ03RT2hnfs1uS37unnD+lz2+Io6pv4SuWR0awas0yXtYImHUvcgaNzL5Rab0ZwoA9lKchTDfzQE1ZCwes8SEhg5aOiKcMVJI63WliCHCg1ZBKamqer8rWiTU4YBIUJh3bXS7PLJHaAqal9ahNezuOkzYvjKOqZ+Ernf/AIlIAJMvDq90CsEveXapXaa/u87mKo6O4UlQEuVY5tM7LkOQWY9mz5qzYPHT0yAVuJ5N6w9rk5OvW1IGgLaR7JVhipVIVWF3LpZ2XcMvsVcLMUDNoPSZ9uNO1TOfiVz6Oh+HSBXLkEvegrLM/WWcvSLvZ+Vnvs7YcoXkoly1ndJCpgDkJID2sTV4UjUtHRSDI0E7tDtkWVftVLu2/VoxTo8VwqsKQKEz9ciK85f5+0QzcwsizuhVTjPGUdWzn4lZ8zDBIO+FFiXC5rMyaXAel1kpzLAPd7VMioAoUBxqXMORVU105ADxJIyDnXC8NRlOpZV3GVKHpqW7H2dPML1iyVYahwJtLByDpTMd2W9i5VrTS92h3S6j/uHxS1befiVkzcMQ3eLpSyZky6lKUKQWYEpSCCbOWOV8tWz0qUSQXUwVvKDgWDsq9uMdXjVYag1Ce1syKmrWR3iXet2vSUaRjJwiRQpUxqgCbC2Wj3vG5oeZ0pkEpxWta+fFZtZRVU5aKVxFr36x5W911KeiyBQ0zEbgZHtlBgaXAcbuWR4CFp/RBJCUVTVS6itYVOUHV2gQGsaiTeEk9JJhKglaSGLHqwXYPcAFhbM8Ii9vTwCagQM/ZA2cC9vnB6FODu/O7mtrokgyt5rRldDJKUqSkzwF9oCaoVHm4tkBfOLnolK96d/5CHN+I3fExmYnbs5PeSp2b2aQ7vxGTA58YUX0tnjOh9RQDa/rrnD20dV/EhObSyu2N810A6JSvena/vCPe5WyFzaMLb2z0yZoQhUxqQTUom7qHKzARJnS6bZlJ5vLGr25i5hQY5WJWpS1JChYMGcbx42/vFqmp52OxSm4WfpDR9XJBaC4dfbitl4rI2zJCgipz2syTnTxMSD9IZRl9W13q08IkWHvbfJYLW1kA1crjiG3O/P0Q5claQQ6SSpSipRXmSCk03FhUGFi/Jz4qty/Vkl7grHu02SlOTE+egDHok7aw1IBkpcNds2FJ01JqvwgE3amH61KuqFNDFDd5yKsmfIxS/a4L/CfFZorZAwdYeBWJLKwB+yBAzJWq+89lBWbp0LU82FFhTENLdu0DMFyVElg2hA8tSbbqtp4frSrqhQUAUsGCrOcmex9c4Mva2ENQEhIqBYtkSlhpoeGvrB/a6f5T4qQV0liMQ28CsIrX3erFta1WASAA6SbMq+Zqzs5Ep2G6nMPvTbpAS4szOQov+azNd0yIoMMODeX94eNFUvA+KgGl5eXggLnKIO9LD5vU5cqe5QSHBAYN2XbQWkTgC+4LHvTDnUAwvcApGV6TxsVMgD71PjFMXKpB8La/wDHjC/aaU5WPirbNL4iB7Iq8UgXaUfEzMmFiCk95j4Oke9Ak49L5S3YOR1twAhnDADJfDtD3brpQePyt8IikWLC3MvqOcI6Fpefj9lbOkS3ajTNooGkt75iadbWoOQcO9yQbM0DONkmpxLZSnVaa3aU+aLmks9mIJu7Bk4QKcguMs8jFDgcw9jppA/ZqTn4qD97H4FbZ230ylVJ6p6UjszbgandtkGF2vcwFWIlLmFYUipVThlJFSiCpQcO5FTltT5E/ACHJuwt1BrBrDtommkBJJDA3sBwMRv0TRNOeLPmp4tKvlDiwXtmctgScucgayyDcF5nEKA3UgAAuWzv4udcxBIuiwbtTPfKgATfsulzrdshFUYAIM1CwHYCzK7r5luLv/zFpmFQk3Qk5NblqQbwRoilJyB8V0FOySeJrwbXGy2xepmoZl9WXIL1zbFy9zxBAztfjFZs7dSkKQSAb1LFyEhyxD99uAUACGeLSlIZjLR/SPLTxiyEyw7ISlx7ovC/ZaYG+E+KsGlm+fy+6qvFEj91qUgAun3bhIenUEseAyIk4hirdS1VklUw7pJJD3ful27uoNMNKQlYVuJysyRoDYAANprBJs6lMohLbo7oANuXOANEU18OE+KZ0Wcm2st3fdLDH3BUZayGBYLS4chVwBYpYalOd7EUw2LNKf2dXE9YwIpKSxJFiFW1CuIqjaw6esQFEAb2Q1ve9h84WnlCXCabnRlDmklIZ8oX7VS3thPikaWe+Un/AK/dLTsdZTmWSoHKvgmlwkJyWCrIOC1rv5K2mXBBlgi9Rr4rCs3DlKhobpfI0wxNnhaShAJJsGSH46G2RhIpUg6uniNeYPyh7dDUpGw+KIo6gm+tHZh+6a/HPapILpVUkLDELUqoJcAkJISxDOHu9l9oTnTLHBI1JGQ5Wh3D7VUbEAW1Gf0HxjNWACQ2ZPBtcouUlFHTuJYLX53Vuiglhc50jgb7Mre5VsFNpJJAuCBlZ+Dvw+MMYqbuqSC4PLm76+nOF1C/xaPHL8YulgJutAkE3VcLK3F8QoN4Xf6QNSLc8vvjDcqWAhRyIKfS/wCkA6onu2zys3lDgcyg2YEnPf7BDlyyQo2YN465RVQKVcSPvWGJ2z1pDlJHPxf9IPsyQmYtVblkkhrHQZwC4AF20J2uyJGYS+35pUJJJfd5ZkJJyj2Pek6CjqhpvfMeXpEjJdhvsXD1jDrnX5eg9NiF1QjwIjrJWHllH7JZJZyASLdq78RFZ2DSVJaSugC4pLvc+mUP6RzXFda17LlBKjxUuOrXgUFf7FdASA1Jd9fLPWD/AIaW5IkzMmTum26w14/CBr+ad1lzigQ9vv0gaJps6cxp+jRqKwK/cX/Sf0gQ2ZMyAWBylkfFoGvCgaDbNvkVn4bFe0DmmkgjQukgjPLIQztJQWSpLKBpuWK7AOVEAAkZAgZAQPE7JWLqSphZykgeJfV4pKQKFDO48vWAZGk4t6t6wsZhGw2yS/Vg3+cVlIdVJD7xAPIAH4wxQ4tHiUMXa+d87tEmvTjIbFHTQAcweSSz+P8AaJ1ifsH9IKjBLU9JUznJD68RHowU0cT/APmr6CLIwEfEuhi0HRyxte57rkA7Rw7EILT9/wDEerxanRSqyQpLKJ7KqXAHNhBfw0wjsn/xL/SKLwqjnLUfBCx9IRax20q3DoSkiOJsjvEfRVmd5QUS9io2LADRz4ekLVOXMPDDqIpomAfwKbhctnHsrY5e9bfwH4P5w5j2Ri11vQOigjEYds5pECLLDw+rABnVWAM3QQAP4iG9IGMESAQU34n9IeJmHYVZbO07Cl8Ebgal75+NszHk+aSAKnAytyA8tIYTKKFCoDPx/wCIH1UIWxYkQ/O68w+IYEF/0yP3cQGYl24wwiTyj0S7Xh1wDcJ2sVcLLNSfoHPDLWDT8EtyqlRBPukaX8IrLlHNrD7HKPVShDSetcIaxC/Dq9025GKqkXDpOVnDPl4Qygkan1aCTZpUBUXbLlCxG6WsSsiUHvl4DK2QIg34oJTT1aSaiXObPYZfWPUBiW4f3ik8BktbiX18NIBAJzSx5ryWUqmBwlKSbgBkgeD5ffGGMXixRSgnUK4EDIDlaFEouYsZbDIwixpIPBAkEpjZKAoKqD3DAsfJiCcodVIQH3Ef0j5NGV+IUjslrjQH46REbRWp3Yev6+MRvicSSEcSD0nkp9mwSO1kG931iRTpAQaKVEgPxHu8ReJGc82dZc5W5zu7vQJza5XWmlSgKEWCmHZ4QGUJnVTN9bgpvUHzMaG0E3R/Aj5RJUt5Uz+X6+kOjpWuYHcfdbVDRtdSxu/yt9AseR1laXWs3DirmI1UrJStQJ6sUBQJ3ioqm0kKosGCgQ13TwaAS5O8nxH3lDPVC7j2jCgMGKa112Cafcub38YgqKYMItwKmlphHayysX1nWzGWsCpTCrK5t/aC4hEzqpZrXcqffH5W+vhB8TJHWL/iV8zo0ExEtpUt+KuH5dYsiibYKcUDSBl5IGxSvrF1LUR1UyxU47PB7x5Plv1gyyPp8oZ2UBVM/wC1M1/LCc56l3bcP9mjPqrUz8PL6rg/1NBqquNo+X3QZLDMDzccY9fw0+ecDF7/AFv/AM5R4hV8sjxfX1ikKxYrm2aU/ttcwdTQpSR1dwlTXrXo/wAYDgzOKZu+s7tt8Z1oyc8H+UH20Q0l/wDLP+tcLYIApmge5y99HGNqKjEkYfx916VoqgElDC+21rd3JAEyd/mL/r+j2jaxU1VNQURL6yYCKt6oS557VPZDZcQDZowShPH48/CNzEyw5t7WqZu0hiiiddmZ31zEQ1NII7W33VqooxFbn9khjJk7rF0rWA9hXkGHh8oPLXPMoe0V21Xq0ZP1eENoACat830toNGtGhKKUyE37Sz8k6+Xxiw2gGEHirLdGjC08eXej4KZNrZS1FNK3BU7+zXzvF8JLICQxuAciWt9jyhTAzE9bYu6V/6FQzKnmhLACwy8OcOZDqXFo5e6o1kQglDRw9yjKlOm6AP6rZN3XgAwpVkDp8cvkYMZyjmfHT4DOLpnKS7agD/VxtrE4cQqmNClyCkglJF+BPyEerwaru553+xrnFkILlyfMmLqlwsRvdLGqypRos5B+/EwOVhCsApqKS1JCFXBAIY0sReGZcxje/w+XjFvw9OGkozpQgHxCAPWI8Tge1LGgS9nuD2uHZOeTR4dnrAulTAXsfjYR4JdodkSfZLAJG6rLK6eTQ5zy3O6WNKHZ6x3T6RROCUoOLg/lUb34CGdppdTkvnoGF9GhFSQ0Oa8kXuljTIwgl0lZyIcUqYuWAcpu5IHN4OqWKd5Ct0apVYOXy5coWmSHlAJDMuUbflmy1HLIsD6QaZNLm5PixPmTrEZJcdqONZuNQmphoA4IKSHe7EC1s+UeIwBuAL5/wDEac2Snr5jBIKUpB17QU2uYuRB0VKQKSHIuGIDB7O7v4CHa8gCyjdI+3VC5fa0gpCHBY1MTypf5/GJDvTCaQJIKQe2zc6eMSM6aYl5KyKlxMpvy9AmdoTAFIduwjTlFJU9NEzLu6czC228Q0xIf92jVtOEAw+LNEy/u97mY3aeK9Ow8h7Lo6CT/hYxl8LePAJhGIFQsMxwEOiZuqSC6TSVLcWIXNYUvdwVeFPOMKViiVJ3hmLO734a+EbQSneIDIAS6WuSVzqTU1mZQ/m5RBWxAEdh9lNLICQl8XiB1i2A7SuHE84tiZ46tFh3tP4X1jN2hiSJswBQstVqma5a30j2djT1aN4Zq73hF5sOTfzcrTZhls81pbKnOtbAD2U3T8hhCavfX/AdOf8AaLbFxJM0gl3lzdX7hhebMpmF25G/i3COU063BO3s9yuF/UrsVWwj5Ts7VVZUC7te+URJyDeH2/KCHGhnpc8h9TBAt+43p8450DO91zBldhs4I+2pzCTu1ezOj/vF2hbB4i0x5Y7GVH50c/OPNu4hQ6kBVPsjq37xcKYTFrpmb4O57/50R6NRR3pYzyC9Z0PKBQQjL4W8eCscVf8AZj+jn4+cb+KVulPd6yYa3Fj1c5ktmbXfVuccucTMc+0A/m5jnHS4tmdtzrJgKGu/Vz96prMHDaRFXR/D3+gU9VIHYe/2WVtPEkTVtLSoPnS77o1BuYurFHqk+z7yu5+VPOFdqzlibMCVhIqsCpm3RZtI9mYiZ1aTWASpXezFKfrFyNg1bdmz2V6KYYGjLZz4JvZGIJmjcAsu4S3cOvON5eFAlyyAzpTqDoOEc3sXEL61IUsEb1qnzSfWOrlLqQgG26GLG9hxDRnVnVl7h6lYmlZA6YW4e5QOrEERJJWQMglOmpK3+AGnGDJkjVQ+/j8I9VMKFKoOYTd+a3+n2Iql/BZOJWlSCkglwxGh0Y6ZecWxsqouL8Tz8+UAQkg6xdaWz+P94F87pY1SVhicvp9YuiT1ktByBSlixAO6Mi2WoiyJzHj4xVEsJw8lDvShA9EAQi43RDkMbOfvDNjmG9RBV7MPVra7JUxuwccvLw0gFIhuSgGUsHUH4hvrCc48UsSmO2bUcxq7v9BCo2YSzEEHW9vFw/whjaOb3Nzm3HSEyu0FrjbaljV8XLKZQZ+3LuHYgzUO3GxyhpMsJJJqLByChXPSm/lAJ0srlMGsqWr+iahfqwt5QVc0vmfV/jrDblHEkMUgnEzVENUmUzu9kqFwouIvLbV21+UMYlNU6YkAOkIdh7wUb2HOBGW0PDsrIByyemv7lrWV/tjyPek4KzLJ/Ny92JGbL8ZWZUm8h7vRZvSOYetT/wBuX8oSwylULYl93UDU6w70nDTgGdpcvR9IQkK3Jm6O73eZjs6OxpY+xvoFu0YIgYP8o38kKQs1pf3k8OPKOumKHWX/AGtG5fu1zK/y/wCXn+schh1b6d0BlJ7rNfj9Y7BUzeKQXSUpdThwQudSKaru58KRxirpIdYdh9lM4nf63XKbWnHr5zEt1i8jbtRTFLPVocnv6j8sX2tM9tONL+0XekF9466+MDxSvZoZIPbzQPy6P/zGmz4W/m5SBxt90z0am+3vl1c3Ue4XyjUmSsr6HMD9Ix+ju9OIKQkGXOD0szy1COn2oXAIYlrslKW/LSiyhnvG9m8eN/UtukN/0+5XJafgMrw++YHbfPisCWSoKJte2lg3CHJIfXR8hy5R4iUcrZuR4EPlmfGHNkywlYJsGVdgpiWIFCnSp2Ic5RyoIWD0UyPwE2z2932WH0pVeT/2TqP8yYDGdgl7sy57B1HvojT6WqIXK3UqeWo9gHOdNLMMhfKMvCTd1boSNzSXnvos2vhHqWjf+Si7AvRtHktp428AN9t3BD6+53lf1DiI7bGKHWIsOsqmNn2Orm+XaZnvHEmaXPsx/wCMcY7jHLLpD7pmTTU4cEyp1qXuCC76tziHSI+HsPoFPI4my5XbkwfiJufa0NuyOIikxXsg5V2ld4Hupi+3ZpE+buhW9mUu+6NdTAlLPVhpY7SrUflTf+8Xov6bOz2VqN/VHZxTXR9Y/ES881Zke6Y7aUGlSzrQm/8AKI4fYCz+Il7gFzelu6fSO0TPJloGgSnhnSNBlGJpU2mHZ7lZGkX9cHl7lFCoLKJWsgd1CfipYu7cPhCwMey5pStRSWJSkW4Ar1HiYyy5ZgkWjLlFJBOhGUTFsouOF3IF/W8Jy03sLxeY4LEMecNujjRJcknLlqPvSJLR1ktCskqSljYA7obNVgRcPeBoxBB4+N/KLpSEYeSgF6UIHCwSBlCLjdEPFlUYMHvDNjkP914IcHuLa7JUygxAdN8lQrVaGpTGUsHVKh6htfFoJcUA8FWxuGBN93xKX9KoAjBhQBCrHUsCPIqePdpKFTucy7n6HKFTOtCDjbakXi6ZxqSiWGftywC4u81AIAB5s3OG0opJLKsH3m5+sIzkFclnyVLV/RMQs/6T95eqmm9yB4wrko4whTpihipymYFMlnFywW+pfTX0gqsSSdOOQ+/SCTpjzZ6S24mUci7qEzUjLlzhcwQ4JYrLO6Wy7SXAHa0/hziQXpg/sv5sv5YkUJHdYqCWMucSsnpLL/6h6H9nLuEVHIBnY884xpqh1lIlkJtZSEhWllBuN/SNvpTNCZyX9xJyc2A4AxnycMpSwVEHUmoE+d3/AOI6ygkwwMuf4j0CyJ6gtu3gT7rFmTVAlhLYEhjKX8xY+REFBc9lBBzAQm58xC2KQQCohLnUy5ZNzwKH43ePdmT1KnygSohRDgJAd88m+ekS9MDDhd7qxhe9he12y98+CMpwBSEJ5dWG9BEmrUCAkIFiby6jmzsBbIekXmIBDGcgjNyQeG7cWVbg3OCbR2Wo0NLKhQe7ULKVyLFmtbMxI6oaRl6lQh7gQCUPCYhaTWAkKvvoFBbKxd+EbewNpTVT0VrWQ5sVKKTuKNw7ffKMjC4RYTdExLFwEoUOGlLC9X1jW2PgVjEoWTusQRzCVBj6kvFWWdskUg22ad3I704nC9tztI2nsWqpr20V8xGd0lx8xCpdClD2aLBRSM1hyx5D7EaR1/n+YjM6RYJapspQO6JVx4FfxP0jkf0+A2q63yn1CuVLNVGXbM1z2MxMxYC1gKIBZS99mOWbtfTjCyJqtQggg2CGdmUMxcOB6RozMEspLImkmxBSopz5JYhn4iF8FshYVeUUilRcoKLspgSw10+cdqyqBO0eY8rqu5xY24vbtulajdwg8urH6x5XpSgDhQn5QwZISVATUDTNqWPetq1gH8oX2kopmgAqahJyBB3XfM2OcTGsjZmQnMMj3WDtyH+IUS7S25S1H5frDZmssJo3XDgIS92BYNdRb5QhKQpdxS4OfVoB/wBJJ1jZmYZW6oEOQDcgXYF7mxf5codFOHZnuSmmdE4DF5pzZMsfipVKFJFVitABAZrqAbU5R1uDXXLlvV2E3oNyABZtM45HYk8KxKHLqe7u7ixuReOw2GSZUtxulLJLu7DUA21zN2jntKO64N75e5UjJnPdbPO/smxJTmRM/pjyl1WC2pDbranR8uY5wNU8uQ5Z4KvEqTk7kDO9nMY2sViytLVSQ6V56IOl/ARMZMKrhCrZ7v6W+MBlrL3J9TFlnjB1iFsrKiCo5IX8PqYNWpaUvLm5C4SliwbPrMtYqnEXveCTmElAzYJ5934+MLWpBp4pUy/yTrG+4n0ssuYMuSRLWOrm9lQCigbtSW98gZwB7Q3JAMqYMt1WXNLQdagGnipipNReiaM33AT8FwqqVYFKZqgXuEDTkFcbZiDbSWHfO5d2+kJKmCDrUi08UTFYgiW3VzhvI3ii3bTayjc5DiSIY/GJSSRKxO6P8rkfC0BxAeSAGsuVkwymoUfNhBlzzxOWtz6wtYnYeamAV1k/EKIUh0SdxSaFWEy7PkXz5QCqHErR184WCgmW7NrWRfMa6QpLlVH52e2toGsTiCgdJ1WlN+b/AGavEgPSmdaU9Wa80ke6Mo9iq4klWmjJA25Irmp/7aePPgD8YTwEmlR5g/XNxA+lU+YmbKoUUvLS46tKwb8VGxzy0eE9lT1GYk1BlVM1IenNrcHdvWNaGpwtDOAHouYr6ez3u4l3kSqy0PTUASMwDunK2hvyaHcKlPWI3Ei4c1EkXOVSm1AuDkIzpOLSVFiDkSLnNjrnm78Dzg2DmtOlsCxXcvkLMW0SbxL0gEi6quxtDm8iinaEwFmACWB3VBnpALV8x6+MMY6U9DhKtxXcUvOrVChTwYvDk3pKSRTKkpKSFJKUAKdjmbgi5DQrjpvWGWol0hABUAWAJKSdxgC2h4RXbOXsNhttvur0kwdI0udci+4DaOKS/DZbqe5+4maZd+zc8tY09m42qahLZpUo8iUqPyjnMfjKJqgmlctJSxdYUQBa1TcRcxo7Hxf/AFMgAkBSN4VFv2SyHGT5ekOZNha4cVJIwTSsPA39FszFgL/q+aYFtfGMqUj3pWfOuY3xiqVgqIdikG5sCSxYHVVsoS2xiD+IkJJLdWCA5Acrnh2GZy9IzqA6qXFyXQaagBpe/wCqAmVVvUpcqSbyVnMe9WEnxsOMEwUgVBgkbig/VrRx70xRSPDPV2jEkbRUSlkpCXTmVPaxLAlPGOgwgEucFS1FSACAspUBYVXqJSLvblGg2Q48Q4rn5ntERaeHt2pdW0pgNKRUAoJDPnusGqbvD4x7iwCtyhJdKbkkF6W963mCecaEnpGUm8uVMcJSCtAO6lwGZhrGVtbFVTlEpsUpUwIAB3d1N21PlD2VGZBy71FJM5waA6+3dbggLRvEhITbJ93TiSYaxEkqRKFnoBbS+oYQriMQkEOQzi2h0yHiB5xfaM87hCgfZhd2LDjcPTmXc3eLIqbbCq1i8hxTuycKU4iUTqefLiGjQ6P49SzKRugCWOyhKSWSBvEDftqp/WMbo7OWqeipbpcsBLQngA6klzycXc8I6/CICUIO8dxNstBluH4Rl1lRjIWrFA5trG1jftyCOcMFOQSb3Yev20WnpJUzuwHldVjwZjprCUydyI1vV4NvAR5KxakuUnNg/rFDGrZKflSykgmzEfD71iY1VRccLk8frCUpwrnF5pbN/MN87wsaV0WXJV8tR+sWMlSkJOQpTfQ7uQPDg8LJxTc/H5QbEqaSgck/6fjCxpAqv4H84zaCqwRCFtfdUyr0h08R5RnhUOSaTKWPyqGjXDajnCD0gUfaGBcvVxe/0EJpwjsQoMXubZcjf4Rbaqw78y7+UIqnhoWNIkJ/FAplZvvSwCDYvMQLN4wwClJJNW6HIKSdDo14RmJrksDkqWf6ZqFm/FhBVYg8VZal/jBxI3CXxE0nFT3DOmTm4OS86iePzhrCyipyGDHN/OLYhaTOmAhJUlKCRq28XcMW8fpFJU6lwki4zOngBnxzglyV80p0lQWlOoq7XC3Z+7xID0qcdW9J7Xdy7P5jEhoJWrA1pjF0j0lSjrJZWir2aaTUpLG/uqAOh8vGMzZxSJqABk9NsrKq9Y0ek6SVy2e0sPaMfZqj10t2bX0PxipJM9spaNxXI1jnOlkBOQLvUo6sSo5Lq1LKe3HXi8NyVzFTUqNRdQNV783bl8IxzJUHyANixSxB3gAxyNvJuUNSqkzQknJQDBYUnypJBF9OcATFpBCjljNusnZuy1qkzJxFKZRSFXIO84skWIDXMZe05rCVRkJXmAZijYkOL6QdW0ZiZa5IdSJjFbMXZyN4sdbtnCWNUkiUU2FAbL3l6B9bw5lQ7CVLb4Tv38N6ErEEzAogAlrAnVIZnGvj+saOx8WVY/Dpe3V1B1Je8pZ7BNR9IyxNCVBwXAAGfugcWzYw1sMf/wCjhez+xDkvU/Ur1Ap+/CLMMhdkrtMAXgfm5dhICEhTpd6zYAuVICQSokEMybBxug5kxz3SDEEYzCgd6UnvJH7yf3Saj5AxuSpSiVFgQygkEsWSl1KDXIzbQlKhdmjm+kX/AN/B2T+yTcg1ftJ+TW9TFx8WrGJdJpMA05/NxWcme60EB+ywJzvYZHN4Y2XiSqY6gAkiZk+ssuxuR9ePBHDzR7NwXASCfN9C2VtIY2YQFgm9lOLZUK8NIz9cQ5cpLsd2FbOC2WpUlU9BdCFBLOSXLsyGuBlF8QF1ggKsE5PZgOVmY+kIYfacxMlUkOJS1BRyYkZXuQPCJiFqrYE5JvUzuA9yRxuTxMRGpcLqvI0Fwtw87/7Is3FLqUSo72pNyRmdDq0TaK0qWCd6qWlznUkvbwLmEcRJVUU2sSAKkkAktYgsQWFwfpB9onfSBS1CMmZ2/Lb+zQ7pDgDxQexwtdaHR9CBORShlaqqWdfdKqRppZrM5jrMIodXLpYbgZgG7IbQho5Ho4kieh3Y8rZiOlwOJXRLqFKaE5KVqAzixEDWl7QTzWhTPJYS47/YLxaAEvzuzceIj3BywsqdRDMzX4vaCqmS9A+uZI9FWeEVzLkIsCB/yedzDMakLlqSZdIqqBZsm0I5xXGqqLhna7tn5G8Z8hJB+g1gk6xYggjQ2/vCxpY0eXJV4ZWeCGSVoSSaQQN4kN2f4gwPMQknEsdS+hv5QbEzGkoHAJ/08IONEOC8/Ap/zBmxyA8e1eD/AINpa6SFClYqFJAdLHJRjMCw0OyFgypj+6pv6W8Dm0Jr0GuF0baOEBLktm7lP/sIWRggQCFWOZJSG8q3Me7VmjPmXuSdDrfWM44mzCEZM0nOF1p4yQ0oB3Zcti6f82XYAKOtocSQhRLL3Q+9Rnf814zyK5TOe4eW7MSr6RYzCDrbRz6Q7WZJ+IWXk5SvxE9RDbsnOxuJnBRf1PgHvTMjXQcYYxG9PnJvUhEo2s79Z2nzytfUwLqVkZH04wXOKDiboPSVTpk3IICnf+XlePYr0jmOmTZu1/t0YN4R7FmMXbdbFPIBGMlndJ1rC5dClJ3Edni5b9xMvwy8DGRswviEtZnfLRwdBx4DyjT6RyZSpsrrUy1eyHbBLXLsEqT98IQkyEoWgppDqSGbIOOK1ZNFWqA1ju13qVz9Y4OxDm71KRQA5yHEsPpBcIl5qGey3bMF2+FoEm1FSs2ctYc218IfwykVJaaTdmpavtAFwo5WNxr4xVzJuqrmucC4cCtSfsOU4oxUoqUQAHpbO6lGwHlrGPtySQpACkdhOS93U2453OjHnBk7KBVV+Il3IcWa1JCT7TkLfli21ppCwCbhI7wAtl2hkw8Bq8Pjis6xPorTogHtBZa99/Ad65uaVJuQGBzq0e99flHS7D2aDNwuI3npCG6tJS3VK/eZvfL9YRk7NTNSp5slBUs2WpiRuh3AYi5vqxtlG1seY0vDpqyPYdP+Ue7TV8WtErH2eA3iB3KxCLPv2+yek4tSQQCwL6DUUm7OHFrRl7R2YJk+XMNTypSGaWlQvMxOa1XTlpzhjrfv0iYhbuK6XlS7OkP7TFcUknPQiOn003V0125dYLbrntdCR2+hXCyVqUN0Bg2vK8bOxsOrrUglPjW4cgpctpe50vzisvZCUyKjMlOQFCWCSvIKIpaxDsxa4PCG8BP9oGVf+IG+hsL+OQjmOq4OIXPSsGFxI3ey0pGw5ZO/ipMs2UN6obz7rjJQsCDxEZG2JITOWxKgwSCMlC29fw8Yan7JClFXXpSynYMyTYP+0F7C7DKKYoJCyDM7IACQl3sd4bzD4+MVwwtN7qN8ZFiG227+zms+aQTdjzZ/R4PtKypZNwZY4aDlbWBrTvkJXVYbzN8HMHMoLICiN0I0z3EvqOHwgj5VBazsJ3LQ6NqX16KlKIDZkMMm/cJ0y3zb3s41gd1DW3Roz2EZHR+RJGKk0IlJL3pBCsw4LrU9/wDmNZJNAG7kMkt8hCncGgW/NiuvkxbF6kVEByL/AHaGpGGcqNVk6+uY42hdKOH36RaeCkAHW+b2OX3yisJMrqIJrDCojNxdhyaL45FZSQADldne+gJhCVMbInyz9YJKupOZ83hwkunB25F/BKAdwP5vsx6uSVBi9mDhi7AC29l5R5tGcXp+g4PpA8HM3gCM7fGHaxt7I3ANl6dkhwHLk8ALf1Xg68BQhQvkpILB94U2ZR+sDxoAUG4Xbj5wshgoWgawNKWQKaxMhEy7qa/d8fzCA/4alu0bZ2D+QBv6xfEzamPZ5P8AFg0KpQTmSeTwXSNSdZM9VuMCc0sosMlBR18vOHJc5CVOKwWs7G5HM84XULBIBcemg+nKCyKKTUHVpn9IOsRLs8lQz/arUSwUlAFgDuvU9OeY8LwOdiCdT924xJwvr6MfU5wJRL/SAZSmlxKV24g+zcqGefl9+kSD9LDaVm281m9yJG/SNxQg9vqVrwf0wkdubFmzzKVLRUBLYnmDlbWAI2DiApJ6shlBViXYaZZ5ekSYH0eINnTVJqTKJSclAWLZ3eNSbQURcZHy2uScwN+fFZstO1ziSePmkf8A4tidZf36QTC9GMQFoJQQAQ7Z82tDc3ZE9NzJID6j4O8D/wAOmf5Zs5PIC51ya/lDBoaC1hOPL+5ODLNLQVZWysY7iWODNZtNO1zhfHdGsUtUtQlklKWu/FVssrwf/C5xFpK2Nw2R04wOfsyYGSqWtJV2QxBOlr/bQG6EgvlOPL6pghzuCVpbOwOJly0p9qk3JCRZyqrVJOifSBy8DiUz0qVWmQkEkKJaqhQqLjN2hP8AwCf/AJEz0V/7RU7CnD9xN00X46K4QmaFpmvx64bb/wAfqiyAtdixE8tyuZ1s/u0Fm4XEKXKVKKjLKAmYAcylc4sQBwX8YXOxMR/kTv6V6RT/AAqZf2Mw6Gyj9Y2a6KCri1ZkAzvtB91aeXPbhNwtWdhsQZake1IIIpOXZpHddmAHlGJhOjeKEwLUghkkOKtQQPnBv8EnAfsZ1h7qvOInZc1/2M3Lgf1jEboWmaCGzjy+qqtpnAEYnG/FE/wjFv8As8srG/8AFa4Z/CB4voziFrqEtVwHcatdt3J4HNwMwBqFJLtvuA/B1KAB8TAv8MnZ0p8TNQ3K3WtEjNBRbWzeQ+qlZTlpuCfBWPRTFAWl/Dw4J8YYmbAxDlpZuEC5PdTSdOPyhRWzZ9iyf60f/wBbPeIcBOAcoQ2vtE38hNvBOgI3f9XyH1SdSNebuJ8Fq7C2POlYlExaKUAuS+VwXNoeCWbkI5+XhpySFdWLMczrr24dRNxZLCS/AAE5c64zK3QZOERSt33uQOHakaQgdVbiEkMWPpaBYpSrO5DM5hQ4nHa4dv8A8yP90XM7HrY9QSGz6s/+0UDoOW39Rn/kh0R6vWIIFX4/d4z0Gc9MxARbgX4W3jr8o05MtyBGbW0E1EWiQg4tljdQvhczapMSWqOR18LQxhA5H35wSZJHV3IBv84vs+WybtncA+GjxXAIN9yGBK4sMps2HH6i0AlZ3hrGhlnws/8AaBSZZctctpn5c4jc44kCM0VaLXLcuPhlw+EeYaSAsFXoTd/DWK42cUkACndFiGOujwL8col7eg5aZQS9rT2Inam51lE8/vzitooVvfU3PibxOsaFrEyyYRNlgkqS7ZcB8c8vSDyVJLskuBqBfzJ/SM5SSDf71iSZxTYa8Q+WULW8U4JTpZNI6rcKe2e7fs+4T4+cSPelU2rq2D9rJP8AByj2Ou0eQadvf6laMR6gS0nZc1YKkSpixqUoUoOG1APL4RoYLGYuWjqkSy2+GZLurdOb3Ckn4x0nRHacmXhymYtCVFaixpdiEe94HlbwjKX0hMtUxKJVYUucpK6CXExRKSCCHALxb05M97AwiwDtvcVBMG4AQ5Axk7Fz5cxEySpiQUgbrkrlmmoCwYHPjHRbd2bh5yAerqnpCilQkhJUtSFINSindBqJzF2vaOdx23JuIsmUqWylFwkhwqlgS5drwCjEFh7Q3Fm4c9I5N1U6P/DCqOqzHeMAm+9ElDEywEhdISwYLRYBdeVT2P08IWVtOegpU5UuWpJTUUtbrCbnLtF/hG1h/wASAlJTLBYWUneVv1HS7i3gGyNgYjaUxJTMXLCzLmJASEEVftSqxzsRbRtQInp8njFwP/yVYYwttmfwLKldK8WmnsGmnNUq9NY+NXkwiqelWLAF5dgnvyu6hUv6v5cDGpL6azQUvhiSKAdxTkCsKzVq49L6RRHTOaAHwxsEvuK0QpB73vEHy4tDrx/L5/ZTD/WULZW1zMxGFXiVy00KWkkrQUhPVy0upIsorZSeVROgg3SuVgltMwipQmKKUrCKJYpAmb3dcuoDM6WtDey9pzMTPwtSFoSVLSpG8lCgJct1KLkgPXTxVTcXME6UbD6k9Zh5swhZSky+smTQCBM395SmHZFmyzeLWJgi2buP2VoA4Nqw1bTmKBJxQFVVnHfKSdbsEN4HQh49m7QnX/6oXJPaHeWFnXkBzsbNfQO0cSoKI6reqGQDV0t4WCh4l9WjxeKxF9yX3skjIrB0/KCOV9DGfdl9nmP7U8X4rLTP/ETJMudMMwGckdpLlK1KK7JLjtC+WRDRNodFEyMYkKcicpCQkBwJXWqAeY7hTKFvN3F7bYkTMUnqTQlS1lAUEFKXmCYASWuA6A2jWe0NdKNiKLSDNUuZOmLKStRaWmb7NCKbihJqIIuxIYR1mjH/AODGG5DrHzOaBtYk8kntfommRiw7tNKUoSLgSutLPMeoKZSbMXzdxcfSPounCz1LBLLSUy0gVAS0rJdUwlwd4Wu/G19DpHsRSQmSqaqZMmrJTUotLSoCUlATcUAhSgbEVKDXMV6Q7LVIloQuYqYsqCgCotLQhAlBKUkkFBIUoGxFSg28Y0IJHF0VztJP3SfhAdyT/RrFSUzlGcpHVnDyUsshSSpITuhB7JSUg5Xf8ohTaqZEmcleDWlKSpUwhFKQlarMEhrMBdrPGj0Z2ambNUmaCZf4eSbkoALJLpWlipRI3rhg2bmBY/Z6sJPHVTCuWoqWAoqmBINqCpRJ0dnvHKVTmYXZHbx59itMvkkE7TmBv+qcgJ0bJJTx5v8AdrJ2osD/AOw7aBvc6uzqGl/URofj8TZ+qyS/CyVA5m+8QeYHJ4tL2liUp7gHJz3CjJOd7889IyMUfy+Y/tU9isLHYszFoKlVKYA3ByJYWPBreEXlvrlz9IttrGb8tUylJpFmpyUcgbnx1iox8g/vEjwP6xv1mjpKykgfDuacu08fssipZjec9ispILsWtb7EXwssuL2BGsUE6Qw9vLcjJzY8Dz8IJJmAgFBChxFw+XpHMS0NTAMUrCAqZjLU0qgkgtVkGN3+p/WAycEt7pUngSCP0ikj9vLf3kv8I6lLbueR4/Xzz5R0jNAsexkpeesAdg3hWGwMcL3XP4nA13IUWDOxHha735wL/C+Sn8D8m+sdKju568fr9Yqgjdz148v7Z84edARE3Lj4BO6OziueVs1XPwpNntppf4QOdhyhQBGYfxjpJShuZ68eTZ/y584UxuCEyghRFLvZ7MSGcHWkaDtQ1/6fjwnC433du5I0zbZFZPVOzuGDP6ZRWVgwpL5Nzbl9H9Y6bZOwEqlIVMKqlX3SAGIJAuAQrK5texvC34GXLXMTNmTEhyU0Crcu1ToO9llno7RmHQ81zm3Lt+ij6I7kua27IAEtmPa/28TEim3J5JAcGkqAy4jhaPI6Sl0bLFEGOIuO3j2KVrcIshSco9H1MSJHRu2BYsW1CXATr96RIkMUrlRMERlEiQkAqwOZrEiQgivV9kxDHsSBIiqK1gIj2JBRCisj5xJXZPnEiRKE3cqy8j96RJGRj2JBb8QQdvXkzOPZWcSJEX8lIrjOCyo9iQ1StXqfr9IZ4/ekSJB4KQbSonsnx/WGZf6/KJEhsnwqVm1LTcj4fSM6V/uiRIkb8KadqunM/fGL90/xD6xIkOQSy+94/WLLzMSJBKIRk/Uw6jIfekSJDFNuUx2SfP6RIkSIjtQX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MUExQWFRUVGBsZFxcYGB4aGBoaGB0YGBoaHBcYHCYfGBojHxsYIC8gIycpLCwsGh4yNTAqNSYrLCkBCQoKDgwOGg8PGi8kHyQsLC0sLDAxLi8sLCwsLCksLCwsLCwsLCwsLCwsLCwsLCwsLCwsLCwsLCwsLCwsLCwsLP/AABEIAMEBBQMBIgACEQEDEQH/xAAaAAACAwEBAAAAAAAAAAAAAAADBAACBQYB/8QARRAAAQIEAwQHBgMGBQQDAQEAAQIRAAMSIQQxQQUiUWEGEzJCcYGRI1KhscHwFGLRM0NygpLhFVOywvEkc5PSFjSD0yX/xAAbAQABBQEBAAAAAAAAAAAAAAABAAIDBAUGB//EAD4RAAEDAgIGCAUDAgQHAAAAAAEAAgMEERIhBRMxQVFhFCJxgZGhscEyUtHh8AYVQjPSI2Jy8SQ0Q1OSorL/2gAMAwEAAhEDEQA/AMOT0fkqzkyEl1BlJWwIIABWAxLVFxwAu9qr6PyUgkysOWD2QrLdCXYlnJI5MDcG3QbEXIKCGm2UrstU1SHtU4UTTS+lejw2RhqbiaQxz1ZKMqi7dil9K9YzBUTH+RWVGzE0G58T9VzGE2JKsoS5KVAOFFK0s1VTEs7bo0dzkACfMVspG8paJK1hg9Ky53gz7xsAn1I0v08tOGot1tNIchsmmZ0l27ZOrdXq0VxX4ak1ic3Nqu0vm79p/GXpC6RNf4yphHzPifqudV0bkqG7LkPoSlabEJpNJbMlQ5BI1LAokJRLEsFAQosUjraKTSVGlLg3K7asDrboqcPa09qu41z7NuyeFAGlVejwKZ+FFNQmPUluzwRxPZenO1pr3hzamfZjT9WOPmfqudmdG5RYiVh3cu4U7gmoMSMksp9SWyFUOhFRpMzNJJBXO3hv23i1xR4VKByvsKTIsWn/AJWyJddWSuNZIPcp1aPQrD1GkTQWV7rs687/AMRtxlUw0zzH+Sdqmnb6lc+vo1hXaiS5ystmbMm3etkLB37sV/8AjWGfsyHYEpZWRpYve115O7J4mnq0JkuWEzPQy6mbOxfscbdZnA/ZWq60ZOxRlu8T/B6TX1hpqp7fGfFSCJv4SuaX0bwgJARJcPmFAZhg/EpvdmLC71QFewsGkl0yt0gKZKuKn1cEJAaxckizAnq09VTYLyORRnZ3pVkV5P8Au3aPFIkkKO9mLqKHBc062S9btakohoqZvnKeIm/hK5jD9H5BcIkoWWSSEpX3mF2LEOWBs7GwNoIejGGqpVJSgtkUq7WgOou2hjp8JQJqQioJKQTu1qZJSuWyZQJKiAyrG/GByJ4XiJqipINVSUZkJCmJVULXGVm1AvEb6qe98RspBE38JXLTOj+FBIKJYI0KVvcppNhkXPG4GYLxZfR7CBmTKP8AKvVZT2bXpZTE521BjqV9TUsrqJJJVQRTcIJIe9yZZGgTWBe0ermYfduoZ03RT2hnfs1uS37unnD+lz2+Io6pv4SuWR0awas0yXtYImHUvcgaNzL5Rab0ZwoA9lKchTDfzQE1ZCwes8SEhg5aOiKcMVJI63WliCHCg1ZBKamqer8rWiTU4YBIUJh3bXS7PLJHaAqal9ahNezuOkzYvjKOqZ+Ernf/AIlIAJMvDq90CsEveXapXaa/u87mKo6O4UlQEuVY5tM7LkOQWY9mz5qzYPHT0yAVuJ5N6w9rk5OvW1IGgLaR7JVhipVIVWF3LpZ2XcMvsVcLMUDNoPSZ9uNO1TOfiVz6Oh+HSBXLkEvegrLM/WWcvSLvZ+Vnvs7YcoXkoly1ndJCpgDkJID2sTV4UjUtHRSDI0E7tDtkWVftVLu2/VoxTo8VwqsKQKEz9ciK85f5+0QzcwsizuhVTjPGUdWzn4lZ8zDBIO+FFiXC5rMyaXAel1kpzLAPd7VMioAoUBxqXMORVU105ADxJIyDnXC8NRlOpZV3GVKHpqW7H2dPML1iyVYahwJtLByDpTMd2W9i5VrTS92h3S6j/uHxS1befiVkzcMQ3eLpSyZky6lKUKQWYEpSCCbOWOV8tWz0qUSQXUwVvKDgWDsq9uMdXjVYag1Ce1syKmrWR3iXet2vSUaRjJwiRQpUxqgCbC2Wj3vG5oeZ0pkEpxWta+fFZtZRVU5aKVxFr36x5W911KeiyBQ0zEbgZHtlBgaXAcbuWR4CFp/RBJCUVTVS6itYVOUHV2gQGsaiTeEk9JJhKglaSGLHqwXYPcAFhbM8Ii9vTwCagQM/ZA2cC9vnB6FODu/O7mtrokgyt5rRldDJKUqSkzwF9oCaoVHm4tkBfOLnolK96d/5CHN+I3fExmYnbs5PeSp2b2aQ7vxGTA58YUX0tnjOh9RQDa/rrnD20dV/EhObSyu2N810A6JSvena/vCPe5WyFzaMLb2z0yZoQhUxqQTUom7qHKzARJnS6bZlJ5vLGr25i5hQY5WJWpS1JChYMGcbx42/vFqmp52OxSm4WfpDR9XJBaC4dfbitl4rI2zJCgipz2syTnTxMSD9IZRl9W13q08IkWHvbfJYLW1kA1crjiG3O/P0Q5claQQ6SSpSipRXmSCk03FhUGFi/Jz4qty/Vkl7grHu02SlOTE+egDHok7aw1IBkpcNds2FJ01JqvwgE3amH61KuqFNDFDd5yKsmfIxS/a4L/CfFZorZAwdYeBWJLKwB+yBAzJWq+89lBWbp0LU82FFhTENLdu0DMFyVElg2hA8tSbbqtp4frSrqhQUAUsGCrOcmex9c4Mva2ENQEhIqBYtkSlhpoeGvrB/a6f5T4qQV0liMQ28CsIrX3erFta1WASAA6SbMq+Zqzs5Ep2G6nMPvTbpAS4szOQov+azNd0yIoMMODeX94eNFUvA+KgGl5eXggLnKIO9LD5vU5cqe5QSHBAYN2XbQWkTgC+4LHvTDnUAwvcApGV6TxsVMgD71PjFMXKpB8La/wDHjC/aaU5WPirbNL4iB7Iq8UgXaUfEzMmFiCk95j4Oke9Ak49L5S3YOR1twAhnDADJfDtD3brpQePyt8IikWLC3MvqOcI6Fpefj9lbOkS3ajTNooGkt75iadbWoOQcO9yQbM0DONkmpxLZSnVaa3aU+aLmks9mIJu7Bk4QKcguMs8jFDgcw9jppA/ZqTn4qD97H4FbZ230ylVJ6p6UjszbgandtkGF2vcwFWIlLmFYUipVThlJFSiCpQcO5FTltT5E/ACHJuwt1BrBrDtommkBJJDA3sBwMRv0TRNOeLPmp4tKvlDiwXtmctgScucgayyDcF5nEKA3UgAAuWzv4udcxBIuiwbtTPfKgATfsulzrdshFUYAIM1CwHYCzK7r5luLv/zFpmFQk3Qk5NblqQbwRoilJyB8V0FOySeJrwbXGy2xepmoZl9WXIL1zbFy9zxBAztfjFZs7dSkKQSAb1LFyEhyxD99uAUACGeLSlIZjLR/SPLTxiyEyw7ISlx7ovC/ZaYG+E+KsGlm+fy+6qvFEj91qUgAun3bhIenUEseAyIk4hirdS1VklUw7pJJD3ful27uoNMNKQlYVuJysyRoDYAANprBJs6lMohLbo7oANuXOANEU18OE+KZ0Wcm2st3fdLDH3BUZayGBYLS4chVwBYpYalOd7EUw2LNKf2dXE9YwIpKSxJFiFW1CuIqjaw6esQFEAb2Q1ve9h84WnlCXCabnRlDmklIZ8oX7VS3thPikaWe+Un/AK/dLTsdZTmWSoHKvgmlwkJyWCrIOC1rv5K2mXBBlgi9Rr4rCs3DlKhobpfI0wxNnhaShAJJsGSH46G2RhIpUg6uniNeYPyh7dDUpGw+KIo6gm+tHZh+6a/HPapILpVUkLDELUqoJcAkJISxDOHu9l9oTnTLHBI1JGQ5Wh3D7VUbEAW1Gf0HxjNWACQ2ZPBtcouUlFHTuJYLX53Vuiglhc50jgb7Mre5VsFNpJJAuCBlZ+Dvw+MMYqbuqSC4PLm76+nOF1C/xaPHL8YulgJutAkE3VcLK3F8QoN4Xf6QNSLc8vvjDcqWAhRyIKfS/wCkA6onu2zys3lDgcyg2YEnPf7BDlyyQo2YN465RVQKVcSPvWGJ2z1pDlJHPxf9IPsyQmYtVblkkhrHQZwC4AF20J2uyJGYS+35pUJJJfd5ZkJJyj2Pek6CjqhpvfMeXpEjJdhvsXD1jDrnX5eg9NiF1QjwIjrJWHllH7JZJZyASLdq78RFZ2DSVJaSugC4pLvc+mUP6RzXFda17LlBKjxUuOrXgUFf7FdASA1Jd9fLPWD/AIaW5IkzMmTum26w14/CBr+ad1lzigQ9vv0gaJps6cxp+jRqKwK/cX/Sf0gQ2ZMyAWBylkfFoGvCgaDbNvkVn4bFe0DmmkgjQukgjPLIQztJQWSpLKBpuWK7AOVEAAkZAgZAQPE7JWLqSphZykgeJfV4pKQKFDO48vWAZGk4t6t6wsZhGw2yS/Vg3+cVlIdVJD7xAPIAH4wxQ4tHiUMXa+d87tEmvTjIbFHTQAcweSSz+P8AaJ1ifsH9IKjBLU9JUznJD68RHowU0cT/APmr6CLIwEfEuhi0HRyxte57rkA7Rw7EILT9/wDEerxanRSqyQpLKJ7KqXAHNhBfw0wjsn/xL/SKLwqjnLUfBCx9IRax20q3DoSkiOJsjvEfRVmd5QUS9io2LADRz4ekLVOXMPDDqIpomAfwKbhctnHsrY5e9bfwH4P5w5j2Ri11vQOigjEYds5pECLLDw+rABnVWAM3QQAP4iG9IGMESAQU34n9IeJmHYVZbO07Cl8Ebgal75+NszHk+aSAKnAytyA8tIYTKKFCoDPx/wCIH1UIWxYkQ/O68w+IYEF/0yP3cQGYl24wwiTyj0S7Xh1wDcJ2sVcLLNSfoHPDLWDT8EtyqlRBPukaX8IrLlHNrD7HKPVShDSetcIaxC/Dq9025GKqkXDpOVnDPl4Qygkan1aCTZpUBUXbLlCxG6WsSsiUHvl4DK2QIg34oJTT1aSaiXObPYZfWPUBiW4f3ik8BktbiX18NIBAJzSx5ryWUqmBwlKSbgBkgeD5ffGGMXixRSgnUK4EDIDlaFEouYsZbDIwixpIPBAkEpjZKAoKqD3DAsfJiCcodVIQH3Ef0j5NGV+IUjslrjQH46REbRWp3Yev6+MRvicSSEcSD0nkp9mwSO1kG931iRTpAQaKVEgPxHu8ReJGc82dZc5W5zu7vQJza5XWmlSgKEWCmHZ4QGUJnVTN9bgpvUHzMaG0E3R/Aj5RJUt5Uz+X6+kOjpWuYHcfdbVDRtdSxu/yt9AseR1laXWs3DirmI1UrJStQJ6sUBQJ3ioqm0kKosGCgQ13TwaAS5O8nxH3lDPVC7j2jCgMGKa112Cafcub38YgqKYMItwKmlphHayysX1nWzGWsCpTCrK5t/aC4hEzqpZrXcqffH5W+vhB8TJHWL/iV8zo0ExEtpUt+KuH5dYsiibYKcUDSBl5IGxSvrF1LUR1UyxU47PB7x5Plv1gyyPp8oZ2UBVM/wC1M1/LCc56l3bcP9mjPqrUz8PL6rg/1NBqquNo+X3QZLDMDzccY9fw0+ecDF7/AFv/AM5R4hV8sjxfX1ikKxYrm2aU/ttcwdTQpSR1dwlTXrXo/wAYDgzOKZu+s7tt8Z1oyc8H+UH20Q0l/wDLP+tcLYIApmge5y99HGNqKjEkYfx916VoqgElDC+21rd3JAEyd/mL/r+j2jaxU1VNQURL6yYCKt6oS557VPZDZcQDZowShPH48/CNzEyw5t7WqZu0hiiiddmZ31zEQ1NII7W33VqooxFbn9khjJk7rF0rWA9hXkGHh8oPLXPMoe0V21Xq0ZP1eENoACat830toNGtGhKKUyE37Sz8k6+Xxiw2gGEHirLdGjC08eXej4KZNrZS1FNK3BU7+zXzvF8JLICQxuAciWt9jyhTAzE9bYu6V/6FQzKnmhLACwy8OcOZDqXFo5e6o1kQglDRw9yjKlOm6AP6rZN3XgAwpVkDp8cvkYMZyjmfHT4DOLpnKS7agD/VxtrE4cQqmNClyCkglJF+BPyEerwaru553+xrnFkILlyfMmLqlwsRvdLGqypRos5B+/EwOVhCsApqKS1JCFXBAIY0sReGZcxje/w+XjFvw9OGkozpQgHxCAPWI8Tge1LGgS9nuD2uHZOeTR4dnrAulTAXsfjYR4JdodkSfZLAJG6rLK6eTQ5zy3O6WNKHZ6x3T6RROCUoOLg/lUb34CGdppdTkvnoGF9GhFSQ0Oa8kXuljTIwgl0lZyIcUqYuWAcpu5IHN4OqWKd5Ct0apVYOXy5coWmSHlAJDMuUbflmy1HLIsD6QaZNLm5PixPmTrEZJcdqONZuNQmphoA4IKSHe7EC1s+UeIwBuAL5/wDEac2Snr5jBIKUpB17QU2uYuRB0VKQKSHIuGIDB7O7v4CHa8gCyjdI+3VC5fa0gpCHBY1MTypf5/GJDvTCaQJIKQe2zc6eMSM6aYl5KyKlxMpvy9AmdoTAFIduwjTlFJU9NEzLu6czC228Q0xIf92jVtOEAw+LNEy/u97mY3aeK9Ow8h7Lo6CT/hYxl8LePAJhGIFQsMxwEOiZuqSC6TSVLcWIXNYUvdwVeFPOMKViiVJ3hmLO734a+EbQSneIDIAS6WuSVzqTU1mZQ/m5RBWxAEdh9lNLICQl8XiB1i2A7SuHE84tiZ46tFh3tP4X1jN2hiSJswBQstVqma5a30j2djT1aN4Zq73hF5sOTfzcrTZhls81pbKnOtbAD2U3T8hhCavfX/AdOf8AaLbFxJM0gl3lzdX7hhebMpmF25G/i3COU063BO3s9yuF/UrsVWwj5Ts7VVZUC7te+URJyDeH2/KCHGhnpc8h9TBAt+43p8450DO91zBldhs4I+2pzCTu1ezOj/vF2hbB4i0x5Y7GVH50c/OPNu4hQ6kBVPsjq37xcKYTFrpmb4O57/50R6NRR3pYzyC9Z0PKBQQjL4W8eCscVf8AZj+jn4+cb+KVulPd6yYa3Fj1c5ktmbXfVuccucTMc+0A/m5jnHS4tmdtzrJgKGu/Vz96prMHDaRFXR/D3+gU9VIHYe/2WVtPEkTVtLSoPnS77o1BuYurFHqk+z7yu5+VPOFdqzlibMCVhIqsCpm3RZtI9mYiZ1aTWASpXezFKfrFyNg1bdmz2V6KYYGjLZz4JvZGIJmjcAsu4S3cOvON5eFAlyyAzpTqDoOEc3sXEL61IUsEb1qnzSfWOrlLqQgG26GLG9hxDRnVnVl7h6lYmlZA6YW4e5QOrEERJJWQMglOmpK3+AGnGDJkjVQ+/j8I9VMKFKoOYTd+a3+n2Iql/BZOJWlSCkglwxGh0Y6ZecWxsqouL8Tz8+UAQkg6xdaWz+P94F87pY1SVhicvp9YuiT1ktByBSlixAO6Mi2WoiyJzHj4xVEsJw8lDvShA9EAQi43RDkMbOfvDNjmG9RBV7MPVra7JUxuwccvLw0gFIhuSgGUsHUH4hvrCc48UsSmO2bUcxq7v9BCo2YSzEEHW9vFw/whjaOb3Nzm3HSEyu0FrjbaljV8XLKZQZ+3LuHYgzUO3GxyhpMsJJJqLByChXPSm/lAJ0srlMGsqWr+iahfqwt5QVc0vmfV/jrDblHEkMUgnEzVENUmUzu9kqFwouIvLbV21+UMYlNU6YkAOkIdh7wUb2HOBGW0PDsrIByyemv7lrWV/tjyPek4KzLJ/Ny92JGbL8ZWZUm8h7vRZvSOYetT/wBuX8oSwylULYl93UDU6w70nDTgGdpcvR9IQkK3Jm6O73eZjs6OxpY+xvoFu0YIgYP8o38kKQs1pf3k8OPKOumKHWX/AGtG5fu1zK/y/wCXn+schh1b6d0BlJ7rNfj9Y7BUzeKQXSUpdThwQudSKaru58KRxirpIdYdh9lM4nf63XKbWnHr5zEt1i8jbtRTFLPVocnv6j8sX2tM9tONL+0XekF9466+MDxSvZoZIPbzQPy6P/zGmz4W/m5SBxt90z0am+3vl1c3Ue4XyjUmSsr6HMD9Ix+ju9OIKQkGXOD0szy1COn2oXAIYlrslKW/LSiyhnvG9m8eN/UtukN/0+5XJafgMrw++YHbfPisCWSoKJte2lg3CHJIfXR8hy5R4iUcrZuR4EPlmfGHNkywlYJsGVdgpiWIFCnSp2Ic5RyoIWD0UyPwE2z2932WH0pVeT/2TqP8yYDGdgl7sy57B1HvojT6WqIXK3UqeWo9gHOdNLMMhfKMvCTd1boSNzSXnvos2vhHqWjf+Si7AvRtHktp428AN9t3BD6+53lf1DiI7bGKHWIsOsqmNn2Orm+XaZnvHEmaXPsx/wCMcY7jHLLpD7pmTTU4cEyp1qXuCC76tziHSI+HsPoFPI4my5XbkwfiJufa0NuyOIikxXsg5V2ld4Hupi+3ZpE+buhW9mUu+6NdTAlLPVhpY7SrUflTf+8Xov6bOz2VqN/VHZxTXR9Y/ES881Zke6Y7aUGlSzrQm/8AKI4fYCz+Il7gFzelu6fSO0TPJloGgSnhnSNBlGJpU2mHZ7lZGkX9cHl7lFCoLKJWsgd1CfipYu7cPhCwMey5pStRSWJSkW4Ar1HiYyy5ZgkWjLlFJBOhGUTFsouOF3IF/W8Jy03sLxeY4LEMecNujjRJcknLlqPvSJLR1ktCskqSljYA7obNVgRcPeBoxBB4+N/KLpSEYeSgF6UIHCwSBlCLjdEPFlUYMHvDNjkP914IcHuLa7JUygxAdN8lQrVaGpTGUsHVKh6htfFoJcUA8FWxuGBN93xKX9KoAjBhQBCrHUsCPIqePdpKFTucy7n6HKFTOtCDjbakXi6ZxqSiWGftywC4u81AIAB5s3OG0opJLKsH3m5+sIzkFclnyVLV/RMQs/6T95eqmm9yB4wrko4whTpihipymYFMlnFywW+pfTX0gqsSSdOOQ+/SCTpjzZ6S24mUci7qEzUjLlzhcwQ4JYrLO6Wy7SXAHa0/hziQXpg/sv5sv5YkUJHdYqCWMucSsnpLL/6h6H9nLuEVHIBnY884xpqh1lIlkJtZSEhWllBuN/SNvpTNCZyX9xJyc2A4AxnycMpSwVEHUmoE+d3/AOI6ygkwwMuf4j0CyJ6gtu3gT7rFmTVAlhLYEhjKX8xY+REFBc9lBBzAQm58xC2KQQCohLnUy5ZNzwKH43ePdmT1KnygSohRDgJAd88m+ekS9MDDhd7qxhe9he12y98+CMpwBSEJ5dWG9BEmrUCAkIFiby6jmzsBbIekXmIBDGcgjNyQeG7cWVbg3OCbR2Wo0NLKhQe7ULKVyLFmtbMxI6oaRl6lQh7gQCUPCYhaTWAkKvvoFBbKxd+EbewNpTVT0VrWQ5sVKKTuKNw7ffKMjC4RYTdExLFwEoUOGlLC9X1jW2PgVjEoWTusQRzCVBj6kvFWWdskUg22ad3I704nC9tztI2nsWqpr20V8xGd0lx8xCpdClD2aLBRSM1hyx5D7EaR1/n+YjM6RYJapspQO6JVx4FfxP0jkf0+A2q63yn1CuVLNVGXbM1z2MxMxYC1gKIBZS99mOWbtfTjCyJqtQggg2CGdmUMxcOB6RozMEspLImkmxBSopz5JYhn4iF8FshYVeUUilRcoKLspgSw10+cdqyqBO0eY8rqu5xY24vbtulajdwg8urH6x5XpSgDhQn5QwZISVATUDTNqWPetq1gH8oX2kopmgAqahJyBB3XfM2OcTGsjZmQnMMj3WDtyH+IUS7S25S1H5frDZmssJo3XDgIS92BYNdRb5QhKQpdxS4OfVoB/wBJJ1jZmYZW6oEOQDcgXYF7mxf5codFOHZnuSmmdE4DF5pzZMsfipVKFJFVitABAZrqAbU5R1uDXXLlvV2E3oNyABZtM45HYk8KxKHLqe7u7ixuReOw2GSZUtxulLJLu7DUA21zN2jntKO64N75e5UjJnPdbPO/smxJTmRM/pjyl1WC2pDbranR8uY5wNU8uQ5Z4KvEqTk7kDO9nMY2sViytLVSQ6V56IOl/ARMZMKrhCrZ7v6W+MBlrL3J9TFlnjB1iFsrKiCo5IX8PqYNWpaUvLm5C4SliwbPrMtYqnEXveCTmElAzYJ5934+MLWpBp4pUy/yTrG+4n0ssuYMuSRLWOrm9lQCigbtSW98gZwB7Q3JAMqYMt1WXNLQdagGnipipNReiaM33AT8FwqqVYFKZqgXuEDTkFcbZiDbSWHfO5d2+kJKmCDrUi08UTFYgiW3VzhvI3ii3bTayjc5DiSIY/GJSSRKxO6P8rkfC0BxAeSAGsuVkwymoUfNhBlzzxOWtz6wtYnYeamAV1k/EKIUh0SdxSaFWEy7PkXz5QCqHErR184WCgmW7NrWRfMa6QpLlVH52e2toGsTiCgdJ1WlN+b/AGavEgPSmdaU9Wa80ke6Mo9iq4klWmjJA25Irmp/7aePPgD8YTwEmlR5g/XNxA+lU+YmbKoUUvLS46tKwb8VGxzy0eE9lT1GYk1BlVM1IenNrcHdvWNaGpwtDOAHouYr6ez3u4l3kSqy0PTUASMwDunK2hvyaHcKlPWI3Ei4c1EkXOVSm1AuDkIzpOLSVFiDkSLnNjrnm78Dzg2DmtOlsCxXcvkLMW0SbxL0gEi6quxtDm8iinaEwFmACWB3VBnpALV8x6+MMY6U9DhKtxXcUvOrVChTwYvDk3pKSRTKkpKSFJKUAKdjmbgi5DQrjpvWGWol0hABUAWAJKSdxgC2h4RXbOXsNhttvur0kwdI0udci+4DaOKS/DZbqe5+4maZd+zc8tY09m42qahLZpUo8iUqPyjnMfjKJqgmlctJSxdYUQBa1TcRcxo7Hxf/AFMgAkBSN4VFv2SyHGT5ekOZNha4cVJIwTSsPA39FszFgL/q+aYFtfGMqUj3pWfOuY3xiqVgqIdikG5sCSxYHVVsoS2xiD+IkJJLdWCA5Acrnh2GZy9IzqA6qXFyXQaagBpe/wCqAmVVvUpcqSbyVnMe9WEnxsOMEwUgVBgkbig/VrRx70xRSPDPV2jEkbRUSlkpCXTmVPaxLAlPGOgwgEucFS1FSACAspUBYVXqJSLvblGg2Q48Q4rn5ntERaeHt2pdW0pgNKRUAoJDPnusGqbvD4x7iwCtyhJdKbkkF6W963mCecaEnpGUm8uVMcJSCtAO6lwGZhrGVtbFVTlEpsUpUwIAB3d1N21PlD2VGZBy71FJM5waA6+3dbggLRvEhITbJ93TiSYaxEkqRKFnoBbS+oYQriMQkEOQzi2h0yHiB5xfaM87hCgfZhd2LDjcPTmXc3eLIqbbCq1i8hxTuycKU4iUTqefLiGjQ6P49SzKRugCWOyhKSWSBvEDftqp/WMbo7OWqeipbpcsBLQngA6klzycXc8I6/CICUIO8dxNstBluH4Rl1lRjIWrFA5trG1jftyCOcMFOQSb3Yev20WnpJUzuwHldVjwZjprCUydyI1vV4NvAR5KxakuUnNg/rFDGrZKflSykgmzEfD71iY1VRccLk8frCUpwrnF5pbN/MN87wsaV0WXJV8tR+sWMlSkJOQpTfQ7uQPDg8LJxTc/H5QbEqaSgck/6fjCxpAqv4H84zaCqwRCFtfdUyr0h08R5RnhUOSaTKWPyqGjXDajnCD0gUfaGBcvVxe/0EJpwjsQoMXubZcjf4Rbaqw78y7+UIqnhoWNIkJ/FAplZvvSwCDYvMQLN4wwClJJNW6HIKSdDo14RmJrksDkqWf6ZqFm/FhBVYg8VZal/jBxI3CXxE0nFT3DOmTm4OS86iePzhrCyipyGDHN/OLYhaTOmAhJUlKCRq28XcMW8fpFJU6lwki4zOngBnxzglyV80p0lQWlOoq7XC3Z+7xID0qcdW9J7Xdy7P5jEhoJWrA1pjF0j0lSjrJZWir2aaTUpLG/uqAOh8vGMzZxSJqABk9NsrKq9Y0ek6SVy2e0sPaMfZqj10t2bX0PxipJM9spaNxXI1jnOlkBOQLvUo6sSo5Lq1LKe3HXi8NyVzFTUqNRdQNV783bl8IxzJUHyANixSxB3gAxyNvJuUNSqkzQknJQDBYUnypJBF9OcATFpBCjljNusnZuy1qkzJxFKZRSFXIO84skWIDXMZe05rCVRkJXmAZijYkOL6QdW0ZiZa5IdSJjFbMXZyN4sdbtnCWNUkiUU2FAbL3l6B9bw5lQ7CVLb4Tv38N6ErEEzAogAlrAnVIZnGvj+saOx8WVY/Dpe3V1B1Je8pZ7BNR9IyxNCVBwXAAGfugcWzYw1sMf/wCjhez+xDkvU/Ur1Ap+/CLMMhdkrtMAXgfm5dhICEhTpd6zYAuVICQSokEMybBxug5kxz3SDEEYzCgd6UnvJH7yf3Saj5AxuSpSiVFgQygkEsWSl1KDXIzbQlKhdmjm+kX/AN/B2T+yTcg1ftJ+TW9TFx8WrGJdJpMA05/NxWcme60EB+ywJzvYZHN4Y2XiSqY6gAkiZk+ssuxuR9ePBHDzR7NwXASCfN9C2VtIY2YQFgm9lOLZUK8NIz9cQ5cpLsd2FbOC2WpUlU9BdCFBLOSXLsyGuBlF8QF1ggKsE5PZgOVmY+kIYfacxMlUkOJS1BRyYkZXuQPCJiFqrYE5JvUzuA9yRxuTxMRGpcLqvI0Fwtw87/7Is3FLqUSo72pNyRmdDq0TaK0qWCd6qWlznUkvbwLmEcRJVUU2sSAKkkAktYgsQWFwfpB9onfSBS1CMmZ2/Lb+zQ7pDgDxQexwtdaHR9CBORShlaqqWdfdKqRppZrM5jrMIodXLpYbgZgG7IbQho5Ho4kieh3Y8rZiOlwOJXRLqFKaE5KVqAzixEDWl7QTzWhTPJYS47/YLxaAEvzuzceIj3BywsqdRDMzX4vaCqmS9A+uZI9FWeEVzLkIsCB/yedzDMakLlqSZdIqqBZsm0I5xXGqqLhna7tn5G8Z8hJB+g1gk6xYggjQ2/vCxpY0eXJV4ZWeCGSVoSSaQQN4kN2f4gwPMQknEsdS+hv5QbEzGkoHAJ/08IONEOC8/Ap/zBmxyA8e1eD/AINpa6SFClYqFJAdLHJRjMCw0OyFgypj+6pv6W8Dm0Jr0GuF0baOEBLktm7lP/sIWRggQCFWOZJSG8q3Me7VmjPmXuSdDrfWM44mzCEZM0nOF1p4yQ0oB3Zcti6f82XYAKOtocSQhRLL3Q+9Rnf814zyK5TOe4eW7MSr6RYzCDrbRz6Q7WZJ+IWXk5SvxE9RDbsnOxuJnBRf1PgHvTMjXQcYYxG9PnJvUhEo2s79Z2nzytfUwLqVkZH04wXOKDiboPSVTpk3IICnf+XlePYr0jmOmTZu1/t0YN4R7FmMXbdbFPIBGMlndJ1rC5dClJ3Edni5b9xMvwy8DGRswviEtZnfLRwdBx4DyjT6RyZSpsrrUy1eyHbBLXLsEqT98IQkyEoWgppDqSGbIOOK1ZNFWqA1ju13qVz9Y4OxDm71KRQA5yHEsPpBcIl5qGey3bMF2+FoEm1FSs2ctYc218IfwykVJaaTdmpavtAFwo5WNxr4xVzJuqrmucC4cCtSfsOU4oxUoqUQAHpbO6lGwHlrGPtySQpACkdhOS93U2453OjHnBk7KBVV+Il3IcWa1JCT7TkLfli21ppCwCbhI7wAtl2hkw8Bq8Pjis6xPorTogHtBZa99/Ad65uaVJuQGBzq0e99flHS7D2aDNwuI3npCG6tJS3VK/eZvfL9YRk7NTNSp5slBUs2WpiRuh3AYi5vqxtlG1seY0vDpqyPYdP+Ue7TV8WtErH2eA3iB3KxCLPv2+yek4tSQQCwL6DUUm7OHFrRl7R2YJk+XMNTypSGaWlQvMxOa1XTlpzhjrfv0iYhbuK6XlS7OkP7TFcUknPQiOn003V0125dYLbrntdCR2+hXCyVqUN0Bg2vK8bOxsOrrUglPjW4cgpctpe50vzisvZCUyKjMlOQFCWCSvIKIpaxDsxa4PCG8BP9oGVf+IG+hsL+OQjmOq4OIXPSsGFxI3ey0pGw5ZO/ipMs2UN6obz7rjJQsCDxEZG2JITOWxKgwSCMlC29fw8Yan7JClFXXpSynYMyTYP+0F7C7DKKYoJCyDM7IACQl3sd4bzD4+MVwwtN7qN8ZFiG227+zms+aQTdjzZ/R4PtKypZNwZY4aDlbWBrTvkJXVYbzN8HMHMoLICiN0I0z3EvqOHwgj5VBazsJ3LQ6NqX16KlKIDZkMMm/cJ0y3zb3s41gd1DW3Roz2EZHR+RJGKk0IlJL3pBCsw4LrU9/wDmNZJNAG7kMkt8hCncGgW/NiuvkxbF6kVEByL/AHaGpGGcqNVk6+uY42hdKOH36RaeCkAHW+b2OX3yisJMrqIJrDCojNxdhyaL45FZSQADldne+gJhCVMbInyz9YJKupOZ83hwkunB25F/BKAdwP5vsx6uSVBi9mDhi7AC29l5R5tGcXp+g4PpA8HM3gCM7fGHaxt7I3ANl6dkhwHLk8ALf1Xg68BQhQvkpILB94U2ZR+sDxoAUG4Xbj5wshgoWgawNKWQKaxMhEy7qa/d8fzCA/4alu0bZ2D+QBv6xfEzamPZ5P8AFg0KpQTmSeTwXSNSdZM9VuMCc0sosMlBR18vOHJc5CVOKwWs7G5HM84XULBIBcemg+nKCyKKTUHVpn9IOsRLs8lQz/arUSwUlAFgDuvU9OeY8LwOdiCdT924xJwvr6MfU5wJRL/SAZSmlxKV24g+zcqGefl9+kSD9LDaVm281m9yJG/SNxQg9vqVrwf0wkdubFmzzKVLRUBLYnmDlbWAI2DiApJ6shlBViXYaZZ5ekSYH0eINnTVJqTKJSclAWLZ3eNSbQURcZHy2uScwN+fFZstO1ziSePmkf8A4tidZf36QTC9GMQFoJQQAQ7Z82tDc3ZE9NzJID6j4O8D/wAOmf5Zs5PIC51ya/lDBoaC1hOPL+5ODLNLQVZWysY7iWODNZtNO1zhfHdGsUtUtQlklKWu/FVssrwf/C5xFpK2Nw2R04wOfsyYGSqWtJV2QxBOlr/bQG6EgvlOPL6pghzuCVpbOwOJly0p9qk3JCRZyqrVJOifSBy8DiUz0qVWmQkEkKJaqhQqLjN2hP8AwCf/AJEz0V/7RU7CnD9xN00X46K4QmaFpmvx64bb/wAfqiyAtdixE8tyuZ1s/u0Fm4XEKXKVKKjLKAmYAcylc4sQBwX8YXOxMR/kTv6V6RT/AAqZf2Mw6Gyj9Y2a6KCri1ZkAzvtB91aeXPbhNwtWdhsQZake1IIIpOXZpHddmAHlGJhOjeKEwLUghkkOKtQQPnBv8EnAfsZ1h7qvOInZc1/2M3Lgf1jEboWmaCGzjy+qqtpnAEYnG/FE/wjFv8As8srG/8AFa4Z/CB4voziFrqEtVwHcatdt3J4HNwMwBqFJLtvuA/B1KAB8TAv8MnZ0p8TNQ3K3WtEjNBRbWzeQ+qlZTlpuCfBWPRTFAWl/Dw4J8YYmbAxDlpZuEC5PdTSdOPyhRWzZ9iyf60f/wBbPeIcBOAcoQ2vtE38hNvBOgI3f9XyH1SdSNebuJ8Fq7C2POlYlExaKUAuS+VwXNoeCWbkI5+XhpySFdWLMczrr24dRNxZLCS/AAE5c64zK3QZOERSt33uQOHakaQgdVbiEkMWPpaBYpSrO5DM5hQ4nHa4dv8A8yP90XM7HrY9QSGz6s/+0UDoOW39Rn/kh0R6vWIIFX4/d4z0Gc9MxARbgX4W3jr8o05MtyBGbW0E1EWiQg4tljdQvhczapMSWqOR18LQxhA5H35wSZJHV3IBv84vs+WybtncA+GjxXAIN9yGBK4sMps2HH6i0AlZ3hrGhlnws/8AaBSZZctctpn5c4jc44kCM0VaLXLcuPhlw+EeYaSAsFXoTd/DWK42cUkACndFiGOujwL8col7eg5aZQS9rT2Inam51lE8/vzitooVvfU3PibxOsaFrEyyYRNlgkqS7ZcB8c8vSDyVJLskuBqBfzJ/SM5SSDf71iSZxTYa8Q+WULW8U4JTpZNI6rcKe2e7fs+4T4+cSPelU2rq2D9rJP8AByj2Ou0eQadvf6laMR6gS0nZc1YKkSpixqUoUoOG1APL4RoYLGYuWjqkSy2+GZLurdOb3Ckn4x0nRHacmXhymYtCVFaixpdiEe94HlbwjKX0hMtUxKJVYUucpK6CXExRKSCCHALxb05M97AwiwDtvcVBMG4AQ5Axk7Fz5cxEySpiQUgbrkrlmmoCwYHPjHRbd2bh5yAerqnpCilQkhJUtSFINSindBqJzF2vaOdx23JuIsmUqWylFwkhwqlgS5drwCjEFh7Q3Fm4c9I5N1U6P/DCqOqzHeMAm+9ElDEywEhdISwYLRYBdeVT2P08IWVtOegpU5UuWpJTUUtbrCbnLtF/hG1h/wASAlJTLBYWUneVv1HS7i3gGyNgYjaUxJTMXLCzLmJASEEVftSqxzsRbRtQInp8njFwP/yVYYwttmfwLKldK8WmnsGmnNUq9NY+NXkwiqelWLAF5dgnvyu6hUv6v5cDGpL6azQUvhiSKAdxTkCsKzVq49L6RRHTOaAHwxsEvuK0QpB73vEHy4tDrx/L5/ZTD/WULZW1zMxGFXiVy00KWkkrQUhPVy0upIsorZSeVROgg3SuVgltMwipQmKKUrCKJYpAmb3dcuoDM6WtDey9pzMTPwtSFoSVLSpG8lCgJct1KLkgPXTxVTcXME6UbD6k9Zh5swhZSky+smTQCBM395SmHZFmyzeLWJgi2buP2VoA4Nqw1bTmKBJxQFVVnHfKSdbsEN4HQh49m7QnX/6oXJPaHeWFnXkBzsbNfQO0cSoKI6reqGQDV0t4WCh4l9WjxeKxF9yX3skjIrB0/KCOV9DGfdl9nmP7U8X4rLTP/ETJMudMMwGckdpLlK1KK7JLjtC+WRDRNodFEyMYkKcicpCQkBwJXWqAeY7hTKFvN3F7bYkTMUnqTQlS1lAUEFKXmCYASWuA6A2jWe0NdKNiKLSDNUuZOmLKStRaWmb7NCKbihJqIIuxIYR1mjH/AODGG5DrHzOaBtYk8kntfommRiw7tNKUoSLgSutLPMeoKZSbMXzdxcfSPounCz1LBLLSUy0gVAS0rJdUwlwd4Wu/G19DpHsRSQmSqaqZMmrJTUotLSoCUlATcUAhSgbEVKDXMV6Q7LVIloQuYqYsqCgCotLQhAlBKUkkFBIUoGxFSg28Y0IJHF0VztJP3SfhAdyT/RrFSUzlGcpHVnDyUsshSSpITuhB7JSUg5Xf8ohTaqZEmcleDWlKSpUwhFKQlarMEhrMBdrPGj0Z2ambNUmaCZf4eSbkoALJLpWlipRI3rhg2bmBY/Z6sJPHVTCuWoqWAoqmBINqCpRJ0dnvHKVTmYXZHbx59itMvkkE7TmBv+qcgJ0bJJTx5v8AdrJ2osD/AOw7aBvc6uzqGl/URofj8TZ+qyS/CyVA5m+8QeYHJ4tL2liUp7gHJz3CjJOd7889IyMUfy+Y/tU9isLHYszFoKlVKYA3ByJYWPBreEXlvrlz9IttrGb8tUylJpFmpyUcgbnx1iox8g/vEjwP6xv1mjpKykgfDuacu08fssipZjec9ispILsWtb7EXwssuL2BGsUE6Qw9vLcjJzY8Dz8IJJmAgFBChxFw+XpHMS0NTAMUrCAqZjLU0qgkgtVkGN3+p/WAycEt7pUngSCP0ikj9vLf3kv8I6lLbueR4/Xzz5R0jNAsexkpeesAdg3hWGwMcL3XP4nA13IUWDOxHha735wL/C+Sn8D8m+sdKju568fr9Yqgjdz148v7Z84edARE3Lj4BO6OziueVs1XPwpNntppf4QOdhyhQBGYfxjpJShuZ68eTZ/y584UxuCEyghRFLvZ7MSGcHWkaDtQ1/6fjwnC433du5I0zbZFZPVOzuGDP6ZRWVgwpL5Nzbl9H9Y6bZOwEqlIVMKqlX3SAGIJAuAQrK5texvC34GXLXMTNmTEhyU0Crcu1ToO9llno7RmHQ81zm3Lt+ij6I7kua27IAEtmPa/28TEim3J5JAcGkqAy4jhaPI6Sl0bLFEGOIuO3j2KVrcIshSco9H1MSJHRu2BYsW1CXATr96RIkMUrlRMERlEiQkAqwOZrEiQgivV9kxDHsSBIiqK1gIj2JBRCisj5xJXZPnEiRKE3cqy8j96RJGRj2JBb8QQdvXkzOPZWcSJEX8lIrjOCyo9iQ1StXqfr9IZ4/ekSJB4KQbSonsnx/WGZf6/KJEhsnwqVm1LTcj4fSM6V/uiRIkb8KadqunM/fGL90/xD6xIkOQSy+94/WLLzMSJBKIRk/Uw6jIfekSJDFNuUx2SfP6RIkSIjtQX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MUExQWFRUVGBsZFxcYGB4aGBoaGB0YGBoaHBcYHCYfGBojHxsYIC8gIycpLCwsGh4yNTAqNSYrLCkBCQoKDgwOGg8PGi8kHyQsLC0sLDAxLi8sLCwsLCksLCwsLCwsLCwsLCwsLCwsLCwsLCwsLCwsLCwsLCwsLCwsLP/AABEIAMEBBQMBIgACEQEDEQH/xAAaAAACAwEBAAAAAAAAAAAAAAADBAACBQYB/8QARRAAAQIEAwQHBgMGBQQDAQEAAQIRAAMSIQQxQQUiUWEGEzJCcYGRI1KhscHwFGLRM0NygpLhFVOywvEkc5PSFjSD0yX/xAAbAQABBQEBAAAAAAAAAAAAAAABAAIDBAUGB//EAD4RAAEDAgIGCAUDAgQHAAAAAAEAAgMEERIhBRMxQVFhFCJxgZGhscEyUtHh8AYVQjPSI2Jy8SQ0Q1OSorL/2gAMAwEAAhEDEQA/AMOT0fkqzkyEl1BlJWwIIABWAxLVFxwAu9qr6PyUgkysOWD2QrLdCXYlnJI5MDcG3QbEXIKCGm2UrstU1SHtU4UTTS+lejw2RhqbiaQxz1ZKMqi7dil9K9YzBUTH+RWVGzE0G58T9VzGE2JKsoS5KVAOFFK0s1VTEs7bo0dzkACfMVspG8paJK1hg9Ky53gz7xsAn1I0v08tOGot1tNIchsmmZ0l27ZOrdXq0VxX4ak1ic3Nqu0vm79p/GXpC6RNf4yphHzPifqudV0bkqG7LkPoSlabEJpNJbMlQ5BI1LAokJRLEsFAQosUjraKTSVGlLg3K7asDrboqcPa09qu41z7NuyeFAGlVejwKZ+FFNQmPUluzwRxPZenO1pr3hzamfZjT9WOPmfqudmdG5RYiVh3cu4U7gmoMSMksp9SWyFUOhFRpMzNJJBXO3hv23i1xR4VKByvsKTIsWn/AJWyJddWSuNZIPcp1aPQrD1GkTQWV7rs687/AMRtxlUw0zzH+Sdqmnb6lc+vo1hXaiS5ystmbMm3etkLB37sV/8AjWGfsyHYEpZWRpYve115O7J4mnq0JkuWEzPQy6mbOxfscbdZnA/ZWq60ZOxRlu8T/B6TX1hpqp7fGfFSCJv4SuaX0bwgJARJcPmFAZhg/EpvdmLC71QFewsGkl0yt0gKZKuKn1cEJAaxckizAnq09VTYLyORRnZ3pVkV5P8Au3aPFIkkKO9mLqKHBc062S9btakohoqZvnKeIm/hK5jD9H5BcIkoWWSSEpX3mF2LEOWBs7GwNoIejGGqpVJSgtkUq7WgOou2hjp8JQJqQioJKQTu1qZJSuWyZQJKiAyrG/GByJ4XiJqipINVSUZkJCmJVULXGVm1AvEb6qe98RspBE38JXLTOj+FBIKJYI0KVvcppNhkXPG4GYLxZfR7CBmTKP8AKvVZT2bXpZTE521BjqV9TUsrqJJJVQRTcIJIe9yZZGgTWBe0ermYfduoZ03RT2hnfs1uS37unnD+lz2+Io6pv4SuWR0awas0yXtYImHUvcgaNzL5Rab0ZwoA9lKchTDfzQE1ZCwes8SEhg5aOiKcMVJI63WliCHCg1ZBKamqer8rWiTU4YBIUJh3bXS7PLJHaAqal9ahNezuOkzYvjKOqZ+Ernf/AIlIAJMvDq90CsEveXapXaa/u87mKo6O4UlQEuVY5tM7LkOQWY9mz5qzYPHT0yAVuJ5N6w9rk5OvW1IGgLaR7JVhipVIVWF3LpZ2XcMvsVcLMUDNoPSZ9uNO1TOfiVz6Oh+HSBXLkEvegrLM/WWcvSLvZ+Vnvs7YcoXkoly1ndJCpgDkJID2sTV4UjUtHRSDI0E7tDtkWVftVLu2/VoxTo8VwqsKQKEz9ciK85f5+0QzcwsizuhVTjPGUdWzn4lZ8zDBIO+FFiXC5rMyaXAel1kpzLAPd7VMioAoUBxqXMORVU105ADxJIyDnXC8NRlOpZV3GVKHpqW7H2dPML1iyVYahwJtLByDpTMd2W9i5VrTS92h3S6j/uHxS1befiVkzcMQ3eLpSyZky6lKUKQWYEpSCCbOWOV8tWz0qUSQXUwVvKDgWDsq9uMdXjVYag1Ce1syKmrWR3iXet2vSUaRjJwiRQpUxqgCbC2Wj3vG5oeZ0pkEpxWta+fFZtZRVU5aKVxFr36x5W911KeiyBQ0zEbgZHtlBgaXAcbuWR4CFp/RBJCUVTVS6itYVOUHV2gQGsaiTeEk9JJhKglaSGLHqwXYPcAFhbM8Ii9vTwCagQM/ZA2cC9vnB6FODu/O7mtrokgyt5rRldDJKUqSkzwF9oCaoVHm4tkBfOLnolK96d/5CHN+I3fExmYnbs5PeSp2b2aQ7vxGTA58YUX0tnjOh9RQDa/rrnD20dV/EhObSyu2N810A6JSvena/vCPe5WyFzaMLb2z0yZoQhUxqQTUom7qHKzARJnS6bZlJ5vLGr25i5hQY5WJWpS1JChYMGcbx42/vFqmp52OxSm4WfpDR9XJBaC4dfbitl4rI2zJCgipz2syTnTxMSD9IZRl9W13q08IkWHvbfJYLW1kA1crjiG3O/P0Q5claQQ6SSpSipRXmSCk03FhUGFi/Jz4qty/Vkl7grHu02SlOTE+egDHok7aw1IBkpcNds2FJ01JqvwgE3amH61KuqFNDFDd5yKsmfIxS/a4L/CfFZorZAwdYeBWJLKwB+yBAzJWq+89lBWbp0LU82FFhTENLdu0DMFyVElg2hA8tSbbqtp4frSrqhQUAUsGCrOcmex9c4Mva2ENQEhIqBYtkSlhpoeGvrB/a6f5T4qQV0liMQ28CsIrX3erFta1WASAA6SbMq+Zqzs5Ep2G6nMPvTbpAS4szOQov+azNd0yIoMMODeX94eNFUvA+KgGl5eXggLnKIO9LD5vU5cqe5QSHBAYN2XbQWkTgC+4LHvTDnUAwvcApGV6TxsVMgD71PjFMXKpB8La/wDHjC/aaU5WPirbNL4iB7Iq8UgXaUfEzMmFiCk95j4Oke9Ak49L5S3YOR1twAhnDADJfDtD3brpQePyt8IikWLC3MvqOcI6Fpefj9lbOkS3ajTNooGkt75iadbWoOQcO9yQbM0DONkmpxLZSnVaa3aU+aLmks9mIJu7Bk4QKcguMs8jFDgcw9jppA/ZqTn4qD97H4FbZ230ylVJ6p6UjszbgandtkGF2vcwFWIlLmFYUipVThlJFSiCpQcO5FTltT5E/ACHJuwt1BrBrDtommkBJJDA3sBwMRv0TRNOeLPmp4tKvlDiwXtmctgScucgayyDcF5nEKA3UgAAuWzv4udcxBIuiwbtTPfKgATfsulzrdshFUYAIM1CwHYCzK7r5luLv/zFpmFQk3Qk5NblqQbwRoilJyB8V0FOySeJrwbXGy2xepmoZl9WXIL1zbFy9zxBAztfjFZs7dSkKQSAb1LFyEhyxD99uAUACGeLSlIZjLR/SPLTxiyEyw7ISlx7ovC/ZaYG+E+KsGlm+fy+6qvFEj91qUgAun3bhIenUEseAyIk4hirdS1VklUw7pJJD3ful27uoNMNKQlYVuJysyRoDYAANprBJs6lMohLbo7oANuXOANEU18OE+KZ0Wcm2st3fdLDH3BUZayGBYLS4chVwBYpYalOd7EUw2LNKf2dXE9YwIpKSxJFiFW1CuIqjaw6esQFEAb2Q1ve9h84WnlCXCabnRlDmklIZ8oX7VS3thPikaWe+Un/AK/dLTsdZTmWSoHKvgmlwkJyWCrIOC1rv5K2mXBBlgi9Rr4rCs3DlKhobpfI0wxNnhaShAJJsGSH46G2RhIpUg6uniNeYPyh7dDUpGw+KIo6gm+tHZh+6a/HPapILpVUkLDELUqoJcAkJISxDOHu9l9oTnTLHBI1JGQ5Wh3D7VUbEAW1Gf0HxjNWACQ2ZPBtcouUlFHTuJYLX53Vuiglhc50jgb7Mre5VsFNpJJAuCBlZ+Dvw+MMYqbuqSC4PLm76+nOF1C/xaPHL8YulgJutAkE3VcLK3F8QoN4Xf6QNSLc8vvjDcqWAhRyIKfS/wCkA6onu2zys3lDgcyg2YEnPf7BDlyyQo2YN465RVQKVcSPvWGJ2z1pDlJHPxf9IPsyQmYtVblkkhrHQZwC4AF20J2uyJGYS+35pUJJJfd5ZkJJyj2Pek6CjqhpvfMeXpEjJdhvsXD1jDrnX5eg9NiF1QjwIjrJWHllH7JZJZyASLdq78RFZ2DSVJaSugC4pLvc+mUP6RzXFda17LlBKjxUuOrXgUFf7FdASA1Jd9fLPWD/AIaW5IkzMmTum26w14/CBr+ad1lzigQ9vv0gaJps6cxp+jRqKwK/cX/Sf0gQ2ZMyAWBylkfFoGvCgaDbNvkVn4bFe0DmmkgjQukgjPLIQztJQWSpLKBpuWK7AOVEAAkZAgZAQPE7JWLqSphZykgeJfV4pKQKFDO48vWAZGk4t6t6wsZhGw2yS/Vg3+cVlIdVJD7xAPIAH4wxQ4tHiUMXa+d87tEmvTjIbFHTQAcweSSz+P8AaJ1ifsH9IKjBLU9JUznJD68RHowU0cT/APmr6CLIwEfEuhi0HRyxte57rkA7Rw7EILT9/wDEerxanRSqyQpLKJ7KqXAHNhBfw0wjsn/xL/SKLwqjnLUfBCx9IRax20q3DoSkiOJsjvEfRVmd5QUS9io2LADRz4ekLVOXMPDDqIpomAfwKbhctnHsrY5e9bfwH4P5w5j2Ri11vQOigjEYds5pECLLDw+rABnVWAM3QQAP4iG9IGMESAQU34n9IeJmHYVZbO07Cl8Ebgal75+NszHk+aSAKnAytyA8tIYTKKFCoDPx/wCIH1UIWxYkQ/O68w+IYEF/0yP3cQGYl24wwiTyj0S7Xh1wDcJ2sVcLLNSfoHPDLWDT8EtyqlRBPukaX8IrLlHNrD7HKPVShDSetcIaxC/Dq9025GKqkXDpOVnDPl4Qygkan1aCTZpUBUXbLlCxG6WsSsiUHvl4DK2QIg34oJTT1aSaiXObPYZfWPUBiW4f3ik8BktbiX18NIBAJzSx5ryWUqmBwlKSbgBkgeD5ffGGMXixRSgnUK4EDIDlaFEouYsZbDIwixpIPBAkEpjZKAoKqD3DAsfJiCcodVIQH3Ef0j5NGV+IUjslrjQH46REbRWp3Yev6+MRvicSSEcSD0nkp9mwSO1kG931iRTpAQaKVEgPxHu8ReJGc82dZc5W5zu7vQJza5XWmlSgKEWCmHZ4QGUJnVTN9bgpvUHzMaG0E3R/Aj5RJUt5Uz+X6+kOjpWuYHcfdbVDRtdSxu/yt9AseR1laXWs3DirmI1UrJStQJ6sUBQJ3ioqm0kKosGCgQ13TwaAS5O8nxH3lDPVC7j2jCgMGKa112Cafcub38YgqKYMItwKmlphHayysX1nWzGWsCpTCrK5t/aC4hEzqpZrXcqffH5W+vhB8TJHWL/iV8zo0ExEtpUt+KuH5dYsiibYKcUDSBl5IGxSvrF1LUR1UyxU47PB7x5Plv1gyyPp8oZ2UBVM/wC1M1/LCc56l3bcP9mjPqrUz8PL6rg/1NBqquNo+X3QZLDMDzccY9fw0+ecDF7/AFv/AM5R4hV8sjxfX1ikKxYrm2aU/ttcwdTQpSR1dwlTXrXo/wAYDgzOKZu+s7tt8Z1oyc8H+UH20Q0l/wDLP+tcLYIApmge5y99HGNqKjEkYfx916VoqgElDC+21rd3JAEyd/mL/r+j2jaxU1VNQURL6yYCKt6oS557VPZDZcQDZowShPH48/CNzEyw5t7WqZu0hiiiddmZ31zEQ1NII7W33VqooxFbn9khjJk7rF0rWA9hXkGHh8oPLXPMoe0V21Xq0ZP1eENoACat830toNGtGhKKUyE37Sz8k6+Xxiw2gGEHirLdGjC08eXej4KZNrZS1FNK3BU7+zXzvF8JLICQxuAciWt9jyhTAzE9bYu6V/6FQzKnmhLACwy8OcOZDqXFo5e6o1kQglDRw9yjKlOm6AP6rZN3XgAwpVkDp8cvkYMZyjmfHT4DOLpnKS7agD/VxtrE4cQqmNClyCkglJF+BPyEerwaru553+xrnFkILlyfMmLqlwsRvdLGqypRos5B+/EwOVhCsApqKS1JCFXBAIY0sReGZcxje/w+XjFvw9OGkozpQgHxCAPWI8Tge1LGgS9nuD2uHZOeTR4dnrAulTAXsfjYR4JdodkSfZLAJG6rLK6eTQ5zy3O6WNKHZ6x3T6RROCUoOLg/lUb34CGdppdTkvnoGF9GhFSQ0Oa8kXuljTIwgl0lZyIcUqYuWAcpu5IHN4OqWKd5Ct0apVYOXy5coWmSHlAJDMuUbflmy1HLIsD6QaZNLm5PixPmTrEZJcdqONZuNQmphoA4IKSHe7EC1s+UeIwBuAL5/wDEac2Snr5jBIKUpB17QU2uYuRB0VKQKSHIuGIDB7O7v4CHa8gCyjdI+3VC5fa0gpCHBY1MTypf5/GJDvTCaQJIKQe2zc6eMSM6aYl5KyKlxMpvy9AmdoTAFIduwjTlFJU9NEzLu6czC228Q0xIf92jVtOEAw+LNEy/u97mY3aeK9Ow8h7Lo6CT/hYxl8LePAJhGIFQsMxwEOiZuqSC6TSVLcWIXNYUvdwVeFPOMKViiVJ3hmLO734a+EbQSneIDIAS6WuSVzqTU1mZQ/m5RBWxAEdh9lNLICQl8XiB1i2A7SuHE84tiZ46tFh3tP4X1jN2hiSJswBQstVqma5a30j2djT1aN4Zq73hF5sOTfzcrTZhls81pbKnOtbAD2U3T8hhCavfX/AdOf8AaLbFxJM0gl3lzdX7hhebMpmF25G/i3COU063BO3s9yuF/UrsVWwj5Ts7VVZUC7te+URJyDeH2/KCHGhnpc8h9TBAt+43p8450DO91zBldhs4I+2pzCTu1ezOj/vF2hbB4i0x5Y7GVH50c/OPNu4hQ6kBVPsjq37xcKYTFrpmb4O57/50R6NRR3pYzyC9Z0PKBQQjL4W8eCscVf8AZj+jn4+cb+KVulPd6yYa3Fj1c5ktmbXfVuccucTMc+0A/m5jnHS4tmdtzrJgKGu/Vz96prMHDaRFXR/D3+gU9VIHYe/2WVtPEkTVtLSoPnS77o1BuYurFHqk+z7yu5+VPOFdqzlibMCVhIqsCpm3RZtI9mYiZ1aTWASpXezFKfrFyNg1bdmz2V6KYYGjLZz4JvZGIJmjcAsu4S3cOvON5eFAlyyAzpTqDoOEc3sXEL61IUsEb1qnzSfWOrlLqQgG26GLG9hxDRnVnVl7h6lYmlZA6YW4e5QOrEERJJWQMglOmpK3+AGnGDJkjVQ+/j8I9VMKFKoOYTd+a3+n2Iql/BZOJWlSCkglwxGh0Y6ZecWxsqouL8Tz8+UAQkg6xdaWz+P94F87pY1SVhicvp9YuiT1ktByBSlixAO6Mi2WoiyJzHj4xVEsJw8lDvShA9EAQi43RDkMbOfvDNjmG9RBV7MPVra7JUxuwccvLw0gFIhuSgGUsHUH4hvrCc48UsSmO2bUcxq7v9BCo2YSzEEHW9vFw/whjaOb3Nzm3HSEyu0FrjbaljV8XLKZQZ+3LuHYgzUO3GxyhpMsJJJqLByChXPSm/lAJ0srlMGsqWr+iahfqwt5QVc0vmfV/jrDblHEkMUgnEzVENUmUzu9kqFwouIvLbV21+UMYlNU6YkAOkIdh7wUb2HOBGW0PDsrIByyemv7lrWV/tjyPek4KzLJ/Ny92JGbL8ZWZUm8h7vRZvSOYetT/wBuX8oSwylULYl93UDU6w70nDTgGdpcvR9IQkK3Jm6O73eZjs6OxpY+xvoFu0YIgYP8o38kKQs1pf3k8OPKOumKHWX/AGtG5fu1zK/y/wCXn+schh1b6d0BlJ7rNfj9Y7BUzeKQXSUpdThwQudSKaru58KRxirpIdYdh9lM4nf63XKbWnHr5zEt1i8jbtRTFLPVocnv6j8sX2tM9tONL+0XekF9466+MDxSvZoZIPbzQPy6P/zGmz4W/m5SBxt90z0am+3vl1c3Ue4XyjUmSsr6HMD9Ix+ju9OIKQkGXOD0szy1COn2oXAIYlrslKW/LSiyhnvG9m8eN/UtukN/0+5XJafgMrw++YHbfPisCWSoKJte2lg3CHJIfXR8hy5R4iUcrZuR4EPlmfGHNkywlYJsGVdgpiWIFCnSp2Ic5RyoIWD0UyPwE2z2932WH0pVeT/2TqP8yYDGdgl7sy57B1HvojT6WqIXK3UqeWo9gHOdNLMMhfKMvCTd1boSNzSXnvos2vhHqWjf+Si7AvRtHktp428AN9t3BD6+53lf1DiI7bGKHWIsOsqmNn2Orm+XaZnvHEmaXPsx/wCMcY7jHLLpD7pmTTU4cEyp1qXuCC76tziHSI+HsPoFPI4my5XbkwfiJufa0NuyOIikxXsg5V2ld4Hupi+3ZpE+buhW9mUu+6NdTAlLPVhpY7SrUflTf+8Xov6bOz2VqN/VHZxTXR9Y/ES881Zke6Y7aUGlSzrQm/8AKI4fYCz+Il7gFzelu6fSO0TPJloGgSnhnSNBlGJpU2mHZ7lZGkX9cHl7lFCoLKJWsgd1CfipYu7cPhCwMey5pStRSWJSkW4Ar1HiYyy5ZgkWjLlFJBOhGUTFsouOF3IF/W8Jy03sLxeY4LEMecNujjRJcknLlqPvSJLR1ktCskqSljYA7obNVgRcPeBoxBB4+N/KLpSEYeSgF6UIHCwSBlCLjdEPFlUYMHvDNjkP914IcHuLa7JUygxAdN8lQrVaGpTGUsHVKh6htfFoJcUA8FWxuGBN93xKX9KoAjBhQBCrHUsCPIqePdpKFTucy7n6HKFTOtCDjbakXi6ZxqSiWGftywC4u81AIAB5s3OG0opJLKsH3m5+sIzkFclnyVLV/RMQs/6T95eqmm9yB4wrko4whTpihipymYFMlnFywW+pfTX0gqsSSdOOQ+/SCTpjzZ6S24mUci7qEzUjLlzhcwQ4JYrLO6Wy7SXAHa0/hziQXpg/sv5sv5YkUJHdYqCWMucSsnpLL/6h6H9nLuEVHIBnY884xpqh1lIlkJtZSEhWllBuN/SNvpTNCZyX9xJyc2A4AxnycMpSwVEHUmoE+d3/AOI6ygkwwMuf4j0CyJ6gtu3gT7rFmTVAlhLYEhjKX8xY+REFBc9lBBzAQm58xC2KQQCohLnUy5ZNzwKH43ePdmT1KnygSohRDgJAd88m+ekS9MDDhd7qxhe9he12y98+CMpwBSEJ5dWG9BEmrUCAkIFiby6jmzsBbIekXmIBDGcgjNyQeG7cWVbg3OCbR2Wo0NLKhQe7ULKVyLFmtbMxI6oaRl6lQh7gQCUPCYhaTWAkKvvoFBbKxd+EbewNpTVT0VrWQ5sVKKTuKNw7ffKMjC4RYTdExLFwEoUOGlLC9X1jW2PgVjEoWTusQRzCVBj6kvFWWdskUg22ad3I704nC9tztI2nsWqpr20V8xGd0lx8xCpdClD2aLBRSM1hyx5D7EaR1/n+YjM6RYJapspQO6JVx4FfxP0jkf0+A2q63yn1CuVLNVGXbM1z2MxMxYC1gKIBZS99mOWbtfTjCyJqtQggg2CGdmUMxcOB6RozMEspLImkmxBSopz5JYhn4iF8FshYVeUUilRcoKLspgSw10+cdqyqBO0eY8rqu5xY24vbtulajdwg8urH6x5XpSgDhQn5QwZISVATUDTNqWPetq1gH8oX2kopmgAqahJyBB3XfM2OcTGsjZmQnMMj3WDtyH+IUS7S25S1H5frDZmssJo3XDgIS92BYNdRb5QhKQpdxS4OfVoB/wBJJ1jZmYZW6oEOQDcgXYF7mxf5codFOHZnuSmmdE4DF5pzZMsfipVKFJFVitABAZrqAbU5R1uDXXLlvV2E3oNyABZtM45HYk8KxKHLqe7u7ixuReOw2GSZUtxulLJLu7DUA21zN2jntKO64N75e5UjJnPdbPO/smxJTmRM/pjyl1WC2pDbranR8uY5wNU8uQ5Z4KvEqTk7kDO9nMY2sViytLVSQ6V56IOl/ARMZMKrhCrZ7v6W+MBlrL3J9TFlnjB1iFsrKiCo5IX8PqYNWpaUvLm5C4SliwbPrMtYqnEXveCTmElAzYJ5934+MLWpBp4pUy/yTrG+4n0ssuYMuSRLWOrm9lQCigbtSW98gZwB7Q3JAMqYMt1WXNLQdagGnipipNReiaM33AT8FwqqVYFKZqgXuEDTkFcbZiDbSWHfO5d2+kJKmCDrUi08UTFYgiW3VzhvI3ii3bTayjc5DiSIY/GJSSRKxO6P8rkfC0BxAeSAGsuVkwymoUfNhBlzzxOWtz6wtYnYeamAV1k/EKIUh0SdxSaFWEy7PkXz5QCqHErR184WCgmW7NrWRfMa6QpLlVH52e2toGsTiCgdJ1WlN+b/AGavEgPSmdaU9Wa80ke6Mo9iq4klWmjJA25Irmp/7aePPgD8YTwEmlR5g/XNxA+lU+YmbKoUUvLS46tKwb8VGxzy0eE9lT1GYk1BlVM1IenNrcHdvWNaGpwtDOAHouYr6ez3u4l3kSqy0PTUASMwDunK2hvyaHcKlPWI3Ei4c1EkXOVSm1AuDkIzpOLSVFiDkSLnNjrnm78Dzg2DmtOlsCxXcvkLMW0SbxL0gEi6quxtDm8iinaEwFmACWB3VBnpALV8x6+MMY6U9DhKtxXcUvOrVChTwYvDk3pKSRTKkpKSFJKUAKdjmbgi5DQrjpvWGWol0hABUAWAJKSdxgC2h4RXbOXsNhttvur0kwdI0udci+4DaOKS/DZbqe5+4maZd+zc8tY09m42qahLZpUo8iUqPyjnMfjKJqgmlctJSxdYUQBa1TcRcxo7Hxf/AFMgAkBSN4VFv2SyHGT5ekOZNha4cVJIwTSsPA39FszFgL/q+aYFtfGMqUj3pWfOuY3xiqVgqIdikG5sCSxYHVVsoS2xiD+IkJJLdWCA5Acrnh2GZy9IzqA6qXFyXQaagBpe/wCqAmVVvUpcqSbyVnMe9WEnxsOMEwUgVBgkbig/VrRx70xRSPDPV2jEkbRUSlkpCXTmVPaxLAlPGOgwgEucFS1FSACAspUBYVXqJSLvblGg2Q48Q4rn5ntERaeHt2pdW0pgNKRUAoJDPnusGqbvD4x7iwCtyhJdKbkkF6W963mCecaEnpGUm8uVMcJSCtAO6lwGZhrGVtbFVTlEpsUpUwIAB3d1N21PlD2VGZBy71FJM5waA6+3dbggLRvEhITbJ93TiSYaxEkqRKFnoBbS+oYQriMQkEOQzi2h0yHiB5xfaM87hCgfZhd2LDjcPTmXc3eLIqbbCq1i8hxTuycKU4iUTqefLiGjQ6P49SzKRugCWOyhKSWSBvEDftqp/WMbo7OWqeipbpcsBLQngA6klzycXc8I6/CICUIO8dxNstBluH4Rl1lRjIWrFA5trG1jftyCOcMFOQSb3Yev20WnpJUzuwHldVjwZjprCUydyI1vV4NvAR5KxakuUnNg/rFDGrZKflSykgmzEfD71iY1VRccLk8frCUpwrnF5pbN/MN87wsaV0WXJV8tR+sWMlSkJOQpTfQ7uQPDg8LJxTc/H5QbEqaSgck/6fjCxpAqv4H84zaCqwRCFtfdUyr0h08R5RnhUOSaTKWPyqGjXDajnCD0gUfaGBcvVxe/0EJpwjsQoMXubZcjf4Rbaqw78y7+UIqnhoWNIkJ/FAplZvvSwCDYvMQLN4wwClJJNW6HIKSdDo14RmJrksDkqWf6ZqFm/FhBVYg8VZal/jBxI3CXxE0nFT3DOmTm4OS86iePzhrCyipyGDHN/OLYhaTOmAhJUlKCRq28XcMW8fpFJU6lwki4zOngBnxzglyV80p0lQWlOoq7XC3Z+7xID0qcdW9J7Xdy7P5jEhoJWrA1pjF0j0lSjrJZWir2aaTUpLG/uqAOh8vGMzZxSJqABk9NsrKq9Y0ek6SVy2e0sPaMfZqj10t2bX0PxipJM9spaNxXI1jnOlkBOQLvUo6sSo5Lq1LKe3HXi8NyVzFTUqNRdQNV783bl8IxzJUHyANixSxB3gAxyNvJuUNSqkzQknJQDBYUnypJBF9OcATFpBCjljNusnZuy1qkzJxFKZRSFXIO84skWIDXMZe05rCVRkJXmAZijYkOL6QdW0ZiZa5IdSJjFbMXZyN4sdbtnCWNUkiUU2FAbL3l6B9bw5lQ7CVLb4Tv38N6ErEEzAogAlrAnVIZnGvj+saOx8WVY/Dpe3V1B1Je8pZ7BNR9IyxNCVBwXAAGfugcWzYw1sMf/wCjhez+xDkvU/Ur1Ap+/CLMMhdkrtMAXgfm5dhICEhTpd6zYAuVICQSokEMybBxug5kxz3SDEEYzCgd6UnvJH7yf3Saj5AxuSpSiVFgQygkEsWSl1KDXIzbQlKhdmjm+kX/AN/B2T+yTcg1ftJ+TW9TFx8WrGJdJpMA05/NxWcme60EB+ywJzvYZHN4Y2XiSqY6gAkiZk+ssuxuR9ePBHDzR7NwXASCfN9C2VtIY2YQFgm9lOLZUK8NIz9cQ5cpLsd2FbOC2WpUlU9BdCFBLOSXLsyGuBlF8QF1ggKsE5PZgOVmY+kIYfacxMlUkOJS1BRyYkZXuQPCJiFqrYE5JvUzuA9yRxuTxMRGpcLqvI0Fwtw87/7Is3FLqUSo72pNyRmdDq0TaK0qWCd6qWlznUkvbwLmEcRJVUU2sSAKkkAktYgsQWFwfpB9onfSBS1CMmZ2/Lb+zQ7pDgDxQexwtdaHR9CBORShlaqqWdfdKqRppZrM5jrMIodXLpYbgZgG7IbQho5Ho4kieh3Y8rZiOlwOJXRLqFKaE5KVqAzixEDWl7QTzWhTPJYS47/YLxaAEvzuzceIj3BywsqdRDMzX4vaCqmS9A+uZI9FWeEVzLkIsCB/yedzDMakLlqSZdIqqBZsm0I5xXGqqLhna7tn5G8Z8hJB+g1gk6xYggjQ2/vCxpY0eXJV4ZWeCGSVoSSaQQN4kN2f4gwPMQknEsdS+hv5QbEzGkoHAJ/08IONEOC8/Ap/zBmxyA8e1eD/AINpa6SFClYqFJAdLHJRjMCw0OyFgypj+6pv6W8Dm0Jr0GuF0baOEBLktm7lP/sIWRggQCFWOZJSG8q3Me7VmjPmXuSdDrfWM44mzCEZM0nOF1p4yQ0oB3Zcti6f82XYAKOtocSQhRLL3Q+9Rnf814zyK5TOe4eW7MSr6RYzCDrbRz6Q7WZJ+IWXk5SvxE9RDbsnOxuJnBRf1PgHvTMjXQcYYxG9PnJvUhEo2s79Z2nzytfUwLqVkZH04wXOKDiboPSVTpk3IICnf+XlePYr0jmOmTZu1/t0YN4R7FmMXbdbFPIBGMlndJ1rC5dClJ3Edni5b9xMvwy8DGRswviEtZnfLRwdBx4DyjT6RyZSpsrrUy1eyHbBLXLsEqT98IQkyEoWgppDqSGbIOOK1ZNFWqA1ju13qVz9Y4OxDm71KRQA5yHEsPpBcIl5qGey3bMF2+FoEm1FSs2ctYc218IfwykVJaaTdmpavtAFwo5WNxr4xVzJuqrmucC4cCtSfsOU4oxUoqUQAHpbO6lGwHlrGPtySQpACkdhOS93U2453OjHnBk7KBVV+Il3IcWa1JCT7TkLfli21ppCwCbhI7wAtl2hkw8Bq8Pjis6xPorTogHtBZa99/Ad65uaVJuQGBzq0e99flHS7D2aDNwuI3npCG6tJS3VK/eZvfL9YRk7NTNSp5slBUs2WpiRuh3AYi5vqxtlG1seY0vDpqyPYdP+Ue7TV8WtErH2eA3iB3KxCLPv2+yek4tSQQCwL6DUUm7OHFrRl7R2YJk+XMNTypSGaWlQvMxOa1XTlpzhjrfv0iYhbuK6XlS7OkP7TFcUknPQiOn003V0125dYLbrntdCR2+hXCyVqUN0Bg2vK8bOxsOrrUglPjW4cgpctpe50vzisvZCUyKjMlOQFCWCSvIKIpaxDsxa4PCG8BP9oGVf+IG+hsL+OQjmOq4OIXPSsGFxI3ey0pGw5ZO/ipMs2UN6obz7rjJQsCDxEZG2JITOWxKgwSCMlC29fw8Yan7JClFXXpSynYMyTYP+0F7C7DKKYoJCyDM7IACQl3sd4bzD4+MVwwtN7qN8ZFiG227+zms+aQTdjzZ/R4PtKypZNwZY4aDlbWBrTvkJXVYbzN8HMHMoLICiN0I0z3EvqOHwgj5VBazsJ3LQ6NqX16KlKIDZkMMm/cJ0y3zb3s41gd1DW3Roz2EZHR+RJGKk0IlJL3pBCsw4LrU9/wDmNZJNAG7kMkt8hCncGgW/NiuvkxbF6kVEByL/AHaGpGGcqNVk6+uY42hdKOH36RaeCkAHW+b2OX3yisJMrqIJrDCojNxdhyaL45FZSQADldne+gJhCVMbInyz9YJKupOZ83hwkunB25F/BKAdwP5vsx6uSVBi9mDhi7AC29l5R5tGcXp+g4PpA8HM3gCM7fGHaxt7I3ANl6dkhwHLk8ALf1Xg68BQhQvkpILB94U2ZR+sDxoAUG4Xbj5wshgoWgawNKWQKaxMhEy7qa/d8fzCA/4alu0bZ2D+QBv6xfEzamPZ5P8AFg0KpQTmSeTwXSNSdZM9VuMCc0sosMlBR18vOHJc5CVOKwWs7G5HM84XULBIBcemg+nKCyKKTUHVpn9IOsRLs8lQz/arUSwUlAFgDuvU9OeY8LwOdiCdT924xJwvr6MfU5wJRL/SAZSmlxKV24g+zcqGefl9+kSD9LDaVm281m9yJG/SNxQg9vqVrwf0wkdubFmzzKVLRUBLYnmDlbWAI2DiApJ6shlBViXYaZZ5ekSYH0eINnTVJqTKJSclAWLZ3eNSbQURcZHy2uScwN+fFZstO1ziSePmkf8A4tidZf36QTC9GMQFoJQQAQ7Z82tDc3ZE9NzJID6j4O8D/wAOmf5Zs5PIC51ya/lDBoaC1hOPL+5ODLNLQVZWysY7iWODNZtNO1zhfHdGsUtUtQlklKWu/FVssrwf/C5xFpK2Nw2R04wOfsyYGSqWtJV2QxBOlr/bQG6EgvlOPL6pghzuCVpbOwOJly0p9qk3JCRZyqrVJOifSBy8DiUz0qVWmQkEkKJaqhQqLjN2hP8AwCf/AJEz0V/7RU7CnD9xN00X46K4QmaFpmvx64bb/wAfqiyAtdixE8tyuZ1s/u0Fm4XEKXKVKKjLKAmYAcylc4sQBwX8YXOxMR/kTv6V6RT/AAqZf2Mw6Gyj9Y2a6KCri1ZkAzvtB91aeXPbhNwtWdhsQZake1IIIpOXZpHddmAHlGJhOjeKEwLUghkkOKtQQPnBv8EnAfsZ1h7qvOInZc1/2M3Lgf1jEboWmaCGzjy+qqtpnAEYnG/FE/wjFv8As8srG/8AFa4Z/CB4voziFrqEtVwHcatdt3J4HNwMwBqFJLtvuA/B1KAB8TAv8MnZ0p8TNQ3K3WtEjNBRbWzeQ+qlZTlpuCfBWPRTFAWl/Dw4J8YYmbAxDlpZuEC5PdTSdOPyhRWzZ9iyf60f/wBbPeIcBOAcoQ2vtE38hNvBOgI3f9XyH1SdSNebuJ8Fq7C2POlYlExaKUAuS+VwXNoeCWbkI5+XhpySFdWLMczrr24dRNxZLCS/AAE5c64zK3QZOERSt33uQOHakaQgdVbiEkMWPpaBYpSrO5DM5hQ4nHa4dv8A8yP90XM7HrY9QSGz6s/+0UDoOW39Rn/kh0R6vWIIFX4/d4z0Gc9MxARbgX4W3jr8o05MtyBGbW0E1EWiQg4tljdQvhczapMSWqOR18LQxhA5H35wSZJHV3IBv84vs+WybtncA+GjxXAIN9yGBK4sMps2HH6i0AlZ3hrGhlnws/8AaBSZZctctpn5c4jc44kCM0VaLXLcuPhlw+EeYaSAsFXoTd/DWK42cUkACndFiGOujwL8col7eg5aZQS9rT2Inam51lE8/vzitooVvfU3PibxOsaFrEyyYRNlgkqS7ZcB8c8vSDyVJLskuBqBfzJ/SM5SSDf71iSZxTYa8Q+WULW8U4JTpZNI6rcKe2e7fs+4T4+cSPelU2rq2D9rJP8AByj2Ou0eQadvf6laMR6gS0nZc1YKkSpixqUoUoOG1APL4RoYLGYuWjqkSy2+GZLurdOb3Ckn4x0nRHacmXhymYtCVFaixpdiEe94HlbwjKX0hMtUxKJVYUucpK6CXExRKSCCHALxb05M97AwiwDtvcVBMG4AQ5Axk7Fz5cxEySpiQUgbrkrlmmoCwYHPjHRbd2bh5yAerqnpCilQkhJUtSFINSindBqJzF2vaOdx23JuIsmUqWylFwkhwqlgS5drwCjEFh7Q3Fm4c9I5N1U6P/DCqOqzHeMAm+9ElDEywEhdISwYLRYBdeVT2P08IWVtOegpU5UuWpJTUUtbrCbnLtF/hG1h/wASAlJTLBYWUneVv1HS7i3gGyNgYjaUxJTMXLCzLmJASEEVftSqxzsRbRtQInp8njFwP/yVYYwttmfwLKldK8WmnsGmnNUq9NY+NXkwiqelWLAF5dgnvyu6hUv6v5cDGpL6azQUvhiSKAdxTkCsKzVq49L6RRHTOaAHwxsEvuK0QpB73vEHy4tDrx/L5/ZTD/WULZW1zMxGFXiVy00KWkkrQUhPVy0upIsorZSeVROgg3SuVgltMwipQmKKUrCKJYpAmb3dcuoDM6WtDey9pzMTPwtSFoSVLSpG8lCgJct1KLkgPXTxVTcXME6UbD6k9Zh5swhZSky+smTQCBM395SmHZFmyzeLWJgi2buP2VoA4Nqw1bTmKBJxQFVVnHfKSdbsEN4HQh49m7QnX/6oXJPaHeWFnXkBzsbNfQO0cSoKI6reqGQDV0t4WCh4l9WjxeKxF9yX3skjIrB0/KCOV9DGfdl9nmP7U8X4rLTP/ETJMudMMwGckdpLlK1KK7JLjtC+WRDRNodFEyMYkKcicpCQkBwJXWqAeY7hTKFvN3F7bYkTMUnqTQlS1lAUEFKXmCYASWuA6A2jWe0NdKNiKLSDNUuZOmLKStRaWmb7NCKbihJqIIuxIYR1mjH/AODGG5DrHzOaBtYk8kntfommRiw7tNKUoSLgSutLPMeoKZSbMXzdxcfSPounCz1LBLLSUy0gVAS0rJdUwlwd4Wu/G19DpHsRSQmSqaqZMmrJTUotLSoCUlATcUAhSgbEVKDXMV6Q7LVIloQuYqYsqCgCotLQhAlBKUkkFBIUoGxFSg28Y0IJHF0VztJP3SfhAdyT/RrFSUzlGcpHVnDyUsshSSpITuhB7JSUg5Xf8ohTaqZEmcleDWlKSpUwhFKQlarMEhrMBdrPGj0Z2ambNUmaCZf4eSbkoALJLpWlipRI3rhg2bmBY/Z6sJPHVTCuWoqWAoqmBINqCpRJ0dnvHKVTmYXZHbx59itMvkkE7TmBv+qcgJ0bJJTx5v8AdrJ2osD/AOw7aBvc6uzqGl/URofj8TZ+qyS/CyVA5m+8QeYHJ4tL2liUp7gHJz3CjJOd7889IyMUfy+Y/tU9isLHYszFoKlVKYA3ByJYWPBreEXlvrlz9IttrGb8tUylJpFmpyUcgbnx1iox8g/vEjwP6xv1mjpKykgfDuacu08fssipZjec9ispILsWtb7EXwssuL2BGsUE6Qw9vLcjJzY8Dz8IJJmAgFBChxFw+XpHMS0NTAMUrCAqZjLU0qgkgtVkGN3+p/WAycEt7pUngSCP0ikj9vLf3kv8I6lLbueR4/Xzz5R0jNAsexkpeesAdg3hWGwMcL3XP4nA13IUWDOxHha735wL/C+Sn8D8m+sdKju568fr9Yqgjdz148v7Z84edARE3Lj4BO6OziueVs1XPwpNntppf4QOdhyhQBGYfxjpJShuZ68eTZ/y584UxuCEyghRFLvZ7MSGcHWkaDtQ1/6fjwnC433du5I0zbZFZPVOzuGDP6ZRWVgwpL5Nzbl9H9Y6bZOwEqlIVMKqlX3SAGIJAuAQrK5texvC34GXLXMTNmTEhyU0Crcu1ToO9llno7RmHQ81zm3Lt+ij6I7kua27IAEtmPa/28TEim3J5JAcGkqAy4jhaPI6Sl0bLFEGOIuO3j2KVrcIshSco9H1MSJHRu2BYsW1CXATr96RIkMUrlRMERlEiQkAqwOZrEiQgivV9kxDHsSBIiqK1gIj2JBRCisj5xJXZPnEiRKE3cqy8j96RJGRj2JBb8QQdvXkzOPZWcSJEX8lIrjOCyo9iQ1StXqfr9IZ4/ekSJB4KQbSonsnx/WGZf6/KJEhsnwqVm1LTcj4fSM6V/uiRIkb8KadqunM/fGL90/xD6xIkOQSy+94/WLLzMSJBKIRk/Uw6jIfekSJDFNuUx2SfP6RIkSIjtQX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have </a:t>
            </a:r>
            <a:r>
              <a:rPr lang="en-US" b="1" dirty="0" smtClean="0"/>
              <a:t>diverse locality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04525776"/>
              </p:ext>
            </p:extLst>
          </p:nvPr>
        </p:nvGraphicFramePr>
        <p:xfrm>
          <a:off x="-5644" y="1371600"/>
          <a:ext cx="8991601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9600" y="1219200"/>
            <a:ext cx="3657600" cy="5105400"/>
            <a:chOff x="685800" y="1275486"/>
            <a:chExt cx="3657600" cy="4197361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1526075"/>
              <a:ext cx="3657600" cy="3946772"/>
            </a:xfrm>
            <a:prstGeom prst="roundRect">
              <a:avLst>
                <a:gd name="adj" fmla="val 2511"/>
              </a:avLst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1275486"/>
              <a:ext cx="3124200" cy="278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Low spatial locality</a:t>
              </a:r>
              <a:endParaRPr lang="en-US" sz="1600" b="1" dirty="0">
                <a:solidFill>
                  <a:schemeClr val="accent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0" y="1219200"/>
            <a:ext cx="2286000" cy="5105400"/>
            <a:chOff x="6705600" y="1066800"/>
            <a:chExt cx="2286000" cy="5105400"/>
          </a:xfrm>
        </p:grpSpPr>
        <p:sp>
          <p:nvSpPr>
            <p:cNvPr id="8" name="Rounded Rectangle 7"/>
            <p:cNvSpPr/>
            <p:nvPr/>
          </p:nvSpPr>
          <p:spPr>
            <a:xfrm>
              <a:off x="6781800" y="1371600"/>
              <a:ext cx="2133600" cy="4800600"/>
            </a:xfrm>
            <a:prstGeom prst="roundRect">
              <a:avLst>
                <a:gd name="adj" fmla="val 2511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600" y="10668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High spatial locality</a:t>
              </a:r>
              <a:endParaRPr lang="en-US" sz="1600" b="1" dirty="0">
                <a:solidFill>
                  <a:schemeClr val="accent2"/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43400" y="1219200"/>
            <a:ext cx="2514600" cy="5105400"/>
            <a:chOff x="4191000" y="1066800"/>
            <a:chExt cx="2514600" cy="5028045"/>
          </a:xfrm>
        </p:grpSpPr>
        <p:sp>
          <p:nvSpPr>
            <p:cNvPr id="11" name="Rounded Rectangle 10"/>
            <p:cNvSpPr/>
            <p:nvPr/>
          </p:nvSpPr>
          <p:spPr>
            <a:xfrm>
              <a:off x="4191000" y="1371600"/>
              <a:ext cx="2514600" cy="4723245"/>
            </a:xfrm>
            <a:prstGeom prst="roundRect">
              <a:avLst>
                <a:gd name="adj" fmla="val 2511"/>
              </a:avLst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1066800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~50% is referenced</a:t>
              </a:r>
              <a:endParaRPr lang="en-US" sz="1600" b="1" dirty="0">
                <a:solidFill>
                  <a:schemeClr val="accent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911701"/>
            <a:ext cx="3352800" cy="381000"/>
            <a:chOff x="914400" y="5638800"/>
            <a:chExt cx="3352800" cy="381000"/>
          </a:xfrm>
        </p:grpSpPr>
        <p:grpSp>
          <p:nvGrpSpPr>
            <p:cNvPr id="14" name="Group 13"/>
            <p:cNvGrpSpPr/>
            <p:nvPr/>
          </p:nvGrpSpPr>
          <p:grpSpPr>
            <a:xfrm>
              <a:off x="990600" y="5638800"/>
              <a:ext cx="3276600" cy="336118"/>
              <a:chOff x="990600" y="5638800"/>
              <a:chExt cx="3276600" cy="3361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990600" y="5715000"/>
                <a:ext cx="304800" cy="228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95400" y="5638800"/>
                <a:ext cx="685800" cy="33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1~2</a:t>
                </a:r>
                <a:endParaRPr 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057400" y="5715000"/>
                <a:ext cx="304800" cy="228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62200" y="5638800"/>
                <a:ext cx="685800" cy="33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3~6</a:t>
                </a:r>
                <a:endParaRPr 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76600" y="5715000"/>
                <a:ext cx="304800" cy="228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5638800"/>
                <a:ext cx="685800" cy="33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7~8</a:t>
                </a:r>
                <a:endParaRPr 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914400" y="5638800"/>
              <a:ext cx="3276600" cy="381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Coarse-</a:t>
            </a:r>
            <a:r>
              <a:rPr lang="en-US" dirty="0" smtClean="0"/>
              <a:t> or </a:t>
            </a:r>
            <a:r>
              <a:rPr lang="en-US" b="1" dirty="0" smtClean="0"/>
              <a:t>fine-</a:t>
            </a:r>
            <a:r>
              <a:rPr lang="en-US" dirty="0" smtClean="0"/>
              <a:t>grained memory access?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 bwMode="auto">
          <a:xfrm>
            <a:off x="0" y="1173480"/>
            <a:ext cx="601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2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kern="0" smtClean="0"/>
              <a:t>CG-Only: Wide DRAM channel</a:t>
            </a:r>
            <a:endParaRPr lang="en-US" kern="0" dirty="0" smtClean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 bwMode="auto">
          <a:xfrm>
            <a:off x="0" y="3916680"/>
            <a:ext cx="624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2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kern="0" smtClean="0"/>
              <a:t>FG-Only: Many narrow channels</a:t>
            </a:r>
            <a:endParaRPr lang="en-US" kern="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26280"/>
            <a:ext cx="7899719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699" y="1706879"/>
            <a:ext cx="52531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Coarse-</a:t>
            </a:r>
            <a:r>
              <a:rPr lang="en-US" dirty="0"/>
              <a:t> or </a:t>
            </a:r>
            <a:r>
              <a:rPr lang="en-US" b="1" dirty="0"/>
              <a:t>fine-</a:t>
            </a:r>
            <a:r>
              <a:rPr lang="en-US" dirty="0"/>
              <a:t>grained memory access?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28600" y="2438400"/>
            <a:ext cx="8534400" cy="1066800"/>
            <a:chOff x="381000" y="3352800"/>
            <a:chExt cx="8534400" cy="1066800"/>
          </a:xfrm>
        </p:grpSpPr>
        <p:sp>
          <p:nvSpPr>
            <p:cNvPr id="4" name="Rectangle 3"/>
            <p:cNvSpPr/>
            <p:nvPr/>
          </p:nvSpPr>
          <p:spPr>
            <a:xfrm>
              <a:off x="2286000" y="3962400"/>
              <a:ext cx="381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D0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70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E0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0" y="3352800"/>
              <a:ext cx="3048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Data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0" y="33528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33528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C0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C1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3962400"/>
              <a:ext cx="381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D1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052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E1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0" y="3962400"/>
              <a:ext cx="381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D2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434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E2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3962400"/>
              <a:ext cx="381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D3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816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E3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54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C2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478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C3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002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C4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38800" y="3962400"/>
              <a:ext cx="381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D4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98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E4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1000" y="33528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CG</a:t>
              </a:r>
              <a:endPara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000" y="39624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FG</a:t>
              </a:r>
              <a:endPara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26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C5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050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C6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74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C7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77000" y="3962400"/>
              <a:ext cx="381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D5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E5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15200" y="3962400"/>
              <a:ext cx="381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D6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962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E6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53400" y="3962400"/>
              <a:ext cx="381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D7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344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E7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8512" y="3437878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ECC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4" name="Group 3"/>
          <p:cNvGrpSpPr/>
          <p:nvPr/>
        </p:nvGrpSpPr>
        <p:grpSpPr>
          <a:xfrm>
            <a:off x="228600" y="4876800"/>
            <a:ext cx="5674312" cy="1066800"/>
            <a:chOff x="381000" y="3352800"/>
            <a:chExt cx="5674312" cy="1066800"/>
          </a:xfrm>
        </p:grpSpPr>
        <p:sp>
          <p:nvSpPr>
            <p:cNvPr id="35" name="Rectangle 34"/>
            <p:cNvSpPr/>
            <p:nvPr/>
          </p:nvSpPr>
          <p:spPr>
            <a:xfrm>
              <a:off x="2286000" y="3962400"/>
              <a:ext cx="3810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D0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67000" y="39624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E0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86000" y="3352800"/>
              <a:ext cx="30480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Data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34000" y="3352800"/>
              <a:ext cx="381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90600" y="33528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90600" y="3962400"/>
              <a:ext cx="152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C0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1000" y="33528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CG</a:t>
              </a:r>
              <a:endPara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1000" y="39624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FG</a:t>
              </a:r>
              <a:endPara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88512" y="3437878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ECC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038600" y="4876800"/>
            <a:ext cx="3810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Dynamically </a:t>
            </a:r>
            <a:r>
              <a:rPr lang="en-US" dirty="0"/>
              <a:t>adapt</a:t>
            </a:r>
            <a:r>
              <a:rPr lang="en-US" b="0" dirty="0"/>
              <a:t> </a:t>
            </a:r>
            <a:r>
              <a:rPr lang="en-US" b="0" dirty="0" smtClean="0"/>
              <a:t>granularity</a:t>
            </a:r>
            <a:br>
              <a:rPr lang="en-US" b="0" dirty="0" smtClean="0"/>
            </a:br>
            <a:r>
              <a:rPr lang="en-US" b="0" dirty="0"/>
              <a:t> 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 panose="05000000000000000000" pitchFamily="2" charset="2"/>
              </a:rPr>
              <a:t> best of both worlds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953000" y="1371600"/>
            <a:ext cx="1752600" cy="1594405"/>
            <a:chOff x="3962400" y="2286000"/>
            <a:chExt cx="1752600" cy="159440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962400" y="2286000"/>
              <a:ext cx="1752600" cy="1594405"/>
            </a:xfrm>
            <a:prstGeom prst="roundRect">
              <a:avLst>
                <a:gd name="adj" fmla="val 3974"/>
              </a:avLst>
            </a:prstGeom>
            <a:ln>
              <a:prstDash val="sysDot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571696" y="2362201"/>
              <a:ext cx="1067104" cy="5315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Processor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Core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105400" y="2971800"/>
              <a:ext cx="533400" cy="3794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$I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72000" y="2971800"/>
              <a:ext cx="455675" cy="3794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$D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572000" y="3429000"/>
              <a:ext cx="1066800" cy="3794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L2</a:t>
              </a:r>
            </a:p>
          </p:txBody>
        </p:sp>
      </p:grpSp>
      <p:cxnSp>
        <p:nvCxnSpPr>
          <p:cNvPr id="28" name="Straight Arrow Connector 27"/>
          <p:cNvCxnSpPr>
            <a:stCxn id="48" idx="3"/>
            <a:endCxn id="13" idx="1"/>
          </p:cNvCxnSpPr>
          <p:nvPr/>
        </p:nvCxnSpPr>
        <p:spPr>
          <a:xfrm flipV="1">
            <a:off x="4419600" y="2247138"/>
            <a:ext cx="1143000" cy="496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9" idx="3"/>
            <a:endCxn id="17" idx="1"/>
          </p:cNvCxnSpPr>
          <p:nvPr/>
        </p:nvCxnSpPr>
        <p:spPr>
          <a:xfrm flipV="1">
            <a:off x="5562600" y="5447537"/>
            <a:ext cx="1828799" cy="38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172200" y="3276600"/>
            <a:ext cx="2819400" cy="2360674"/>
            <a:chOff x="5791201" y="3124201"/>
            <a:chExt cx="2819400" cy="236067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791201" y="3124201"/>
              <a:ext cx="2819400" cy="1676400"/>
            </a:xfrm>
            <a:prstGeom prst="roundRect">
              <a:avLst>
                <a:gd name="adj" fmla="val 1656"/>
              </a:avLst>
            </a:prstGeom>
            <a:ln>
              <a:prstDash val="sysDot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43601" y="3886200"/>
              <a:ext cx="2514600" cy="3794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Last Level Cache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086600" y="4343400"/>
              <a:ext cx="531265" cy="3035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MC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10400" y="5105400"/>
              <a:ext cx="683055" cy="3794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DRAM</a:t>
              </a:r>
            </a:p>
          </p:txBody>
        </p:sp>
        <p:cxnSp>
          <p:nvCxnSpPr>
            <p:cNvPr id="27" name="Straight Arrow Connector 26"/>
            <p:cNvCxnSpPr>
              <a:stCxn id="16" idx="2"/>
              <a:endCxn id="17" idx="0"/>
            </p:cNvCxnSpPr>
            <p:nvPr/>
          </p:nvCxnSpPr>
          <p:spPr bwMode="auto">
            <a:xfrm rot="5400000">
              <a:off x="7122871" y="4876038"/>
              <a:ext cx="458420" cy="3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5943600" y="3276600"/>
              <a:ext cx="683055" cy="533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Core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Century Gothic" pitchFamily="34" charset="0"/>
                  <a:cs typeface="Times New Roman" pitchFamily="18" charset="0"/>
                </a:rPr>
                <a:t>0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705600" y="3276600"/>
              <a:ext cx="683055" cy="533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Core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Century Gothic" pitchFamily="34" charset="0"/>
                  <a:cs typeface="Times New Roman" pitchFamily="18" charset="0"/>
                </a:rPr>
                <a:t>1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775145" y="3276600"/>
              <a:ext cx="683055" cy="533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Gothic" pitchFamily="34" charset="0"/>
                  <a:cs typeface="Times New Roman" pitchFamily="18" charset="0"/>
                </a:rPr>
                <a:t>Core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Century Gothic" pitchFamily="34" charset="0"/>
                  <a:cs typeface="Times New Roman" pitchFamily="18" charset="0"/>
                </a:rPr>
                <a:t>N-1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67600" y="3352800"/>
              <a:ext cx="2276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Century Gothic" pitchFamily="34" charset="0"/>
                </a:rPr>
                <a:t>…</a:t>
              </a:r>
              <a:endParaRPr lang="en-US" dirty="0">
                <a:latin typeface="Century Gothic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029200" y="1752600"/>
            <a:ext cx="455675" cy="3794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SLP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4953000" y="2971800"/>
            <a:ext cx="1202164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705600" y="1447800"/>
            <a:ext cx="2286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28600" y="4267200"/>
            <a:ext cx="53340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Co-scheduling CG/FG w/ split CG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8600" y="2362200"/>
            <a:ext cx="41910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Sector cache </a:t>
            </a:r>
          </a:p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(8 8B sectors per line)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4953000"/>
            <a:ext cx="5334000" cy="1066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Sub-Ranked DRAM w/ 2X ABUS </a:t>
            </a:r>
          </a:p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 both CG and FG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2" name="Straight Arrow Connector 51"/>
          <p:cNvCxnSpPr>
            <a:stCxn id="47" idx="3"/>
            <a:endCxn id="16" idx="1"/>
          </p:cNvCxnSpPr>
          <p:nvPr/>
        </p:nvCxnSpPr>
        <p:spPr>
          <a:xfrm>
            <a:off x="5562600" y="4572000"/>
            <a:ext cx="1904999" cy="75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8" idx="3"/>
            <a:endCxn id="14" idx="1"/>
          </p:cNvCxnSpPr>
          <p:nvPr/>
        </p:nvCxnSpPr>
        <p:spPr>
          <a:xfrm flipV="1">
            <a:off x="4419600" y="2704338"/>
            <a:ext cx="1143000" cy="38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15" idx="1"/>
          </p:cNvCxnSpPr>
          <p:nvPr/>
        </p:nvCxnSpPr>
        <p:spPr>
          <a:xfrm>
            <a:off x="4419600" y="2743200"/>
            <a:ext cx="1905000" cy="1485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28600" y="1447800"/>
            <a:ext cx="41910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Locality Predictor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4" name="Straight Arrow Connector 63"/>
          <p:cNvCxnSpPr>
            <a:stCxn id="63" idx="3"/>
            <a:endCxn id="38" idx="1"/>
          </p:cNvCxnSpPr>
          <p:nvPr/>
        </p:nvCxnSpPr>
        <p:spPr>
          <a:xfrm>
            <a:off x="4419600" y="1828800"/>
            <a:ext cx="609600" cy="113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ntent Placeholder 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Subranked</a:t>
            </a:r>
            <a:r>
              <a:rPr lang="en-US" dirty="0" smtClean="0"/>
              <a:t> memory</a:t>
            </a:r>
          </a:p>
          <a:p>
            <a:pPr lvl="1"/>
            <a:r>
              <a:rPr lang="en-US" dirty="0" smtClean="0"/>
              <a:t>Adapt parallelism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83" name="Footer Placeholder 82"/>
          <p:cNvSpPr>
            <a:spLocks noGrp="1"/>
          </p:cNvSpPr>
          <p:nvPr>
            <p:ph type="ft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mtClean="0"/>
              <a:t>(c) Mattan Erez</a:t>
            </a:r>
            <a:endParaRPr lang="en-GB" dirty="0"/>
          </a:p>
        </p:txBody>
      </p:sp>
      <p:grpSp>
        <p:nvGrpSpPr>
          <p:cNvPr id="3" name="Group 81"/>
          <p:cNvGrpSpPr/>
          <p:nvPr/>
        </p:nvGrpSpPr>
        <p:grpSpPr>
          <a:xfrm>
            <a:off x="457200" y="3124200"/>
            <a:ext cx="7391400" cy="3733800"/>
            <a:chOff x="304800" y="2895600"/>
            <a:chExt cx="7391400" cy="3733800"/>
          </a:xfrm>
        </p:grpSpPr>
        <p:sp>
          <p:nvSpPr>
            <p:cNvPr id="5" name="Rectangle 4"/>
            <p:cNvSpPr/>
            <p:nvPr/>
          </p:nvSpPr>
          <p:spPr>
            <a:xfrm>
              <a:off x="1905000" y="51054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52578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54102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55626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57150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000" y="58674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60198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6172200"/>
              <a:ext cx="228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6200000">
              <a:off x="990600" y="5486400"/>
              <a:ext cx="1828800" cy="457200"/>
            </a:xfrm>
            <a:prstGeom prst="trapezoid">
              <a:avLst>
                <a:gd name="adj" fmla="val 5039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t"/>
            <a:lstStyle/>
            <a:p>
              <a:pPr algn="ctr"/>
              <a:endParaRPr lang="en-US" sz="1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38400" y="3276600"/>
              <a:ext cx="228600" cy="685800"/>
              <a:chOff x="1524000" y="2133600"/>
              <a:chExt cx="228600" cy="685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67200" y="2895600"/>
              <a:ext cx="1066800" cy="366525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DBUS</a:t>
              </a:r>
              <a:endPara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962400"/>
              <a:ext cx="5334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48000" y="3276600"/>
              <a:ext cx="228600" cy="685800"/>
              <a:chOff x="1524000" y="2133600"/>
              <a:chExt cx="228600" cy="6858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895600" y="3962400"/>
              <a:ext cx="5334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657600" y="3276600"/>
              <a:ext cx="228600" cy="685800"/>
              <a:chOff x="1524000" y="2133600"/>
              <a:chExt cx="228600" cy="6858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505200" y="3962400"/>
              <a:ext cx="5334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267200" y="3276600"/>
              <a:ext cx="228600" cy="685800"/>
              <a:chOff x="1524000" y="2133600"/>
              <a:chExt cx="228600" cy="6858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114800" y="3962400"/>
              <a:ext cx="5334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876800" y="3276600"/>
              <a:ext cx="228600" cy="685800"/>
              <a:chOff x="1524000" y="2133600"/>
              <a:chExt cx="228600" cy="6858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724400" y="3962400"/>
              <a:ext cx="5334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486400" y="3276600"/>
              <a:ext cx="228600" cy="685800"/>
              <a:chOff x="1524000" y="2133600"/>
              <a:chExt cx="228600" cy="685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5334000" y="3962400"/>
              <a:ext cx="5334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096000" y="3276600"/>
              <a:ext cx="228600" cy="685800"/>
              <a:chOff x="1524000" y="2133600"/>
              <a:chExt cx="228600" cy="6858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5943600" y="3962400"/>
              <a:ext cx="5334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705600" y="3276600"/>
              <a:ext cx="228600" cy="685800"/>
              <a:chOff x="1524000" y="2133600"/>
              <a:chExt cx="228600" cy="6858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6553200" y="3962400"/>
              <a:ext cx="5334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315200" y="3276600"/>
              <a:ext cx="228600" cy="685800"/>
              <a:chOff x="1524000" y="2133600"/>
              <a:chExt cx="228600" cy="685800"/>
            </a:xfrm>
            <a:solidFill>
              <a:schemeClr val="bg1">
                <a:lumMod val="65000"/>
              </a:schemeClr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1600200" y="2286000"/>
                <a:ext cx="76200" cy="381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>
                <a:off x="1524000" y="21336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10800000">
                <a:off x="1524000" y="2667000"/>
                <a:ext cx="228600" cy="152400"/>
              </a:xfrm>
              <a:prstGeom prst="triangl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7162800" y="3962400"/>
              <a:ext cx="533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x8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286000" y="3276600"/>
              <a:ext cx="541020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hape 60"/>
            <p:cNvCxnSpPr>
              <a:stCxn id="5" idx="3"/>
              <a:endCxn id="19" idx="2"/>
            </p:cNvCxnSpPr>
            <p:nvPr/>
          </p:nvCxnSpPr>
          <p:spPr>
            <a:xfrm flipV="1">
              <a:off x="2133600" y="4876800"/>
              <a:ext cx="419100" cy="3048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hape 207"/>
            <p:cNvCxnSpPr>
              <a:stCxn id="6" idx="3"/>
              <a:endCxn id="24" idx="2"/>
            </p:cNvCxnSpPr>
            <p:nvPr/>
          </p:nvCxnSpPr>
          <p:spPr>
            <a:xfrm flipV="1">
              <a:off x="2133600" y="4876800"/>
              <a:ext cx="1028700" cy="4572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hape 207"/>
            <p:cNvCxnSpPr>
              <a:stCxn id="7" idx="3"/>
              <a:endCxn id="29" idx="2"/>
            </p:cNvCxnSpPr>
            <p:nvPr/>
          </p:nvCxnSpPr>
          <p:spPr>
            <a:xfrm flipV="1">
              <a:off x="2133600" y="4876800"/>
              <a:ext cx="1638300" cy="6096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hape 207"/>
            <p:cNvCxnSpPr>
              <a:stCxn id="8" idx="3"/>
              <a:endCxn id="34" idx="2"/>
            </p:cNvCxnSpPr>
            <p:nvPr/>
          </p:nvCxnSpPr>
          <p:spPr>
            <a:xfrm flipV="1">
              <a:off x="2133600" y="4876800"/>
              <a:ext cx="2247900" cy="7620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hape 207"/>
            <p:cNvCxnSpPr>
              <a:stCxn id="9" idx="3"/>
              <a:endCxn id="39" idx="2"/>
            </p:cNvCxnSpPr>
            <p:nvPr/>
          </p:nvCxnSpPr>
          <p:spPr>
            <a:xfrm flipV="1">
              <a:off x="2133600" y="4876800"/>
              <a:ext cx="2857500" cy="9144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hape 207"/>
            <p:cNvCxnSpPr>
              <a:stCxn id="10" idx="3"/>
              <a:endCxn id="44" idx="2"/>
            </p:cNvCxnSpPr>
            <p:nvPr/>
          </p:nvCxnSpPr>
          <p:spPr>
            <a:xfrm flipV="1">
              <a:off x="2133600" y="4876800"/>
              <a:ext cx="3467100" cy="10668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hape 207"/>
            <p:cNvCxnSpPr>
              <a:stCxn id="11" idx="3"/>
              <a:endCxn id="49" idx="2"/>
            </p:cNvCxnSpPr>
            <p:nvPr/>
          </p:nvCxnSpPr>
          <p:spPr>
            <a:xfrm flipV="1">
              <a:off x="2133600" y="4876800"/>
              <a:ext cx="4076700" cy="12192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hape 207"/>
            <p:cNvCxnSpPr>
              <a:stCxn id="12" idx="3"/>
              <a:endCxn id="54" idx="2"/>
            </p:cNvCxnSpPr>
            <p:nvPr/>
          </p:nvCxnSpPr>
          <p:spPr>
            <a:xfrm flipV="1">
              <a:off x="2133600" y="4876800"/>
              <a:ext cx="4686300" cy="13716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hape 207"/>
            <p:cNvCxnSpPr>
              <a:stCxn id="12" idx="3"/>
              <a:endCxn id="59" idx="2"/>
            </p:cNvCxnSpPr>
            <p:nvPr/>
          </p:nvCxnSpPr>
          <p:spPr>
            <a:xfrm flipV="1">
              <a:off x="2133600" y="4876800"/>
              <a:ext cx="5295900" cy="1371600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04800" y="2895600"/>
              <a:ext cx="1066800" cy="366525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ABUS</a:t>
              </a:r>
              <a:endPara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71" name="Shape 70"/>
            <p:cNvCxnSpPr>
              <a:stCxn id="70" idx="2"/>
              <a:endCxn id="13" idx="0"/>
            </p:cNvCxnSpPr>
            <p:nvPr/>
          </p:nvCxnSpPr>
          <p:spPr>
            <a:xfrm rot="16200000" flipH="1">
              <a:off x="30863" y="4069462"/>
              <a:ext cx="2452875" cy="838200"/>
            </a:xfrm>
            <a:prstGeom prst="bentConnector2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2860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SR0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956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SR1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052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SR2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148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SR3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244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SR4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340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SR5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9436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SR6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532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SR7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62800" y="4572012"/>
              <a:ext cx="533400" cy="276979"/>
            </a:xfrm>
            <a:prstGeom prst="rect">
              <a:avLst/>
            </a:prstGeom>
            <a:noFill/>
          </p:spPr>
          <p:txBody>
            <a:bodyPr wrap="square" lIns="91388" tIns="45695" rIns="91388" bIns="45695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SR8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990600" y="5410200"/>
              <a:ext cx="1828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700" rIns="91396" bIns="45700" rtlCol="0" anchor="ctr"/>
            <a:lstStyle/>
            <a:p>
              <a:pPr algn="ctr"/>
              <a:r>
                <a:rPr lang="en-US" sz="18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Reg</a:t>
              </a:r>
              <a:r>
                <a:rPr lang="en-US" sz="18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en-US" sz="18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Demux</a:t>
              </a:r>
              <a:endParaRPr lang="en-US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3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Sectored</a:t>
            </a:r>
            <a:r>
              <a:rPr lang="en-US" sz="3200" dirty="0" smtClean="0"/>
              <a:t> caches</a:t>
            </a:r>
          </a:p>
          <a:p>
            <a:pPr lvl="1"/>
            <a:r>
              <a:rPr lang="en-US" sz="2800" dirty="0" smtClean="0"/>
              <a:t>Track granularity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5" name="Footer Placeholder 24"/>
          <p:cNvSpPr>
            <a:spLocks noGrp="1"/>
          </p:cNvSpPr>
          <p:nvPr>
            <p:ph type="ft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mtClean="0"/>
              <a:t>(c) Mattan Erez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47800" y="5486400"/>
            <a:ext cx="7543800" cy="457200"/>
            <a:chOff x="304800" y="1600200"/>
            <a:chExt cx="7543800" cy="457200"/>
          </a:xfrm>
        </p:grpSpPr>
        <p:sp>
          <p:nvSpPr>
            <p:cNvPr id="5" name="Rectangle 4"/>
            <p:cNvSpPr/>
            <p:nvPr/>
          </p:nvSpPr>
          <p:spPr>
            <a:xfrm>
              <a:off x="304800" y="1600200"/>
              <a:ext cx="10668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tag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1200" y="1600200"/>
              <a:ext cx="10668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sector 0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81400" y="1600200"/>
              <a:ext cx="10668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sector 1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42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1600" y="1600200"/>
              <a:ext cx="10668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sector 2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530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800" y="1600200"/>
              <a:ext cx="10668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sector 3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246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32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47800" y="3657600"/>
            <a:ext cx="5943600" cy="457200"/>
            <a:chOff x="304800" y="1600200"/>
            <a:chExt cx="5943600" cy="457200"/>
          </a:xfrm>
        </p:grpSpPr>
        <p:sp>
          <p:nvSpPr>
            <p:cNvPr id="20" name="Rectangle 19"/>
            <p:cNvSpPr/>
            <p:nvPr/>
          </p:nvSpPr>
          <p:spPr>
            <a:xfrm>
              <a:off x="304800" y="1600200"/>
              <a:ext cx="10668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tag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81200" y="1600200"/>
              <a:ext cx="426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data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40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526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00" y="3276600"/>
            <a:ext cx="23622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 cache line</a:t>
            </a:r>
            <a:endParaRPr lang="en-US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" y="5105400"/>
            <a:ext cx="23622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Sector cache</a:t>
            </a:r>
            <a:endParaRPr lang="en-US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4" name="Group 34"/>
          <p:cNvGrpSpPr/>
          <p:nvPr/>
        </p:nvGrpSpPr>
        <p:grpSpPr>
          <a:xfrm>
            <a:off x="1447800" y="4572000"/>
            <a:ext cx="2819400" cy="457200"/>
            <a:chOff x="304800" y="1600200"/>
            <a:chExt cx="2819400" cy="457200"/>
          </a:xfrm>
        </p:grpSpPr>
        <p:sp>
          <p:nvSpPr>
            <p:cNvPr id="36" name="Rectangle 35"/>
            <p:cNvSpPr/>
            <p:nvPr/>
          </p:nvSpPr>
          <p:spPr>
            <a:xfrm>
              <a:off x="304800" y="1600200"/>
              <a:ext cx="10668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tag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81200" y="1600200"/>
              <a:ext cx="1143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data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240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52600" y="1600200"/>
              <a:ext cx="2286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388" tIns="45695" rIns="91388" bIns="45695" rtlCol="0" anchor="ctr"/>
            <a:lstStyle/>
            <a:p>
              <a:pPr algn="ctr"/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6200" y="4202668"/>
            <a:ext cx="23622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Short cache line</a:t>
            </a:r>
            <a:endParaRPr lang="en-US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Granularity </a:t>
            </a:r>
            <a:r>
              <a:rPr lang="en-US" b="1" dirty="0" smtClean="0"/>
              <a:t>information?</a:t>
            </a:r>
          </a:p>
          <a:p>
            <a:pPr lvl="1"/>
            <a:r>
              <a:rPr lang="en-US" dirty="0" smtClean="0"/>
              <a:t>Application provided (when allocated)</a:t>
            </a:r>
          </a:p>
          <a:p>
            <a:pPr lvl="1"/>
            <a:r>
              <a:rPr lang="en-US" dirty="0" smtClean="0"/>
              <a:t>System learned (when accessed)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77195858"/>
              </p:ext>
            </p:extLst>
          </p:nvPr>
        </p:nvGraphicFramePr>
        <p:xfrm>
          <a:off x="22578" y="1524000"/>
          <a:ext cx="91440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90600" y="1524000"/>
            <a:ext cx="1905000" cy="1238310"/>
            <a:chOff x="3886200" y="1066800"/>
            <a:chExt cx="1905000" cy="1238310"/>
          </a:xfrm>
        </p:grpSpPr>
        <p:sp>
          <p:nvSpPr>
            <p:cNvPr id="5" name="Rectangle 4"/>
            <p:cNvSpPr/>
            <p:nvPr/>
          </p:nvSpPr>
          <p:spPr>
            <a:xfrm>
              <a:off x="3886200" y="1066800"/>
              <a:ext cx="19050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itchFamily="34" charset="0"/>
              </a:endParaRPr>
            </a:p>
          </p:txBody>
        </p:sp>
        <p:grpSp>
          <p:nvGrpSpPr>
            <p:cNvPr id="6" name="Group 16"/>
            <p:cNvGrpSpPr/>
            <p:nvPr/>
          </p:nvGrpSpPr>
          <p:grpSpPr>
            <a:xfrm>
              <a:off x="4038600" y="1066800"/>
              <a:ext cx="1676400" cy="1238310"/>
              <a:chOff x="4038600" y="1066800"/>
              <a:chExt cx="1676400" cy="123831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038600" y="1219200"/>
                <a:ext cx="152400" cy="152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38600" y="1600200"/>
                <a:ext cx="152400" cy="152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38600" y="1981200"/>
                <a:ext cx="152400" cy="152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91000" y="106680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CG+ECC</a:t>
                </a:r>
                <a:endParaRPr lang="en-US" sz="2000" dirty="0">
                  <a:solidFill>
                    <a:schemeClr val="tx1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91000" y="148584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FG+ECC</a:t>
                </a:r>
                <a:endParaRPr lang="en-US" sz="2000" dirty="0">
                  <a:solidFill>
                    <a:schemeClr val="tx1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1000" y="190500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AG+ECC</a:t>
                </a:r>
                <a:endParaRPr lang="en-US" sz="2000" dirty="0">
                  <a:solidFill>
                    <a:schemeClr val="tx1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6095999"/>
          </a:xfrm>
        </p:spPr>
        <p:txBody>
          <a:bodyPr/>
          <a:lstStyle/>
          <a:p>
            <a:r>
              <a:rPr lang="en-US" dirty="0" smtClean="0"/>
              <a:t>Dynamically </a:t>
            </a:r>
            <a:r>
              <a:rPr lang="en-US" b="1" dirty="0" smtClean="0"/>
              <a:t>adapt </a:t>
            </a:r>
            <a:r>
              <a:rPr lang="en-US" dirty="0" smtClean="0"/>
              <a:t>granularity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PROPORTIONALITY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Memory </a:t>
            </a:r>
            <a:r>
              <a:rPr lang="en-US" b="1" i="1" dirty="0" smtClean="0"/>
              <a:t>is</a:t>
            </a:r>
            <a:r>
              <a:rPr lang="en-US" b="1" dirty="0"/>
              <a:t> </a:t>
            </a:r>
            <a:r>
              <a:rPr lang="en-US" b="1" dirty="0" smtClean="0"/>
              <a:t>heterogeneous</a:t>
            </a:r>
          </a:p>
          <a:p>
            <a:r>
              <a:rPr lang="en-US" b="1" dirty="0" smtClean="0"/>
              <a:t>Applications </a:t>
            </a:r>
            <a:r>
              <a:rPr lang="en-US" b="1" i="1" dirty="0" smtClean="0"/>
              <a:t>are </a:t>
            </a:r>
            <a:r>
              <a:rPr lang="en-US" b="1" dirty="0" smtClean="0"/>
              <a:t>heterogeneous</a:t>
            </a:r>
          </a:p>
          <a:p>
            <a:r>
              <a:rPr lang="en-US" dirty="0"/>
              <a:t> </a:t>
            </a:r>
            <a:r>
              <a:rPr lang="en-US" dirty="0" smtClean="0"/>
              <a:t>   this is a good thing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Adaptivity</a:t>
            </a:r>
            <a:r>
              <a:rPr lang="en-US" dirty="0"/>
              <a:t> is </a:t>
            </a:r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H2013Top">
  <a:themeElements>
    <a:clrScheme name="UT Primary">
      <a:dk1>
        <a:srgbClr val="003057"/>
      </a:dk1>
      <a:lt1>
        <a:sysClr val="window" lastClr="FFFFFF"/>
      </a:lt1>
      <a:dk2>
        <a:srgbClr val="63666A"/>
      </a:dk2>
      <a:lt2>
        <a:srgbClr val="D6D2C4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PH2013Top">
  <a:themeElements>
    <a:clrScheme name="UT Primary">
      <a:dk1>
        <a:srgbClr val="003057"/>
      </a:dk1>
      <a:lt1>
        <a:sysClr val="window" lastClr="FFFFFF"/>
      </a:lt1>
      <a:dk2>
        <a:srgbClr val="63666A"/>
      </a:dk2>
      <a:lt2>
        <a:srgbClr val="D6D2C4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16111</TotalTime>
  <Words>2098</Words>
  <Application>Microsoft Office PowerPoint</Application>
  <PresentationFormat>On-screen Show (4:3)</PresentationFormat>
  <Paragraphs>889</Paragraphs>
  <Slides>102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Arial</vt:lpstr>
      <vt:lpstr>Calibri</vt:lpstr>
      <vt:lpstr>Century Gothic</vt:lpstr>
      <vt:lpstr>Times New Roman</vt:lpstr>
      <vt:lpstr>Verdana</vt:lpstr>
      <vt:lpstr>Wingdings</vt:lpstr>
      <vt:lpstr>LPH2013Top</vt:lpstr>
      <vt:lpstr>1_LPH2013Top</vt:lpstr>
      <vt:lpstr>A brief introduction to Memory system  proportionality and 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Dynamically adapt granularity    best of both worlds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Mattan Erez</dc:creator>
  <cp:lastModifiedBy>Mattan Erez</cp:lastModifiedBy>
  <cp:revision>371</cp:revision>
  <dcterms:created xsi:type="dcterms:W3CDTF">2013-06-27T08:49:05Z</dcterms:created>
  <dcterms:modified xsi:type="dcterms:W3CDTF">2014-02-27T13:44:49Z</dcterms:modified>
</cp:coreProperties>
</file>