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84" r:id="rId2"/>
  </p:sldMasterIdLst>
  <p:notesMasterIdLst>
    <p:notesMasterId r:id="rId35"/>
  </p:notesMasterIdLst>
  <p:sldIdLst>
    <p:sldId id="256" r:id="rId3"/>
    <p:sldId id="257" r:id="rId4"/>
    <p:sldId id="261" r:id="rId5"/>
    <p:sldId id="264" r:id="rId6"/>
    <p:sldId id="265" r:id="rId7"/>
    <p:sldId id="266" r:id="rId8"/>
    <p:sldId id="268" r:id="rId9"/>
    <p:sldId id="269" r:id="rId10"/>
    <p:sldId id="258" r:id="rId11"/>
    <p:sldId id="270" r:id="rId12"/>
    <p:sldId id="262" r:id="rId13"/>
    <p:sldId id="271" r:id="rId14"/>
    <p:sldId id="278" r:id="rId15"/>
    <p:sldId id="280" r:id="rId16"/>
    <p:sldId id="272" r:id="rId17"/>
    <p:sldId id="274" r:id="rId18"/>
    <p:sldId id="273" r:id="rId19"/>
    <p:sldId id="277" r:id="rId20"/>
    <p:sldId id="276" r:id="rId21"/>
    <p:sldId id="275" r:id="rId22"/>
    <p:sldId id="282" r:id="rId23"/>
    <p:sldId id="283" r:id="rId24"/>
    <p:sldId id="284" r:id="rId25"/>
    <p:sldId id="293" r:id="rId26"/>
    <p:sldId id="281" r:id="rId27"/>
    <p:sldId id="286" r:id="rId28"/>
    <p:sldId id="297" r:id="rId29"/>
    <p:sldId id="301" r:id="rId30"/>
    <p:sldId id="299" r:id="rId31"/>
    <p:sldId id="300" r:id="rId32"/>
    <p:sldId id="303" r:id="rId33"/>
    <p:sldId id="30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an Erez" initials="ME" lastIdx="14" clrIdx="0">
    <p:extLst>
      <p:ext uri="{19B8F6BF-5375-455C-9EA6-DF929625EA0E}">
        <p15:presenceInfo xmlns:p15="http://schemas.microsoft.com/office/powerpoint/2012/main" userId="Mattan Er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52" autoAdjust="0"/>
  </p:normalViewPr>
  <p:slideViewPr>
    <p:cSldViewPr snapToGrid="0">
      <p:cViewPr varScale="1">
        <p:scale>
          <a:sx n="78" d="100"/>
          <a:sy n="78" d="100"/>
        </p:scale>
        <p:origin x="16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ygwin\home\merez\repositories\talks\top500_trend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merez\LPHGoogleDrive\mattan.erez@lph.ece.utexas.edu\talks\fit_graphs_fault_projec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gwin\home\merez\LPHGoogleDrive\mattan.erez@lph.ece.utexas.edu\talks\fit_graphs_fault_projection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539429490682889"/>
          <c:y val="0.10766423357664233"/>
          <c:w val="0.75000037988705703"/>
          <c:h val="0.68065693430656937"/>
        </c:manualLayout>
      </c:layout>
      <c:lineChart>
        <c:grouping val="standard"/>
        <c:varyColors val="0"/>
        <c:ser>
          <c:idx val="1"/>
          <c:order val="0"/>
          <c:tx>
            <c:strRef>
              <c:f>ttt!$E$1</c:f>
              <c:strCache>
                <c:ptCount val="1"/>
                <c:pt idx="0">
                  <c:v>Num. 1</c:v>
                </c:pt>
              </c:strCache>
            </c:strRef>
          </c:tx>
          <c:spPr>
            <a:ln w="28575" cap="rnd" cmpd="sng" algn="ctr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square"/>
            <c:size val="9"/>
            <c:spPr>
              <a:solidFill>
                <a:schemeClr val="tx2"/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</a:ln>
              <a:effectLst/>
            </c:spPr>
          </c:marker>
          <c:cat>
            <c:numRef>
              <c:f>ttt!$B$3:$B$53</c:f>
              <c:numCache>
                <c:formatCode>General</c:formatCode>
                <c:ptCount val="51"/>
                <c:pt idx="0">
                  <c:v>1993</c:v>
                </c:pt>
                <c:pt idx="1">
                  <c:v>1994</c:v>
                </c:pt>
                <c:pt idx="2">
                  <c:v>1994</c:v>
                </c:pt>
                <c:pt idx="3">
                  <c:v>1995</c:v>
                </c:pt>
                <c:pt idx="4">
                  <c:v>1995</c:v>
                </c:pt>
                <c:pt idx="5">
                  <c:v>1996</c:v>
                </c:pt>
                <c:pt idx="6">
                  <c:v>1996</c:v>
                </c:pt>
                <c:pt idx="7">
                  <c:v>1997</c:v>
                </c:pt>
                <c:pt idx="8">
                  <c:v>1997</c:v>
                </c:pt>
                <c:pt idx="9">
                  <c:v>1998</c:v>
                </c:pt>
                <c:pt idx="10">
                  <c:v>1998</c:v>
                </c:pt>
                <c:pt idx="11">
                  <c:v>1999</c:v>
                </c:pt>
                <c:pt idx="12">
                  <c:v>1999</c:v>
                </c:pt>
                <c:pt idx="13">
                  <c:v>2000</c:v>
                </c:pt>
                <c:pt idx="14">
                  <c:v>2000</c:v>
                </c:pt>
                <c:pt idx="15">
                  <c:v>2001</c:v>
                </c:pt>
                <c:pt idx="16">
                  <c:v>2001</c:v>
                </c:pt>
                <c:pt idx="17">
                  <c:v>2002</c:v>
                </c:pt>
                <c:pt idx="18">
                  <c:v>2002</c:v>
                </c:pt>
                <c:pt idx="19">
                  <c:v>2003</c:v>
                </c:pt>
                <c:pt idx="20">
                  <c:v>2003</c:v>
                </c:pt>
                <c:pt idx="21">
                  <c:v>2004</c:v>
                </c:pt>
                <c:pt idx="22">
                  <c:v>2004</c:v>
                </c:pt>
                <c:pt idx="23">
                  <c:v>2005</c:v>
                </c:pt>
                <c:pt idx="24">
                  <c:v>2005</c:v>
                </c:pt>
                <c:pt idx="25">
                  <c:v>2006</c:v>
                </c:pt>
                <c:pt idx="26">
                  <c:v>2006</c:v>
                </c:pt>
                <c:pt idx="27">
                  <c:v>2007</c:v>
                </c:pt>
                <c:pt idx="28">
                  <c:v>2007</c:v>
                </c:pt>
                <c:pt idx="29">
                  <c:v>2008</c:v>
                </c:pt>
                <c:pt idx="30">
                  <c:v>2008</c:v>
                </c:pt>
                <c:pt idx="31">
                  <c:v>2009</c:v>
                </c:pt>
                <c:pt idx="32">
                  <c:v>2009</c:v>
                </c:pt>
                <c:pt idx="33">
                  <c:v>2010</c:v>
                </c:pt>
                <c:pt idx="34">
                  <c:v>2010</c:v>
                </c:pt>
                <c:pt idx="35">
                  <c:v>2011</c:v>
                </c:pt>
                <c:pt idx="36">
                  <c:v>2011</c:v>
                </c:pt>
                <c:pt idx="37">
                  <c:v>2012</c:v>
                </c:pt>
                <c:pt idx="38">
                  <c:v>2012</c:v>
                </c:pt>
                <c:pt idx="39">
                  <c:v>2013</c:v>
                </c:pt>
                <c:pt idx="40">
                  <c:v>2013</c:v>
                </c:pt>
                <c:pt idx="41">
                  <c:v>2014</c:v>
                </c:pt>
                <c:pt idx="42">
                  <c:v>2014</c:v>
                </c:pt>
                <c:pt idx="43">
                  <c:v>2015</c:v>
                </c:pt>
                <c:pt idx="44">
                  <c:v>2015</c:v>
                </c:pt>
                <c:pt idx="45">
                  <c:v>2016</c:v>
                </c:pt>
                <c:pt idx="46">
                  <c:v>2016</c:v>
                </c:pt>
                <c:pt idx="47">
                  <c:v>2017</c:v>
                </c:pt>
                <c:pt idx="48">
                  <c:v>2017</c:v>
                </c:pt>
                <c:pt idx="49">
                  <c:v>2018</c:v>
                </c:pt>
                <c:pt idx="50">
                  <c:v>2018</c:v>
                </c:pt>
              </c:numCache>
            </c:numRef>
          </c:cat>
          <c:val>
            <c:numRef>
              <c:f>ttt!$E$3:$E$53</c:f>
              <c:numCache>
                <c:formatCode>General</c:formatCode>
                <c:ptCount val="51"/>
                <c:pt idx="0">
                  <c:v>124000000000</c:v>
                </c:pt>
                <c:pt idx="1">
                  <c:v>124000000000</c:v>
                </c:pt>
                <c:pt idx="2">
                  <c:v>196000000000</c:v>
                </c:pt>
                <c:pt idx="3">
                  <c:v>196000000000</c:v>
                </c:pt>
                <c:pt idx="4">
                  <c:v>196000000000</c:v>
                </c:pt>
                <c:pt idx="5">
                  <c:v>232400000000</c:v>
                </c:pt>
                <c:pt idx="6">
                  <c:v>368200000000</c:v>
                </c:pt>
                <c:pt idx="7">
                  <c:v>1068000000000</c:v>
                </c:pt>
                <c:pt idx="8">
                  <c:v>1338000000000</c:v>
                </c:pt>
                <c:pt idx="9">
                  <c:v>1338000000000</c:v>
                </c:pt>
                <c:pt idx="10">
                  <c:v>1338000000000</c:v>
                </c:pt>
                <c:pt idx="11">
                  <c:v>2121000000000</c:v>
                </c:pt>
                <c:pt idx="12">
                  <c:v>2379000000000</c:v>
                </c:pt>
                <c:pt idx="13">
                  <c:v>2379000000000</c:v>
                </c:pt>
                <c:pt idx="14">
                  <c:v>7304000000000</c:v>
                </c:pt>
                <c:pt idx="15">
                  <c:v>7304000000000</c:v>
                </c:pt>
                <c:pt idx="16">
                  <c:v>7304000000000</c:v>
                </c:pt>
                <c:pt idx="17">
                  <c:v>35860000000000</c:v>
                </c:pt>
                <c:pt idx="18">
                  <c:v>35860000000000</c:v>
                </c:pt>
                <c:pt idx="19">
                  <c:v>35860000000000</c:v>
                </c:pt>
                <c:pt idx="20">
                  <c:v>35860000000000</c:v>
                </c:pt>
                <c:pt idx="21">
                  <c:v>35860000000000</c:v>
                </c:pt>
                <c:pt idx="22">
                  <c:v>70720000000000</c:v>
                </c:pt>
                <c:pt idx="23">
                  <c:v>136800000000000</c:v>
                </c:pt>
                <c:pt idx="24">
                  <c:v>280600000000000</c:v>
                </c:pt>
                <c:pt idx="25">
                  <c:v>280600000000000</c:v>
                </c:pt>
                <c:pt idx="26">
                  <c:v>280600000000000</c:v>
                </c:pt>
                <c:pt idx="27">
                  <c:v>280600000000000</c:v>
                </c:pt>
                <c:pt idx="28">
                  <c:v>280600000000000</c:v>
                </c:pt>
                <c:pt idx="29">
                  <c:v>1026000000000000</c:v>
                </c:pt>
                <c:pt idx="30" formatCode="0.00E+00">
                  <c:v>1105000000000000</c:v>
                </c:pt>
                <c:pt idx="31" formatCode="0.00E+00">
                  <c:v>1105000000000000</c:v>
                </c:pt>
                <c:pt idx="32" formatCode="0.00E+00">
                  <c:v>1759000000000000</c:v>
                </c:pt>
                <c:pt idx="33" formatCode="0.00E+00">
                  <c:v>1759000000000000</c:v>
                </c:pt>
                <c:pt idx="34" formatCode="0.00E+00">
                  <c:v>2566000000000000</c:v>
                </c:pt>
                <c:pt idx="35" formatCode="0.00E+00">
                  <c:v>8162000000000000</c:v>
                </c:pt>
                <c:pt idx="36" formatCode="0.00E+00">
                  <c:v>1.015E+16</c:v>
                </c:pt>
                <c:pt idx="37" formatCode="0.00E+00">
                  <c:v>1.632E+16</c:v>
                </c:pt>
                <c:pt idx="38" formatCode="0.00E+00">
                  <c:v>1.759E+16</c:v>
                </c:pt>
                <c:pt idx="39" formatCode="0.00E+00">
                  <c:v>3.38627E+16</c:v>
                </c:pt>
                <c:pt idx="40">
                  <c:v>4.5150266666666664E+16</c:v>
                </c:pt>
                <c:pt idx="41">
                  <c:v>6.0200355555555552E+16</c:v>
                </c:pt>
                <c:pt idx="42">
                  <c:v>8.0267140740740736E+16</c:v>
                </c:pt>
                <c:pt idx="43">
                  <c:v>1.0702285432098765E+17</c:v>
                </c:pt>
                <c:pt idx="44">
                  <c:v>1.4269713909465019E+17</c:v>
                </c:pt>
                <c:pt idx="45">
                  <c:v>1.9026285212620026E+17</c:v>
                </c:pt>
                <c:pt idx="46">
                  <c:v>2.5368380283493366E+17</c:v>
                </c:pt>
                <c:pt idx="47">
                  <c:v>3.3824507044657824E+17</c:v>
                </c:pt>
                <c:pt idx="48">
                  <c:v>4.5099342726210432E+17</c:v>
                </c:pt>
                <c:pt idx="49">
                  <c:v>6.0132456968280576E+17</c:v>
                </c:pt>
                <c:pt idx="50">
                  <c:v>8.0176609291040768E+17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ttt!$F$1</c:f>
              <c:strCache>
                <c:ptCount val="1"/>
                <c:pt idx="0">
                  <c:v>Num. 10</c:v>
                </c:pt>
              </c:strCache>
            </c:strRef>
          </c:tx>
          <c:spPr>
            <a:ln w="28575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triangle"/>
            <c:size val="9"/>
            <c:spPr>
              <a:solidFill>
                <a:schemeClr val="accent3"/>
              </a:soli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ttt!$B$3:$B$53</c:f>
              <c:numCache>
                <c:formatCode>General</c:formatCode>
                <c:ptCount val="51"/>
                <c:pt idx="0">
                  <c:v>1993</c:v>
                </c:pt>
                <c:pt idx="1">
                  <c:v>1994</c:v>
                </c:pt>
                <c:pt idx="2">
                  <c:v>1994</c:v>
                </c:pt>
                <c:pt idx="3">
                  <c:v>1995</c:v>
                </c:pt>
                <c:pt idx="4">
                  <c:v>1995</c:v>
                </c:pt>
                <c:pt idx="5">
                  <c:v>1996</c:v>
                </c:pt>
                <c:pt idx="6">
                  <c:v>1996</c:v>
                </c:pt>
                <c:pt idx="7">
                  <c:v>1997</c:v>
                </c:pt>
                <c:pt idx="8">
                  <c:v>1997</c:v>
                </c:pt>
                <c:pt idx="9">
                  <c:v>1998</c:v>
                </c:pt>
                <c:pt idx="10">
                  <c:v>1998</c:v>
                </c:pt>
                <c:pt idx="11">
                  <c:v>1999</c:v>
                </c:pt>
                <c:pt idx="12">
                  <c:v>1999</c:v>
                </c:pt>
                <c:pt idx="13">
                  <c:v>2000</c:v>
                </c:pt>
                <c:pt idx="14">
                  <c:v>2000</c:v>
                </c:pt>
                <c:pt idx="15">
                  <c:v>2001</c:v>
                </c:pt>
                <c:pt idx="16">
                  <c:v>2001</c:v>
                </c:pt>
                <c:pt idx="17">
                  <c:v>2002</c:v>
                </c:pt>
                <c:pt idx="18">
                  <c:v>2002</c:v>
                </c:pt>
                <c:pt idx="19">
                  <c:v>2003</c:v>
                </c:pt>
                <c:pt idx="20">
                  <c:v>2003</c:v>
                </c:pt>
                <c:pt idx="21">
                  <c:v>2004</c:v>
                </c:pt>
                <c:pt idx="22">
                  <c:v>2004</c:v>
                </c:pt>
                <c:pt idx="23">
                  <c:v>2005</c:v>
                </c:pt>
                <c:pt idx="24">
                  <c:v>2005</c:v>
                </c:pt>
                <c:pt idx="25">
                  <c:v>2006</c:v>
                </c:pt>
                <c:pt idx="26">
                  <c:v>2006</c:v>
                </c:pt>
                <c:pt idx="27">
                  <c:v>2007</c:v>
                </c:pt>
                <c:pt idx="28">
                  <c:v>2007</c:v>
                </c:pt>
                <c:pt idx="29">
                  <c:v>2008</c:v>
                </c:pt>
                <c:pt idx="30">
                  <c:v>2008</c:v>
                </c:pt>
                <c:pt idx="31">
                  <c:v>2009</c:v>
                </c:pt>
                <c:pt idx="32">
                  <c:v>2009</c:v>
                </c:pt>
                <c:pt idx="33">
                  <c:v>2010</c:v>
                </c:pt>
                <c:pt idx="34">
                  <c:v>2010</c:v>
                </c:pt>
                <c:pt idx="35">
                  <c:v>2011</c:v>
                </c:pt>
                <c:pt idx="36">
                  <c:v>2011</c:v>
                </c:pt>
                <c:pt idx="37">
                  <c:v>2012</c:v>
                </c:pt>
                <c:pt idx="38">
                  <c:v>2012</c:v>
                </c:pt>
                <c:pt idx="39">
                  <c:v>2013</c:v>
                </c:pt>
                <c:pt idx="40">
                  <c:v>2013</c:v>
                </c:pt>
                <c:pt idx="41">
                  <c:v>2014</c:v>
                </c:pt>
                <c:pt idx="42">
                  <c:v>2014</c:v>
                </c:pt>
                <c:pt idx="43">
                  <c:v>2015</c:v>
                </c:pt>
                <c:pt idx="44">
                  <c:v>2015</c:v>
                </c:pt>
                <c:pt idx="45">
                  <c:v>2016</c:v>
                </c:pt>
                <c:pt idx="46">
                  <c:v>2016</c:v>
                </c:pt>
                <c:pt idx="47">
                  <c:v>2017</c:v>
                </c:pt>
                <c:pt idx="48">
                  <c:v>2017</c:v>
                </c:pt>
                <c:pt idx="49">
                  <c:v>2018</c:v>
                </c:pt>
                <c:pt idx="50">
                  <c:v>2018</c:v>
                </c:pt>
              </c:numCache>
            </c:numRef>
          </c:cat>
          <c:val>
            <c:numRef>
              <c:f>ttt!$F$3:$F$53</c:f>
              <c:numCache>
                <c:formatCode>General</c:formatCode>
                <c:ptCount val="51"/>
                <c:pt idx="0">
                  <c:v>15100000000</c:v>
                </c:pt>
                <c:pt idx="1">
                  <c:v>27500000000</c:v>
                </c:pt>
                <c:pt idx="2">
                  <c:v>27500000000</c:v>
                </c:pt>
                <c:pt idx="3">
                  <c:v>51000000000</c:v>
                </c:pt>
                <c:pt idx="4">
                  <c:v>59700000000</c:v>
                </c:pt>
                <c:pt idx="5">
                  <c:v>67000000000</c:v>
                </c:pt>
                <c:pt idx="6">
                  <c:v>94300000000</c:v>
                </c:pt>
                <c:pt idx="7">
                  <c:v>176000000000</c:v>
                </c:pt>
                <c:pt idx="8">
                  <c:v>196000000000</c:v>
                </c:pt>
                <c:pt idx="9">
                  <c:v>321000000000</c:v>
                </c:pt>
                <c:pt idx="10">
                  <c:v>448600000000</c:v>
                </c:pt>
                <c:pt idx="11">
                  <c:v>509000000000</c:v>
                </c:pt>
                <c:pt idx="12">
                  <c:v>558000000000</c:v>
                </c:pt>
                <c:pt idx="13">
                  <c:v>815000000000</c:v>
                </c:pt>
                <c:pt idx="14">
                  <c:v>892000000000</c:v>
                </c:pt>
                <c:pt idx="15">
                  <c:v>1179000000000</c:v>
                </c:pt>
                <c:pt idx="16">
                  <c:v>1293000000000</c:v>
                </c:pt>
                <c:pt idx="17">
                  <c:v>2050000000000</c:v>
                </c:pt>
                <c:pt idx="18">
                  <c:v>3164000000000</c:v>
                </c:pt>
                <c:pt idx="19">
                  <c:v>3980000000000</c:v>
                </c:pt>
                <c:pt idx="20">
                  <c:v>6586000000000</c:v>
                </c:pt>
                <c:pt idx="21">
                  <c:v>8061000000000</c:v>
                </c:pt>
                <c:pt idx="22">
                  <c:v>9819000000000</c:v>
                </c:pt>
                <c:pt idx="23">
                  <c:v>15250000000000</c:v>
                </c:pt>
                <c:pt idx="24">
                  <c:v>20530000000000</c:v>
                </c:pt>
                <c:pt idx="25">
                  <c:v>35680000000000</c:v>
                </c:pt>
                <c:pt idx="26">
                  <c:v>43480000000000</c:v>
                </c:pt>
                <c:pt idx="27">
                  <c:v>56520000000000</c:v>
                </c:pt>
                <c:pt idx="28">
                  <c:v>82160000000000</c:v>
                </c:pt>
                <c:pt idx="29">
                  <c:v>106100000000000</c:v>
                </c:pt>
                <c:pt idx="30" formatCode="0.00E+00">
                  <c:v>204000000000000</c:v>
                </c:pt>
                <c:pt idx="31" formatCode="0.00E+00">
                  <c:v>274000000000000</c:v>
                </c:pt>
                <c:pt idx="32" formatCode="0.00E+00">
                  <c:v>423000000000000</c:v>
                </c:pt>
                <c:pt idx="33" formatCode="0.00E+00">
                  <c:v>433500000000000</c:v>
                </c:pt>
                <c:pt idx="34" formatCode="0.00E+00">
                  <c:v>816000000000000</c:v>
                </c:pt>
                <c:pt idx="35" formatCode="0.00E+00">
                  <c:v>1042000000000000</c:v>
                </c:pt>
                <c:pt idx="36" formatCode="0.00E+00">
                  <c:v>1042000000000000</c:v>
                </c:pt>
                <c:pt idx="37" formatCode="0.00E+00">
                  <c:v>1271000000000000</c:v>
                </c:pt>
                <c:pt idx="38" formatCode="0.00E+00">
                  <c:v>1515000000000000</c:v>
                </c:pt>
                <c:pt idx="39" formatCode="0.00E+00">
                  <c:v>2566000000000000</c:v>
                </c:pt>
                <c:pt idx="40">
                  <c:v>3167901234567901</c:v>
                </c:pt>
                <c:pt idx="41">
                  <c:v>3910989178478890</c:v>
                </c:pt>
                <c:pt idx="42">
                  <c:v>4828381701825790</c:v>
                </c:pt>
                <c:pt idx="43">
                  <c:v>5960965063982456</c:v>
                </c:pt>
                <c:pt idx="44">
                  <c:v>7359216128373402</c:v>
                </c:pt>
                <c:pt idx="45">
                  <c:v>9085452010337532</c:v>
                </c:pt>
                <c:pt idx="46">
                  <c:v>1.1216607420169792E+16</c:v>
                </c:pt>
                <c:pt idx="47">
                  <c:v>1.38476634816911E+16</c:v>
                </c:pt>
                <c:pt idx="48">
                  <c:v>1.709588084159395E+16</c:v>
                </c:pt>
                <c:pt idx="49">
                  <c:v>2.11060257303629E+16</c:v>
                </c:pt>
                <c:pt idx="50">
                  <c:v>2.6056821889336912E+16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ttt!$G$1</c:f>
              <c:strCache>
                <c:ptCount val="1"/>
                <c:pt idx="0">
                  <c:v>Num.500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9"/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numRef>
              <c:f>ttt!$B$3:$B$53</c:f>
              <c:numCache>
                <c:formatCode>General</c:formatCode>
                <c:ptCount val="51"/>
                <c:pt idx="0">
                  <c:v>1993</c:v>
                </c:pt>
                <c:pt idx="1">
                  <c:v>1994</c:v>
                </c:pt>
                <c:pt idx="2">
                  <c:v>1994</c:v>
                </c:pt>
                <c:pt idx="3">
                  <c:v>1995</c:v>
                </c:pt>
                <c:pt idx="4">
                  <c:v>1995</c:v>
                </c:pt>
                <c:pt idx="5">
                  <c:v>1996</c:v>
                </c:pt>
                <c:pt idx="6">
                  <c:v>1996</c:v>
                </c:pt>
                <c:pt idx="7">
                  <c:v>1997</c:v>
                </c:pt>
                <c:pt idx="8">
                  <c:v>1997</c:v>
                </c:pt>
                <c:pt idx="9">
                  <c:v>1998</c:v>
                </c:pt>
                <c:pt idx="10">
                  <c:v>1998</c:v>
                </c:pt>
                <c:pt idx="11">
                  <c:v>1999</c:v>
                </c:pt>
                <c:pt idx="12">
                  <c:v>1999</c:v>
                </c:pt>
                <c:pt idx="13">
                  <c:v>2000</c:v>
                </c:pt>
                <c:pt idx="14">
                  <c:v>2000</c:v>
                </c:pt>
                <c:pt idx="15">
                  <c:v>2001</c:v>
                </c:pt>
                <c:pt idx="16">
                  <c:v>2001</c:v>
                </c:pt>
                <c:pt idx="17">
                  <c:v>2002</c:v>
                </c:pt>
                <c:pt idx="18">
                  <c:v>2002</c:v>
                </c:pt>
                <c:pt idx="19">
                  <c:v>2003</c:v>
                </c:pt>
                <c:pt idx="20">
                  <c:v>2003</c:v>
                </c:pt>
                <c:pt idx="21">
                  <c:v>2004</c:v>
                </c:pt>
                <c:pt idx="22">
                  <c:v>2004</c:v>
                </c:pt>
                <c:pt idx="23">
                  <c:v>2005</c:v>
                </c:pt>
                <c:pt idx="24">
                  <c:v>2005</c:v>
                </c:pt>
                <c:pt idx="25">
                  <c:v>2006</c:v>
                </c:pt>
                <c:pt idx="26">
                  <c:v>2006</c:v>
                </c:pt>
                <c:pt idx="27">
                  <c:v>2007</c:v>
                </c:pt>
                <c:pt idx="28">
                  <c:v>2007</c:v>
                </c:pt>
                <c:pt idx="29">
                  <c:v>2008</c:v>
                </c:pt>
                <c:pt idx="30">
                  <c:v>2008</c:v>
                </c:pt>
                <c:pt idx="31">
                  <c:v>2009</c:v>
                </c:pt>
                <c:pt idx="32">
                  <c:v>2009</c:v>
                </c:pt>
                <c:pt idx="33">
                  <c:v>2010</c:v>
                </c:pt>
                <c:pt idx="34">
                  <c:v>2010</c:v>
                </c:pt>
                <c:pt idx="35">
                  <c:v>2011</c:v>
                </c:pt>
                <c:pt idx="36">
                  <c:v>2011</c:v>
                </c:pt>
                <c:pt idx="37">
                  <c:v>2012</c:v>
                </c:pt>
                <c:pt idx="38">
                  <c:v>2012</c:v>
                </c:pt>
                <c:pt idx="39">
                  <c:v>2013</c:v>
                </c:pt>
                <c:pt idx="40">
                  <c:v>2013</c:v>
                </c:pt>
                <c:pt idx="41">
                  <c:v>2014</c:v>
                </c:pt>
                <c:pt idx="42">
                  <c:v>2014</c:v>
                </c:pt>
                <c:pt idx="43">
                  <c:v>2015</c:v>
                </c:pt>
                <c:pt idx="44">
                  <c:v>2015</c:v>
                </c:pt>
                <c:pt idx="45">
                  <c:v>2016</c:v>
                </c:pt>
                <c:pt idx="46">
                  <c:v>2016</c:v>
                </c:pt>
                <c:pt idx="47">
                  <c:v>2017</c:v>
                </c:pt>
                <c:pt idx="48">
                  <c:v>2017</c:v>
                </c:pt>
                <c:pt idx="49">
                  <c:v>2018</c:v>
                </c:pt>
                <c:pt idx="50">
                  <c:v>2018</c:v>
                </c:pt>
              </c:numCache>
            </c:numRef>
          </c:cat>
          <c:val>
            <c:numRef>
              <c:f>ttt!$G$3:$G$53</c:f>
              <c:numCache>
                <c:formatCode>General</c:formatCode>
                <c:ptCount val="51"/>
                <c:pt idx="0">
                  <c:v>470000000</c:v>
                </c:pt>
                <c:pt idx="1">
                  <c:v>820000000</c:v>
                </c:pt>
                <c:pt idx="2">
                  <c:v>1100000000</c:v>
                </c:pt>
                <c:pt idx="3">
                  <c:v>2000000000</c:v>
                </c:pt>
                <c:pt idx="4">
                  <c:v>2500000000</c:v>
                </c:pt>
                <c:pt idx="5">
                  <c:v>3300000000</c:v>
                </c:pt>
                <c:pt idx="6">
                  <c:v>4600000000</c:v>
                </c:pt>
                <c:pt idx="7">
                  <c:v>7700000000</c:v>
                </c:pt>
                <c:pt idx="8">
                  <c:v>9500000000</c:v>
                </c:pt>
                <c:pt idx="9">
                  <c:v>13400000000</c:v>
                </c:pt>
                <c:pt idx="10">
                  <c:v>17100000000.000002</c:v>
                </c:pt>
                <c:pt idx="11">
                  <c:v>25000000000</c:v>
                </c:pt>
                <c:pt idx="12">
                  <c:v>33100000000</c:v>
                </c:pt>
                <c:pt idx="13">
                  <c:v>44000000000</c:v>
                </c:pt>
                <c:pt idx="14">
                  <c:v>55300000000</c:v>
                </c:pt>
                <c:pt idx="15">
                  <c:v>67800000000</c:v>
                </c:pt>
                <c:pt idx="16">
                  <c:v>94300000000</c:v>
                </c:pt>
                <c:pt idx="17">
                  <c:v>134300000000.00002</c:v>
                </c:pt>
                <c:pt idx="18">
                  <c:v>191800000000</c:v>
                </c:pt>
                <c:pt idx="19">
                  <c:v>245000000000</c:v>
                </c:pt>
                <c:pt idx="20">
                  <c:v>402000000000</c:v>
                </c:pt>
                <c:pt idx="21">
                  <c:v>624000000000</c:v>
                </c:pt>
                <c:pt idx="22">
                  <c:v>851000000000</c:v>
                </c:pt>
                <c:pt idx="23">
                  <c:v>1170000000000</c:v>
                </c:pt>
                <c:pt idx="24">
                  <c:v>1650000000000</c:v>
                </c:pt>
                <c:pt idx="25">
                  <c:v>2030000000000</c:v>
                </c:pt>
                <c:pt idx="26">
                  <c:v>2740000000000</c:v>
                </c:pt>
                <c:pt idx="27">
                  <c:v>4010000000000</c:v>
                </c:pt>
                <c:pt idx="28">
                  <c:v>5930000000000</c:v>
                </c:pt>
                <c:pt idx="29">
                  <c:v>17860000000000</c:v>
                </c:pt>
                <c:pt idx="30" formatCode="0.00E+00">
                  <c:v>12600000000000</c:v>
                </c:pt>
                <c:pt idx="31" formatCode="0.00E+00">
                  <c:v>17100000000000</c:v>
                </c:pt>
                <c:pt idx="32" formatCode="0.00E+00">
                  <c:v>20700000000000</c:v>
                </c:pt>
                <c:pt idx="33" formatCode="0.00E+00">
                  <c:v>24670000000000</c:v>
                </c:pt>
                <c:pt idx="34" formatCode="0.00E+00">
                  <c:v>31240000000000</c:v>
                </c:pt>
                <c:pt idx="35" formatCode="0.00E+00">
                  <c:v>40870000000000</c:v>
                </c:pt>
                <c:pt idx="36" formatCode="0.00E+00">
                  <c:v>50940000000000</c:v>
                </c:pt>
                <c:pt idx="37" formatCode="0.00E+00">
                  <c:v>60824000000000</c:v>
                </c:pt>
                <c:pt idx="38" formatCode="0.00E+00">
                  <c:v>76140000000000</c:v>
                </c:pt>
                <c:pt idx="39" formatCode="0.00E+00">
                  <c:v>96619000000000</c:v>
                </c:pt>
                <c:pt idx="40">
                  <c:v>119282716049382.7</c:v>
                </c:pt>
                <c:pt idx="41">
                  <c:v>147262612406645.31</c:v>
                </c:pt>
                <c:pt idx="42">
                  <c:v>181805694329191.72</c:v>
                </c:pt>
                <c:pt idx="43">
                  <c:v>224451474480483.59</c:v>
                </c:pt>
                <c:pt idx="44">
                  <c:v>277100585778374.78</c:v>
                </c:pt>
                <c:pt idx="45">
                  <c:v>342099488615277.5</c:v>
                </c:pt>
                <c:pt idx="46">
                  <c:v>422345047673182.06</c:v>
                </c:pt>
                <c:pt idx="47">
                  <c:v>521413639102693.87</c:v>
                </c:pt>
                <c:pt idx="48">
                  <c:v>643720542102091.12</c:v>
                </c:pt>
                <c:pt idx="49">
                  <c:v>794716718644556.87</c:v>
                </c:pt>
                <c:pt idx="50">
                  <c:v>981131751413033.12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ttt!$H$1</c:f>
              <c:strCache>
                <c:ptCount val="1"/>
                <c:pt idx="0">
                  <c:v>Idealized VLSI</c:v>
                </c:pt>
              </c:strCache>
            </c:strRef>
          </c:tx>
          <c:spPr>
            <a:ln w="11112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ttt!$B$3:$B$53</c:f>
              <c:numCache>
                <c:formatCode>General</c:formatCode>
                <c:ptCount val="51"/>
                <c:pt idx="0">
                  <c:v>1993</c:v>
                </c:pt>
                <c:pt idx="1">
                  <c:v>1994</c:v>
                </c:pt>
                <c:pt idx="2">
                  <c:v>1994</c:v>
                </c:pt>
                <c:pt idx="3">
                  <c:v>1995</c:v>
                </c:pt>
                <c:pt idx="4">
                  <c:v>1995</c:v>
                </c:pt>
                <c:pt idx="5">
                  <c:v>1996</c:v>
                </c:pt>
                <c:pt idx="6">
                  <c:v>1996</c:v>
                </c:pt>
                <c:pt idx="7">
                  <c:v>1997</c:v>
                </c:pt>
                <c:pt idx="8">
                  <c:v>1997</c:v>
                </c:pt>
                <c:pt idx="9">
                  <c:v>1998</c:v>
                </c:pt>
                <c:pt idx="10">
                  <c:v>1998</c:v>
                </c:pt>
                <c:pt idx="11">
                  <c:v>1999</c:v>
                </c:pt>
                <c:pt idx="12">
                  <c:v>1999</c:v>
                </c:pt>
                <c:pt idx="13">
                  <c:v>2000</c:v>
                </c:pt>
                <c:pt idx="14">
                  <c:v>2000</c:v>
                </c:pt>
                <c:pt idx="15">
                  <c:v>2001</c:v>
                </c:pt>
                <c:pt idx="16">
                  <c:v>2001</c:v>
                </c:pt>
                <c:pt idx="17">
                  <c:v>2002</c:v>
                </c:pt>
                <c:pt idx="18">
                  <c:v>2002</c:v>
                </c:pt>
                <c:pt idx="19">
                  <c:v>2003</c:v>
                </c:pt>
                <c:pt idx="20">
                  <c:v>2003</c:v>
                </c:pt>
                <c:pt idx="21">
                  <c:v>2004</c:v>
                </c:pt>
                <c:pt idx="22">
                  <c:v>2004</c:v>
                </c:pt>
                <c:pt idx="23">
                  <c:v>2005</c:v>
                </c:pt>
                <c:pt idx="24">
                  <c:v>2005</c:v>
                </c:pt>
                <c:pt idx="25">
                  <c:v>2006</c:v>
                </c:pt>
                <c:pt idx="26">
                  <c:v>2006</c:v>
                </c:pt>
                <c:pt idx="27">
                  <c:v>2007</c:v>
                </c:pt>
                <c:pt idx="28">
                  <c:v>2007</c:v>
                </c:pt>
                <c:pt idx="29">
                  <c:v>2008</c:v>
                </c:pt>
                <c:pt idx="30">
                  <c:v>2008</c:v>
                </c:pt>
                <c:pt idx="31">
                  <c:v>2009</c:v>
                </c:pt>
                <c:pt idx="32">
                  <c:v>2009</c:v>
                </c:pt>
                <c:pt idx="33">
                  <c:v>2010</c:v>
                </c:pt>
                <c:pt idx="34">
                  <c:v>2010</c:v>
                </c:pt>
                <c:pt idx="35">
                  <c:v>2011</c:v>
                </c:pt>
                <c:pt idx="36">
                  <c:v>2011</c:v>
                </c:pt>
                <c:pt idx="37">
                  <c:v>2012</c:v>
                </c:pt>
                <c:pt idx="38">
                  <c:v>2012</c:v>
                </c:pt>
                <c:pt idx="39">
                  <c:v>2013</c:v>
                </c:pt>
                <c:pt idx="40">
                  <c:v>2013</c:v>
                </c:pt>
                <c:pt idx="41">
                  <c:v>2014</c:v>
                </c:pt>
                <c:pt idx="42">
                  <c:v>2014</c:v>
                </c:pt>
                <c:pt idx="43">
                  <c:v>2015</c:v>
                </c:pt>
                <c:pt idx="44">
                  <c:v>2015</c:v>
                </c:pt>
                <c:pt idx="45">
                  <c:v>2016</c:v>
                </c:pt>
                <c:pt idx="46">
                  <c:v>2016</c:v>
                </c:pt>
                <c:pt idx="47">
                  <c:v>2017</c:v>
                </c:pt>
                <c:pt idx="48">
                  <c:v>2017</c:v>
                </c:pt>
                <c:pt idx="49">
                  <c:v>2018</c:v>
                </c:pt>
                <c:pt idx="50">
                  <c:v>2018</c:v>
                </c:pt>
              </c:numCache>
            </c:numRef>
          </c:cat>
          <c:val>
            <c:numRef>
              <c:f>ttt!$H$3:$H$53</c:f>
              <c:numCache>
                <c:formatCode>General</c:formatCode>
                <c:ptCount val="51"/>
                <c:pt idx="0">
                  <c:v>73703703703.703705</c:v>
                </c:pt>
                <c:pt idx="1">
                  <c:v>90992226794.695923</c:v>
                </c:pt>
                <c:pt idx="2">
                  <c:v>112336082462.58755</c:v>
                </c:pt>
                <c:pt idx="3">
                  <c:v>138686521558.75006</c:v>
                </c:pt>
                <c:pt idx="4">
                  <c:v>171217927850.30872</c:v>
                </c:pt>
                <c:pt idx="5">
                  <c:v>211380157839.8873</c:v>
                </c:pt>
                <c:pt idx="6">
                  <c:v>260963157827.02133</c:v>
                </c:pt>
                <c:pt idx="7">
                  <c:v>322176738058.05103</c:v>
                </c:pt>
                <c:pt idx="8">
                  <c:v>397749059330.92719</c:v>
                </c:pt>
                <c:pt idx="9">
                  <c:v>491048221396.20636</c:v>
                </c:pt>
                <c:pt idx="10">
                  <c:v>606232372094.08191</c:v>
                </c:pt>
                <c:pt idx="11">
                  <c:v>748435027276.64429</c:v>
                </c:pt>
                <c:pt idx="12">
                  <c:v>923993860835.36328</c:v>
                </c:pt>
                <c:pt idx="13">
                  <c:v>1140733161525.1399</c:v>
                </c:pt>
                <c:pt idx="14">
                  <c:v>1408312545092.7651</c:v>
                </c:pt>
                <c:pt idx="15">
                  <c:v>1738657463077.4878</c:v>
                </c:pt>
                <c:pt idx="16">
                  <c:v>2146490695157.3921</c:v>
                </c:pt>
                <c:pt idx="17">
                  <c:v>2649988512539.9902</c:v>
                </c:pt>
                <c:pt idx="18">
                  <c:v>3271590756222.21</c:v>
                </c:pt>
                <c:pt idx="19">
                  <c:v>4039000933607.6665</c:v>
                </c:pt>
                <c:pt idx="20">
                  <c:v>4986420905688.4766</c:v>
                </c:pt>
                <c:pt idx="21">
                  <c:v>6156075192207.9951</c:v>
                </c:pt>
                <c:pt idx="22">
                  <c:v>7600092829886.4131</c:v>
                </c:pt>
                <c:pt idx="23">
                  <c:v>9382830654180.7559</c:v>
                </c:pt>
                <c:pt idx="24">
                  <c:v>11583741548371.303</c:v>
                </c:pt>
                <c:pt idx="25">
                  <c:v>14300915491816.422</c:v>
                </c:pt>
                <c:pt idx="26">
                  <c:v>17655451224464.719</c:v>
                </c:pt>
                <c:pt idx="27">
                  <c:v>21796853363536.687</c:v>
                </c:pt>
                <c:pt idx="28">
                  <c:v>26909695510539.117</c:v>
                </c:pt>
                <c:pt idx="29">
                  <c:v>33221846309307.551</c:v>
                </c:pt>
                <c:pt idx="30">
                  <c:v>41014625073219.195</c:v>
                </c:pt>
                <c:pt idx="31">
                  <c:v>50635339596566.906</c:v>
                </c:pt>
                <c:pt idx="32">
                  <c:v>62512764934033.211</c:v>
                </c:pt>
                <c:pt idx="33">
                  <c:v>77176253004979.266</c:v>
                </c:pt>
                <c:pt idx="34">
                  <c:v>95279324697505.266</c:v>
                </c:pt>
                <c:pt idx="35">
                  <c:v>117628795922846</c:v>
                </c:pt>
                <c:pt idx="36">
                  <c:v>145220735707217.28</c:v>
                </c:pt>
                <c:pt idx="37">
                  <c:v>179284858897799.09</c:v>
                </c:pt>
                <c:pt idx="38">
                  <c:v>221339331972591.47</c:v>
                </c:pt>
                <c:pt idx="39">
                  <c:v>273258434534063.53</c:v>
                </c:pt>
                <c:pt idx="40">
                  <c:v>337356092017362.37</c:v>
                </c:pt>
                <c:pt idx="41">
                  <c:v>416489002490570.81</c:v>
                </c:pt>
                <c:pt idx="42">
                  <c:v>514183953692062.69</c:v>
                </c:pt>
                <c:pt idx="43">
                  <c:v>634795004558102</c:v>
                </c:pt>
                <c:pt idx="44">
                  <c:v>783697536491483.87</c:v>
                </c:pt>
                <c:pt idx="45">
                  <c:v>967527822828992.37</c:v>
                </c:pt>
                <c:pt idx="46">
                  <c:v>1194478793616040</c:v>
                </c:pt>
                <c:pt idx="47">
                  <c:v>1474665177303753</c:v>
                </c:pt>
                <c:pt idx="48">
                  <c:v>1820574292967596.2</c:v>
                </c:pt>
                <c:pt idx="49">
                  <c:v>2247622583910612.5</c:v>
                </c:pt>
                <c:pt idx="50">
                  <c:v>2774842696185941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48782832"/>
        <c:axId val="-1948782288"/>
      </c:lineChart>
      <c:catAx>
        <c:axId val="-194878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3900000" spcFirstLastPara="1" vertOverflow="ellipsis" wrap="square" anchor="ctr" anchorCtr="1"/>
          <a:lstStyle/>
          <a:p>
            <a:pPr>
              <a:defRPr sz="2275" b="0" i="0" u="none" strike="noStrike" kern="1200" baseline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entury Gothic"/>
              </a:defRPr>
            </a:pPr>
            <a:endParaRPr lang="en-US"/>
          </a:p>
        </c:txPr>
        <c:crossAx val="-1948782288"/>
        <c:crossesAt val="100000000"/>
        <c:auto val="1"/>
        <c:lblAlgn val="ctr"/>
        <c:lblOffset val="100"/>
        <c:tickLblSkip val="4"/>
        <c:tickMarkSkip val="1"/>
        <c:noMultiLvlLbl val="0"/>
      </c:catAx>
      <c:valAx>
        <c:axId val="-1948782288"/>
        <c:scaling>
          <c:logBase val="10"/>
          <c:orientation val="minMax"/>
          <c:min val="100000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75" b="0" i="0" u="none" strike="noStrike" kern="1200" baseline="0">
                    <a:solidFill>
                      <a:srgbClr val="000000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Century Gothic"/>
                  </a:defRPr>
                </a:pPr>
                <a:r>
                  <a:rPr lang="en-US" b="0">
                    <a:latin typeface="Source Sans Pro" panose="020B0503030403020204" pitchFamily="34" charset="0"/>
                    <a:ea typeface="Source Sans Pro" panose="020B0503030403020204" pitchFamily="34" charset="0"/>
                  </a:rPr>
                  <a:t>Sustained FLOP/s</a:t>
                </a:r>
              </a:p>
            </c:rich>
          </c:tx>
          <c:layout>
            <c:manualLayout>
              <c:xMode val="edge"/>
              <c:yMode val="edge"/>
              <c:x val="2.8008298755186723E-2"/>
              <c:y val="0.20620437956204379"/>
            </c:manualLayout>
          </c:layout>
          <c:overlay val="0"/>
          <c:spPr>
            <a:noFill/>
            <a:ln w="25400"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75" b="0" i="0" u="none" strike="noStrike" kern="1200" baseline="0">
                  <a:solidFill>
                    <a:srgbClr val="000000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Century Gothic"/>
                </a:defRPr>
              </a:pPr>
              <a:endParaRPr lang="en-US"/>
            </a:p>
          </c:txPr>
        </c:title>
        <c:numFmt formatCode="0E+0" sourceLinked="0"/>
        <c:majorTickMark val="out"/>
        <c:minorTickMark val="none"/>
        <c:tickLblPos val="nextTo"/>
        <c:spPr>
          <a:noFill/>
          <a:ln w="38100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Century Gothic"/>
              </a:defRPr>
            </a:pPr>
            <a:endParaRPr lang="en-US"/>
          </a:p>
        </c:txPr>
        <c:crossAx val="-19487828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20830535659311927"/>
          <c:y val="1.8336279946454332E-2"/>
          <c:w val="0.26805828756803801"/>
          <c:h val="0.33992642054580718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90" b="0" i="0" u="none" strike="noStrike" kern="1200" baseline="0">
              <a:solidFill>
                <a:srgbClr val="00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Century Gothic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9525" cap="flat" cmpd="sng" algn="ctr">
      <a:noFill/>
      <a:prstDash val="solid"/>
    </a:ln>
    <a:effectLst/>
  </c:spPr>
  <c:txPr>
    <a:bodyPr/>
    <a:lstStyle/>
    <a:p>
      <a:pPr>
        <a:defRPr sz="2275" b="1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24069633731932"/>
          <c:y val="2.8065284942830421E-2"/>
          <c:w val="0.79294463437649865"/>
          <c:h val="0.70888255347391926"/>
        </c:manualLayout>
      </c:layout>
      <c:lineChart>
        <c:grouping val="standard"/>
        <c:varyColors val="0"/>
        <c:ser>
          <c:idx val="0"/>
          <c:order val="0"/>
          <c:tx>
            <c:strRef>
              <c:f>'2015'!$F$29</c:f>
              <c:strCache>
                <c:ptCount val="1"/>
                <c:pt idx="0">
                  <c:v>Hard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'2015'!$S$30:$S$34</c:f>
              <c:numCache>
                <c:formatCode>General</c:formatCode>
                <c:ptCount val="5"/>
                <c:pt idx="0">
                  <c:v>13.333333333333334</c:v>
                </c:pt>
                <c:pt idx="1">
                  <c:v>8.6580086580086562</c:v>
                </c:pt>
                <c:pt idx="2">
                  <c:v>5.6220835441614652</c:v>
                </c:pt>
                <c:pt idx="3">
                  <c:v>3.6507036001048476</c:v>
                </c:pt>
                <c:pt idx="4">
                  <c:v>2.3705867533148357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'2015'!$H$29</c:f>
              <c:strCache>
                <c:ptCount val="1"/>
                <c:pt idx="0">
                  <c:v>Soft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'2015'!$T$30:$T$34</c:f>
              <c:numCache>
                <c:formatCode>General</c:formatCode>
                <c:ptCount val="5"/>
                <c:pt idx="0">
                  <c:v>200</c:v>
                </c:pt>
                <c:pt idx="1">
                  <c:v>60.606060606060602</c:v>
                </c:pt>
                <c:pt idx="2">
                  <c:v>18.365472910927451</c:v>
                </c:pt>
                <c:pt idx="3">
                  <c:v>5.5652948214931675</c:v>
                </c:pt>
                <c:pt idx="4">
                  <c:v>1.6864529762100504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'2015'!$I$29</c:f>
              <c:strCache>
                <c:ptCount val="1"/>
                <c:pt idx="0">
                  <c:v>Intermittent SW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'2015'!$V$30:$V$34</c:f>
              <c:numCache>
                <c:formatCode>General</c:formatCode>
                <c:ptCount val="5"/>
                <c:pt idx="0">
                  <c:v>16.666666666666668</c:v>
                </c:pt>
                <c:pt idx="1">
                  <c:v>12.626262626262625</c:v>
                </c:pt>
                <c:pt idx="2">
                  <c:v>9.5653504744413809</c:v>
                </c:pt>
                <c:pt idx="3">
                  <c:v>7.2464776321525619</c:v>
                </c:pt>
                <c:pt idx="4">
                  <c:v>5.4897557819337583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'2015'!$J$29</c:f>
              <c:strCache>
                <c:ptCount val="1"/>
                <c:pt idx="0">
                  <c:v>Overall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'2015'!$W$30:$W$34</c:f>
              <c:numCache>
                <c:formatCode>General</c:formatCode>
                <c:ptCount val="5"/>
                <c:pt idx="0">
                  <c:v>7.1428571428571432</c:v>
                </c:pt>
                <c:pt idx="1">
                  <c:v>4.7348484848484844</c:v>
                </c:pt>
                <c:pt idx="2">
                  <c:v>2.9685570437921522</c:v>
                </c:pt>
                <c:pt idx="3">
                  <c:v>1.690323076182455</c:v>
                </c:pt>
                <c:pt idx="4">
                  <c:v>0.83545367465783826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8920192"/>
        <c:axId val="-578918016"/>
      </c:lineChart>
      <c:catAx>
        <c:axId val="-5789201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(Expected performance in PetaFlops)</a:t>
                </a:r>
              </a:p>
            </c:rich>
          </c:tx>
          <c:layout>
            <c:manualLayout>
              <c:xMode val="edge"/>
              <c:yMode val="edge"/>
              <c:x val="0.30040398075240593"/>
              <c:y val="0.892569262175561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8575"/>
        </c:spPr>
        <c:crossAx val="-578918016"/>
        <c:crossesAt val="0"/>
        <c:auto val="1"/>
        <c:lblAlgn val="ctr"/>
        <c:lblOffset val="100"/>
        <c:noMultiLvlLbl val="1"/>
      </c:catAx>
      <c:valAx>
        <c:axId val="-578918016"/>
        <c:scaling>
          <c:logBase val="10"/>
          <c:orientation val="minMax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Projected MTTI [hours]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8575"/>
        </c:spPr>
        <c:crossAx val="-578920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23038328460418"/>
          <c:y val="3.3831115938093952E-3"/>
          <c:w val="0.26669286182056318"/>
          <c:h val="0.37170181313542705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24069633731932"/>
          <c:y val="2.8065284942830421E-2"/>
          <c:w val="0.79294463437649865"/>
          <c:h val="0.70888255347391926"/>
        </c:manualLayout>
      </c:layout>
      <c:lineChart>
        <c:grouping val="standard"/>
        <c:varyColors val="0"/>
        <c:ser>
          <c:idx val="0"/>
          <c:order val="0"/>
          <c:tx>
            <c:strRef>
              <c:f>'2015'!$F$29</c:f>
              <c:strCache>
                <c:ptCount val="1"/>
                <c:pt idx="0">
                  <c:v>Hard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'2015'!$AF$30:$AF$34</c:f>
              <c:numCache>
                <c:formatCode>General</c:formatCode>
                <c:ptCount val="5"/>
                <c:pt idx="0">
                  <c:v>10.526315789473685</c:v>
                </c:pt>
                <c:pt idx="1">
                  <c:v>8.6994345367551098</c:v>
                </c:pt>
                <c:pt idx="2">
                  <c:v>7.1896153196323214</c:v>
                </c:pt>
                <c:pt idx="3">
                  <c:v>5.9418308426713402</c:v>
                </c:pt>
                <c:pt idx="4">
                  <c:v>4.9106040022077178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'2015'!$H$29</c:f>
              <c:strCache>
                <c:ptCount val="1"/>
                <c:pt idx="0">
                  <c:v>Soft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'2015'!$AG$30:$AG$34</c:f>
              <c:numCache>
                <c:formatCode>General</c:formatCode>
                <c:ptCount val="5"/>
                <c:pt idx="0">
                  <c:v>80</c:v>
                </c:pt>
                <c:pt idx="1">
                  <c:v>60.606060606060602</c:v>
                </c:pt>
                <c:pt idx="2">
                  <c:v>45.913682277318635</c:v>
                </c:pt>
                <c:pt idx="3">
                  <c:v>34.783092634332291</c:v>
                </c:pt>
                <c:pt idx="4">
                  <c:v>26.350827753282037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'2015'!$I$29</c:f>
              <c:strCache>
                <c:ptCount val="1"/>
                <c:pt idx="0">
                  <c:v>Intermittent SW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'2015'!$AI$30:$AI$34</c:f>
              <c:numCache>
                <c:formatCode>General</c:formatCode>
                <c:ptCount val="5"/>
                <c:pt idx="0">
                  <c:v>16.666666666666668</c:v>
                </c:pt>
                <c:pt idx="1">
                  <c:v>12.626262626262625</c:v>
                </c:pt>
                <c:pt idx="2">
                  <c:v>9.5653504744413809</c:v>
                </c:pt>
                <c:pt idx="3">
                  <c:v>7.2464776321525619</c:v>
                </c:pt>
                <c:pt idx="4">
                  <c:v>5.4897557819337583</c:v>
                </c:pt>
              </c:numCache>
            </c:numRef>
          </c:val>
          <c:smooth val="1"/>
        </c:ser>
        <c:ser>
          <c:idx val="3"/>
          <c:order val="3"/>
          <c:tx>
            <c:strRef>
              <c:f>'2015'!$J$29</c:f>
              <c:strCache>
                <c:ptCount val="1"/>
                <c:pt idx="0">
                  <c:v>Overall</c:v>
                </c:pt>
              </c:strCache>
            </c:strRef>
          </c:tx>
          <c:spPr>
            <a:ln w="50800"/>
          </c:spPr>
          <c:cat>
            <c:strRef>
              <c:f>'2015'!$L$30:$L$34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'2015'!$AJ$30:$AJ$34</c:f>
              <c:numCache>
                <c:formatCode>General</c:formatCode>
                <c:ptCount val="5"/>
                <c:pt idx="0">
                  <c:v>5.9701492537313436</c:v>
                </c:pt>
                <c:pt idx="1">
                  <c:v>4.7472110135295509</c:v>
                </c:pt>
                <c:pt idx="2">
                  <c:v>3.767705862738707</c:v>
                </c:pt>
                <c:pt idx="3">
                  <c:v>2.9846650150027911</c:v>
                </c:pt>
                <c:pt idx="4">
                  <c:v>2.3598938426816933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78916928"/>
        <c:axId val="-578916384"/>
      </c:lineChart>
      <c:catAx>
        <c:axId val="-5789169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 (Expected performance in PetaFlops)</a:t>
                </a:r>
              </a:p>
            </c:rich>
          </c:tx>
          <c:layout>
            <c:manualLayout>
              <c:xMode val="edge"/>
              <c:yMode val="edge"/>
              <c:x val="0.30040398075240593"/>
              <c:y val="0.8925692621755614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8575"/>
        </c:spPr>
        <c:crossAx val="-578916384"/>
        <c:crossesAt val="0"/>
        <c:auto val="1"/>
        <c:lblAlgn val="ctr"/>
        <c:lblOffset val="100"/>
        <c:noMultiLvlLbl val="1"/>
      </c:catAx>
      <c:valAx>
        <c:axId val="-578916384"/>
        <c:scaling>
          <c:logBase val="10"/>
          <c:orientation val="minMax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Projected MTTI [hours]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28575"/>
        </c:spPr>
        <c:crossAx val="-578916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823038328460418"/>
          <c:y val="3.3831115938093952E-3"/>
          <c:w val="0.26669286182056318"/>
          <c:h val="0.37170181313542705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04324604773241"/>
          <c:y val="4.9360565466506766E-2"/>
          <c:w val="0.84545927943600074"/>
          <c:h val="0.74240812873597417"/>
        </c:manualLayout>
      </c:layout>
      <c:lineChart>
        <c:grouping val="standar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Cohesive Alarmist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Sheet1!$A$4:$A$8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Sheet1!$K$4:$K$8</c:f>
              <c:numCache>
                <c:formatCode>General</c:formatCode>
                <c:ptCount val="5"/>
                <c:pt idx="0">
                  <c:v>0.94515160077910343</c:v>
                </c:pt>
                <c:pt idx="1">
                  <c:v>0.91812273452778703</c:v>
                </c:pt>
                <c:pt idx="2">
                  <c:v>0.87179754592834346</c:v>
                </c:pt>
                <c:pt idx="3">
                  <c:v>0.78308163296781508</c:v>
                </c:pt>
                <c:pt idx="4">
                  <c:v>0.59807127675031091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Sheet1!$L$3</c:f>
              <c:strCache>
                <c:ptCount val="1"/>
                <c:pt idx="0">
                  <c:v>Cohesive Optimistic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Sheet1!$A$4:$A$8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Sheet1!$L$4:$L$8</c:f>
              <c:numCache>
                <c:formatCode>General</c:formatCode>
                <c:ptCount val="5"/>
                <c:pt idx="0">
                  <c:v>0.9346440252480096</c:v>
                </c:pt>
                <c:pt idx="1">
                  <c:v>0.91832933330272815</c:v>
                </c:pt>
                <c:pt idx="2">
                  <c:v>0.89792380542356154</c:v>
                </c:pt>
                <c:pt idx="3">
                  <c:v>0.8724554166385915</c:v>
                </c:pt>
                <c:pt idx="4">
                  <c:v>0.84077200837796318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Sheet1!$M$3</c:f>
              <c:strCache>
                <c:ptCount val="1"/>
                <c:pt idx="0">
                  <c:v>Independent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Sheet1!$A$4:$A$8</c:f>
              <c:strCache>
                <c:ptCount val="5"/>
                <c:pt idx="0">
                  <c:v>2013 
(15PF)</c:v>
                </c:pt>
                <c:pt idx="1">
                  <c:v>2015
(40PF)</c:v>
                </c:pt>
                <c:pt idx="2">
                  <c:v>2017
(130PF)</c:v>
                </c:pt>
                <c:pt idx="3">
                  <c:v>2019
(450PF)</c:v>
                </c:pt>
                <c:pt idx="4">
                  <c:v>2021
(1500PF)</c:v>
                </c:pt>
              </c:strCache>
            </c:strRef>
          </c:cat>
          <c:val>
            <c:numRef>
              <c:f>Sheet1!$M$4:$M$8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3324480"/>
        <c:axId val="-2133323936"/>
      </c:lineChart>
      <c:catAx>
        <c:axId val="-21333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-2133323936"/>
        <c:crosses val="autoZero"/>
        <c:auto val="1"/>
        <c:lblAlgn val="ctr"/>
        <c:lblOffset val="100"/>
        <c:noMultiLvlLbl val="0"/>
      </c:catAx>
      <c:valAx>
        <c:axId val="-2133323936"/>
        <c:scaling>
          <c:orientation val="minMax"/>
          <c:max val="1.100000000000000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r>
                  <a:rPr lang="en-US"/>
                  <a:t>Performance 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-213332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949089757675638"/>
          <c:y val="0.27409972513766356"/>
          <c:w val="0.40893933498138307"/>
          <c:h val="0.48215006182078479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53CE3-D0EE-43AE-91F4-6E7E0629C53A}" type="doc">
      <dgm:prSet loTypeId="urn:microsoft.com/office/officeart/2005/8/layout/venn1" loCatId="relationship" qsTypeId="urn:microsoft.com/office/officeart/2005/8/quickstyle/simple5" qsCatId="simple" csTypeId="urn:microsoft.com/office/officeart/2005/8/colors/colorful1" csCatId="colorful" phldr="1"/>
      <dgm:spPr/>
    </dgm:pt>
    <dgm:pt modelId="{0C9D12A9-B958-4EDC-853D-F593DC7FCF16}">
      <dgm:prSet phldrT="[Text]"/>
      <dgm:spPr/>
      <dgm:t>
        <a:bodyPr/>
        <a:lstStyle/>
        <a:p>
          <a:r>
            <a:rPr lang="en-US" dirty="0" smtClean="0"/>
            <a:t>Resilience/</a:t>
          </a:r>
          <a:br>
            <a:rPr lang="en-US" dirty="0" smtClean="0"/>
          </a:br>
          <a:r>
            <a:rPr lang="en-US" dirty="0" smtClean="0"/>
            <a:t>Reliability</a:t>
          </a:r>
          <a:br>
            <a:rPr lang="en-US" dirty="0" smtClean="0"/>
          </a:br>
          <a:endParaRPr lang="en-US" dirty="0"/>
        </a:p>
      </dgm:t>
    </dgm:pt>
    <dgm:pt modelId="{0143224F-453A-44A6-BA9E-B4E7AD951957}" type="parTrans" cxnId="{9B54F189-1CA1-473F-A989-C92B21B48BF1}">
      <dgm:prSet/>
      <dgm:spPr/>
      <dgm:t>
        <a:bodyPr/>
        <a:lstStyle/>
        <a:p>
          <a:endParaRPr lang="en-US"/>
        </a:p>
      </dgm:t>
    </dgm:pt>
    <dgm:pt modelId="{E178FADE-40F4-47ED-B2C4-0B69F15EBF03}" type="sibTrans" cxnId="{9B54F189-1CA1-473F-A989-C92B21B48BF1}">
      <dgm:prSet/>
      <dgm:spPr/>
      <dgm:t>
        <a:bodyPr/>
        <a:lstStyle/>
        <a:p>
          <a:endParaRPr lang="en-US"/>
        </a:p>
      </dgm:t>
    </dgm:pt>
    <dgm:pt modelId="{8C00AAED-DD6B-43BB-987A-DC290DCEC520}">
      <dgm:prSet phldrT="[Text]"/>
      <dgm:spPr/>
      <dgm:t>
        <a:bodyPr/>
        <a:lstStyle/>
        <a:p>
          <a:r>
            <a:rPr lang="en-US" dirty="0" smtClean="0"/>
            <a:t>Het. Proc. / supercomputing / cloud</a:t>
          </a:r>
          <a:endParaRPr lang="en-US" dirty="0"/>
        </a:p>
      </dgm:t>
    </dgm:pt>
    <dgm:pt modelId="{A9CC330B-89A8-4B59-9D71-A68C34459118}" type="parTrans" cxnId="{551396AF-C93E-48A8-A8E0-B0650C2B85B1}">
      <dgm:prSet/>
      <dgm:spPr/>
      <dgm:t>
        <a:bodyPr/>
        <a:lstStyle/>
        <a:p>
          <a:endParaRPr lang="en-US"/>
        </a:p>
      </dgm:t>
    </dgm:pt>
    <dgm:pt modelId="{E6B56CDC-06EB-47D7-995B-A2D52154F831}" type="sibTrans" cxnId="{551396AF-C93E-48A8-A8E0-B0650C2B85B1}">
      <dgm:prSet/>
      <dgm:spPr/>
      <dgm:t>
        <a:bodyPr/>
        <a:lstStyle/>
        <a:p>
          <a:endParaRPr lang="en-US"/>
        </a:p>
      </dgm:t>
    </dgm:pt>
    <dgm:pt modelId="{9B58D596-4EE1-4CA1-8960-F5DEF1254BCF}">
      <dgm:prSet phldrT="[Text]"/>
      <dgm:spPr/>
      <dgm:t>
        <a:bodyPr/>
        <a:lstStyle/>
        <a:p>
          <a:r>
            <a:rPr lang="en-US" dirty="0" smtClean="0"/>
            <a:t>Memory</a:t>
          </a:r>
          <a:endParaRPr lang="en-US" dirty="0"/>
        </a:p>
      </dgm:t>
    </dgm:pt>
    <dgm:pt modelId="{9E5F728D-8CD2-4835-B056-7C83E84C5265}" type="parTrans" cxnId="{F1196B74-91DF-425C-AC8C-C54FDEDABDEB}">
      <dgm:prSet/>
      <dgm:spPr/>
      <dgm:t>
        <a:bodyPr/>
        <a:lstStyle/>
        <a:p>
          <a:endParaRPr lang="en-US"/>
        </a:p>
      </dgm:t>
    </dgm:pt>
    <dgm:pt modelId="{434724FC-6B06-42DE-B525-4B48480F38F9}" type="sibTrans" cxnId="{F1196B74-91DF-425C-AC8C-C54FDEDABDEB}">
      <dgm:prSet/>
      <dgm:spPr/>
      <dgm:t>
        <a:bodyPr/>
        <a:lstStyle/>
        <a:p>
          <a:endParaRPr lang="en-US"/>
        </a:p>
      </dgm:t>
    </dgm:pt>
    <dgm:pt modelId="{F9AA67CF-2A61-4423-B806-F173977B8C82}" type="pres">
      <dgm:prSet presAssocID="{03953CE3-D0EE-43AE-91F4-6E7E0629C53A}" presName="compositeShape" presStyleCnt="0">
        <dgm:presLayoutVars>
          <dgm:chMax val="7"/>
          <dgm:dir/>
          <dgm:resizeHandles val="exact"/>
        </dgm:presLayoutVars>
      </dgm:prSet>
      <dgm:spPr/>
    </dgm:pt>
    <dgm:pt modelId="{34AC6BE6-94D3-4F39-856E-692BDA5F9D5D}" type="pres">
      <dgm:prSet presAssocID="{0C9D12A9-B958-4EDC-853D-F593DC7FCF16}" presName="circ1" presStyleLbl="vennNode1" presStyleIdx="0" presStyleCnt="3" custScaleX="108013" custScaleY="108013" custLinFactNeighborX="-5558" custLinFactNeighborY="4056"/>
      <dgm:spPr/>
      <dgm:t>
        <a:bodyPr/>
        <a:lstStyle/>
        <a:p>
          <a:endParaRPr lang="en-US"/>
        </a:p>
      </dgm:t>
    </dgm:pt>
    <dgm:pt modelId="{A9D5D2A1-4ADC-42E3-A65C-189780573ECD}" type="pres">
      <dgm:prSet presAssocID="{0C9D12A9-B958-4EDC-853D-F593DC7FCF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7C6FD-F338-4DAF-9251-3753FFCA3E05}" type="pres">
      <dgm:prSet presAssocID="{8C00AAED-DD6B-43BB-987A-DC290DCEC520}" presName="circ2" presStyleLbl="vennNode1" presStyleIdx="1" presStyleCnt="3" custScaleX="108013" custScaleY="108013" custLinFactNeighborX="-5558" custLinFactNeighborY="-6130"/>
      <dgm:spPr/>
      <dgm:t>
        <a:bodyPr/>
        <a:lstStyle/>
        <a:p>
          <a:endParaRPr lang="en-US"/>
        </a:p>
      </dgm:t>
    </dgm:pt>
    <dgm:pt modelId="{34425345-078D-496E-AE75-FD4F14240B67}" type="pres">
      <dgm:prSet presAssocID="{8C00AAED-DD6B-43BB-987A-DC290DCEC52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D06B4-3D84-4AAF-8A22-DEEA0FADB614}" type="pres">
      <dgm:prSet presAssocID="{9B58D596-4EE1-4CA1-8960-F5DEF1254BCF}" presName="circ3" presStyleLbl="vennNode1" presStyleIdx="2" presStyleCnt="3" custScaleX="108013" custScaleY="108013" custLinFactNeighborX="-5558" custLinFactNeighborY="-6130"/>
      <dgm:spPr/>
      <dgm:t>
        <a:bodyPr/>
        <a:lstStyle/>
        <a:p>
          <a:endParaRPr lang="en-US"/>
        </a:p>
      </dgm:t>
    </dgm:pt>
    <dgm:pt modelId="{75355C36-F9A2-4031-93C8-805906F441C2}" type="pres">
      <dgm:prSet presAssocID="{9B58D596-4EE1-4CA1-8960-F5DEF1254B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1396AF-C93E-48A8-A8E0-B0650C2B85B1}" srcId="{03953CE3-D0EE-43AE-91F4-6E7E0629C53A}" destId="{8C00AAED-DD6B-43BB-987A-DC290DCEC520}" srcOrd="1" destOrd="0" parTransId="{A9CC330B-89A8-4B59-9D71-A68C34459118}" sibTransId="{E6B56CDC-06EB-47D7-995B-A2D52154F831}"/>
    <dgm:cxn modelId="{F1196B74-91DF-425C-AC8C-C54FDEDABDEB}" srcId="{03953CE3-D0EE-43AE-91F4-6E7E0629C53A}" destId="{9B58D596-4EE1-4CA1-8960-F5DEF1254BCF}" srcOrd="2" destOrd="0" parTransId="{9E5F728D-8CD2-4835-B056-7C83E84C5265}" sibTransId="{434724FC-6B06-42DE-B525-4B48480F38F9}"/>
    <dgm:cxn modelId="{953E4D82-96C3-4476-A65A-6FFBCA4C54CF}" type="presOf" srcId="{03953CE3-D0EE-43AE-91F4-6E7E0629C53A}" destId="{F9AA67CF-2A61-4423-B806-F173977B8C82}" srcOrd="0" destOrd="0" presId="urn:microsoft.com/office/officeart/2005/8/layout/venn1"/>
    <dgm:cxn modelId="{98623E35-DA47-4432-BE32-1D575D8FF397}" type="presOf" srcId="{8C00AAED-DD6B-43BB-987A-DC290DCEC520}" destId="{34425345-078D-496E-AE75-FD4F14240B67}" srcOrd="1" destOrd="0" presId="urn:microsoft.com/office/officeart/2005/8/layout/venn1"/>
    <dgm:cxn modelId="{9B54F189-1CA1-473F-A989-C92B21B48BF1}" srcId="{03953CE3-D0EE-43AE-91F4-6E7E0629C53A}" destId="{0C9D12A9-B958-4EDC-853D-F593DC7FCF16}" srcOrd="0" destOrd="0" parTransId="{0143224F-453A-44A6-BA9E-B4E7AD951957}" sibTransId="{E178FADE-40F4-47ED-B2C4-0B69F15EBF03}"/>
    <dgm:cxn modelId="{D559AE54-F40B-4E35-A9DA-4532D4943DD9}" type="presOf" srcId="{8C00AAED-DD6B-43BB-987A-DC290DCEC520}" destId="{C727C6FD-F338-4DAF-9251-3753FFCA3E05}" srcOrd="0" destOrd="0" presId="urn:microsoft.com/office/officeart/2005/8/layout/venn1"/>
    <dgm:cxn modelId="{74C766FA-12BF-4131-90BC-FA2A011B0A8A}" type="presOf" srcId="{0C9D12A9-B958-4EDC-853D-F593DC7FCF16}" destId="{34AC6BE6-94D3-4F39-856E-692BDA5F9D5D}" srcOrd="0" destOrd="0" presId="urn:microsoft.com/office/officeart/2005/8/layout/venn1"/>
    <dgm:cxn modelId="{F909C7A1-5A2C-4282-A905-B9FCDB8A2C88}" type="presOf" srcId="{9B58D596-4EE1-4CA1-8960-F5DEF1254BCF}" destId="{104D06B4-3D84-4AAF-8A22-DEEA0FADB614}" srcOrd="0" destOrd="0" presId="urn:microsoft.com/office/officeart/2005/8/layout/venn1"/>
    <dgm:cxn modelId="{AFA9AD25-AE8C-4BD0-B05D-998B54ECBE2F}" type="presOf" srcId="{0C9D12A9-B958-4EDC-853D-F593DC7FCF16}" destId="{A9D5D2A1-4ADC-42E3-A65C-189780573ECD}" srcOrd="1" destOrd="0" presId="urn:microsoft.com/office/officeart/2005/8/layout/venn1"/>
    <dgm:cxn modelId="{80AEFC1E-0448-4BD7-A0C8-D42FE64EFA6F}" type="presOf" srcId="{9B58D596-4EE1-4CA1-8960-F5DEF1254BCF}" destId="{75355C36-F9A2-4031-93C8-805906F441C2}" srcOrd="1" destOrd="0" presId="urn:microsoft.com/office/officeart/2005/8/layout/venn1"/>
    <dgm:cxn modelId="{61D46934-7A84-4B5B-9E85-B4B909B517B4}" type="presParOf" srcId="{F9AA67CF-2A61-4423-B806-F173977B8C82}" destId="{34AC6BE6-94D3-4F39-856E-692BDA5F9D5D}" srcOrd="0" destOrd="0" presId="urn:microsoft.com/office/officeart/2005/8/layout/venn1"/>
    <dgm:cxn modelId="{4C2BF483-DCD9-4706-85AE-E47C02856C1A}" type="presParOf" srcId="{F9AA67CF-2A61-4423-B806-F173977B8C82}" destId="{A9D5D2A1-4ADC-42E3-A65C-189780573ECD}" srcOrd="1" destOrd="0" presId="urn:microsoft.com/office/officeart/2005/8/layout/venn1"/>
    <dgm:cxn modelId="{E162EDE6-C951-425C-9994-7907F6549220}" type="presParOf" srcId="{F9AA67CF-2A61-4423-B806-F173977B8C82}" destId="{C727C6FD-F338-4DAF-9251-3753FFCA3E05}" srcOrd="2" destOrd="0" presId="urn:microsoft.com/office/officeart/2005/8/layout/venn1"/>
    <dgm:cxn modelId="{FC5D145D-E290-4217-A70D-16BBEEF8D376}" type="presParOf" srcId="{F9AA67CF-2A61-4423-B806-F173977B8C82}" destId="{34425345-078D-496E-AE75-FD4F14240B67}" srcOrd="3" destOrd="0" presId="urn:microsoft.com/office/officeart/2005/8/layout/venn1"/>
    <dgm:cxn modelId="{CFC885F7-91F4-4987-A61B-2227DECF066B}" type="presParOf" srcId="{F9AA67CF-2A61-4423-B806-F173977B8C82}" destId="{104D06B4-3D84-4AAF-8A22-DEEA0FADB614}" srcOrd="4" destOrd="0" presId="urn:microsoft.com/office/officeart/2005/8/layout/venn1"/>
    <dgm:cxn modelId="{433E057F-1944-4329-966D-23AE7B9496A4}" type="presParOf" srcId="{F9AA67CF-2A61-4423-B806-F173977B8C82}" destId="{75355C36-F9A2-4031-93C8-805906F441C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C6BE6-94D3-4F39-856E-692BDA5F9D5D}">
      <dsp:nvSpPr>
        <dsp:cNvPr id="0" name=""/>
        <dsp:cNvSpPr/>
      </dsp:nvSpPr>
      <dsp:spPr>
        <a:xfrm>
          <a:off x="2334232" y="69214"/>
          <a:ext cx="3505202" cy="3505202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Resilience/</a:t>
          </a:r>
          <a:br>
            <a:rPr lang="en-US" sz="2000" kern="1200" dirty="0" smtClean="0"/>
          </a:br>
          <a:r>
            <a:rPr lang="en-US" sz="2000" kern="1200" dirty="0" smtClean="0"/>
            <a:t>Reliability</a:t>
          </a:r>
          <a:br>
            <a:rPr lang="en-US" sz="2000" kern="1200" dirty="0" smtClean="0"/>
          </a:br>
          <a:endParaRPr lang="en-US" sz="2000" kern="1200" dirty="0"/>
        </a:p>
      </dsp:txBody>
      <dsp:txXfrm>
        <a:off x="2801592" y="682624"/>
        <a:ext cx="2570481" cy="1577341"/>
      </dsp:txXfrm>
    </dsp:sp>
    <dsp:sp modelId="{C727C6FD-F338-4DAF-9251-3753FFCA3E05}">
      <dsp:nvSpPr>
        <dsp:cNvPr id="0" name=""/>
        <dsp:cNvSpPr/>
      </dsp:nvSpPr>
      <dsp:spPr>
        <a:xfrm>
          <a:off x="3505196" y="1766890"/>
          <a:ext cx="3505202" cy="3505202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Het. Proc. / supercomputing / cloud</a:t>
          </a:r>
          <a:endParaRPr lang="en-US" sz="2000" kern="1200" dirty="0"/>
        </a:p>
      </dsp:txBody>
      <dsp:txXfrm>
        <a:off x="4577204" y="2672401"/>
        <a:ext cx="2103121" cy="1927861"/>
      </dsp:txXfrm>
    </dsp:sp>
    <dsp:sp modelId="{104D06B4-3D84-4AAF-8A22-DEEA0FADB614}">
      <dsp:nvSpPr>
        <dsp:cNvPr id="0" name=""/>
        <dsp:cNvSpPr/>
      </dsp:nvSpPr>
      <dsp:spPr>
        <a:xfrm>
          <a:off x="1163267" y="1766890"/>
          <a:ext cx="3505202" cy="3505202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Memory</a:t>
          </a:r>
          <a:endParaRPr lang="en-US" sz="2000" kern="1200" dirty="0"/>
        </a:p>
      </dsp:txBody>
      <dsp:txXfrm>
        <a:off x="1493341" y="2672401"/>
        <a:ext cx="2103121" cy="192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8CB88-4C6F-4029-86FA-227BA7BDBE92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2608-2E16-43BB-9A24-2110CCF9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37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Overview of extreme scale resilience and trends</a:t>
            </a:r>
          </a:p>
          <a:p>
            <a:r>
              <a:rPr lang="en-US" dirty="0" smtClean="0"/>
              <a:t>System architecture and components (hardware and software)</a:t>
            </a:r>
          </a:p>
          <a:p>
            <a:r>
              <a:rPr lang="en-US" dirty="0" smtClean="0"/>
              <a:t>Taxonomy of reliability and resilience</a:t>
            </a:r>
          </a:p>
          <a:p>
            <a:r>
              <a:rPr lang="en-US" dirty="0" smtClean="0"/>
              <a:t>Detection -&gt; Containment -&gt; Repair</a:t>
            </a:r>
          </a:p>
          <a:p>
            <a:r>
              <a:rPr lang="en-US" dirty="0" smtClean="0"/>
              <a:t>Forward and backward recovery</a:t>
            </a:r>
          </a:p>
          <a:p>
            <a:r>
              <a:rPr lang="en-US" dirty="0" smtClean="0"/>
              <a:t>Fault modes and models</a:t>
            </a:r>
          </a:p>
          <a:p>
            <a:r>
              <a:rPr lang="en-US" dirty="0" smtClean="0"/>
              <a:t>Error models and Failure models </a:t>
            </a:r>
          </a:p>
          <a:p>
            <a:r>
              <a:rPr lang="en-US" dirty="0" smtClean="0"/>
              <a:t>Memory and networks</a:t>
            </a:r>
          </a:p>
          <a:p>
            <a:r>
              <a:rPr lang="en-US" dirty="0" smtClean="0"/>
              <a:t>Past, present, and near future approaches</a:t>
            </a:r>
          </a:p>
          <a:p>
            <a:r>
              <a:rPr lang="en-US" dirty="0" smtClean="0"/>
              <a:t>Checkpoint restart (classic and improvements)</a:t>
            </a:r>
          </a:p>
          <a:p>
            <a:r>
              <a:rPr lang="en-US" dirty="0" smtClean="0"/>
              <a:t>Impact of level of paranoia </a:t>
            </a:r>
          </a:p>
          <a:p>
            <a:r>
              <a:rPr lang="en-US" dirty="0" smtClean="0"/>
              <a:t>Why supercomputers aren't clouds and what can be learned</a:t>
            </a:r>
          </a:p>
          <a:p>
            <a:r>
              <a:rPr lang="en-US" dirty="0" smtClean="0"/>
              <a:t>Hardware techniques</a:t>
            </a:r>
          </a:p>
          <a:p>
            <a:r>
              <a:rPr lang="en-US" dirty="0" smtClean="0"/>
              <a:t>Containment domains and other Cross-level approaches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2608-2E16-43BB-9A24-2110CCF9D6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51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BA91C-9C89-4FA6-B1E5-1022D0C72F2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04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r>
              <a:rPr lang="en-US" baseline="0" dirty="0" smtClean="0"/>
              <a:t> keeps marching on</a:t>
            </a:r>
          </a:p>
          <a:p>
            <a:r>
              <a:rPr lang="en-US" baseline="0" dirty="0" smtClean="0"/>
              <a:t>Outpaces idealized technology</a:t>
            </a:r>
          </a:p>
          <a:p>
            <a:r>
              <a:rPr lang="en-US" baseline="0" dirty="0" smtClean="0"/>
              <a:t>Technology not keeping up with ideal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2608-2E16-43BB-9A24-2110CCF9D66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72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</a:t>
            </a:r>
            <a:r>
              <a:rPr lang="en-US" baseline="0" dirty="0" smtClean="0"/>
              <a:t> are some terminologies that I will use throughout the presentation.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fault is an underlying cause of failure. In DRAM, it can be something like an alpha-particle strike.</a:t>
            </a:r>
          </a:p>
          <a:p>
            <a:r>
              <a:rPr lang="en-US" baseline="0" dirty="0" smtClean="0"/>
              <a:t>Due to a fault, a component may depart from its expected behavior, which we call an error. In our research of ECC memory, error indicates incorrect read data.</a:t>
            </a:r>
          </a:p>
          <a:p>
            <a:pPr defTabSz="937443">
              <a:defRPr/>
            </a:pPr>
            <a:r>
              <a:rPr lang="en-US" baseline="0" dirty="0" smtClean="0"/>
              <a:t>A failure happens when service departs from its spec. In our research, it happens when memory returns incorrect data to processor.</a:t>
            </a:r>
          </a:p>
          <a:p>
            <a:pPr defTabSz="937443">
              <a:defRPr/>
            </a:pPr>
            <a:endParaRPr lang="en-US" baseline="0" dirty="0" smtClean="0"/>
          </a:p>
          <a:p>
            <a:pPr defTabSz="937443">
              <a:defRPr/>
            </a:pPr>
            <a:r>
              <a:rPr lang="en-US" baseline="0" dirty="0" smtClean="0"/>
              <a:t>In more details,</a:t>
            </a:r>
          </a:p>
          <a:p>
            <a:pPr defTabSz="937443">
              <a:defRPr/>
            </a:pPr>
            <a:r>
              <a:rPr lang="en-US" baseline="0" dirty="0" smtClean="0"/>
              <a:t>A transient fault manifests error once, while a non-transient fault manifests multiple times.</a:t>
            </a:r>
          </a:p>
          <a:p>
            <a:pPr defTabSz="937443">
              <a:defRPr/>
            </a:pPr>
            <a:r>
              <a:rPr lang="en-US" baseline="0" dirty="0" smtClean="0"/>
              <a:t>And the goal of ECC is to stop failure manifestation by detecting and correcting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984C5-9398-4E40-A8DF-90D9062BB4C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342608-2E16-43BB-9A24-2110CCF9D66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1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E3ACE-038C-4D63-A806-81F70C9EC3E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42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457200"/>
            <a:ext cx="8603185" cy="9001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9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10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143000"/>
            <a:ext cx="41910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72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18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0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75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4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458787"/>
            <a:ext cx="2170113" cy="63992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8787"/>
            <a:ext cx="6362700" cy="6399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5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1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53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3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95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48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2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5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9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92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79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1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8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5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2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3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8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1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6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4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74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5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62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2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02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3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1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82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4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3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214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48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61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9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0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9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153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3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5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2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04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48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70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027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8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3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7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2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3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9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5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40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0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15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4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2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08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4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2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0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48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8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798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5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47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5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6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72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1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68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73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82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1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6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62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26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30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05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31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6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3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9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31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2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60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5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2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45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83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0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07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40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19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2800"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 sz="2400">
                <a:solidFill>
                  <a:schemeClr val="accent2"/>
                </a:solidFill>
              </a:defRPr>
            </a:lvl3pPr>
            <a:lvl4pPr>
              <a:buClr>
                <a:schemeClr val="accent3"/>
              </a:buClr>
              <a:defRPr sz="2400">
                <a:solidFill>
                  <a:schemeClr val="accent3"/>
                </a:solidFill>
              </a:defRPr>
            </a:lvl4pPr>
            <a:lvl5pPr>
              <a:buClr>
                <a:schemeClr val="accent6"/>
              </a:buClr>
              <a:defRPr sz="24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593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cap="all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800" b="0">
                <a:solidFill>
                  <a:schemeClr val="tx2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5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9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0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70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40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1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1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50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73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5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685800"/>
            <a:ext cx="4191000" cy="5713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87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68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1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0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67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9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9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7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4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idx="1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1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7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4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854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8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4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82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9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85800"/>
            <a:ext cx="8603185" cy="671513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38200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3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2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4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4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0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95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165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3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2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9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42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2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89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0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6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2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4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4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17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9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1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1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16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6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05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57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4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1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9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57B593F-3784-4EB5-9510-D536B41273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2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15" y="690880"/>
            <a:ext cx="8603185" cy="900113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5" y="1666239"/>
            <a:ext cx="8534400" cy="49518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CC2B6E-A47A-4215-8E3E-E4256677DC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2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2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theme" Target="../theme/theme1.xml"/><Relationship Id="rId10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image" Target="../media/image1.jpe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63" Type="http://schemas.openxmlformats.org/officeDocument/2006/relationships/slideLayout" Target="../slideLayouts/slideLayout161.xml"/><Relationship Id="rId68" Type="http://schemas.openxmlformats.org/officeDocument/2006/relationships/slideLayout" Target="../slideLayouts/slideLayout166.xml"/><Relationship Id="rId84" Type="http://schemas.openxmlformats.org/officeDocument/2006/relationships/slideLayout" Target="../slideLayouts/slideLayout182.xml"/><Relationship Id="rId89" Type="http://schemas.openxmlformats.org/officeDocument/2006/relationships/slideLayout" Target="../slideLayouts/slideLayout187.xml"/><Relationship Id="rId112" Type="http://schemas.openxmlformats.org/officeDocument/2006/relationships/theme" Target="../theme/theme2.xml"/><Relationship Id="rId16" Type="http://schemas.openxmlformats.org/officeDocument/2006/relationships/slideLayout" Target="../slideLayouts/slideLayout114.xml"/><Relationship Id="rId107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53" Type="http://schemas.openxmlformats.org/officeDocument/2006/relationships/slideLayout" Target="../slideLayouts/slideLayout151.xml"/><Relationship Id="rId58" Type="http://schemas.openxmlformats.org/officeDocument/2006/relationships/slideLayout" Target="../slideLayouts/slideLayout156.xml"/><Relationship Id="rId74" Type="http://schemas.openxmlformats.org/officeDocument/2006/relationships/slideLayout" Target="../slideLayouts/slideLayout172.xml"/><Relationship Id="rId79" Type="http://schemas.openxmlformats.org/officeDocument/2006/relationships/slideLayout" Target="../slideLayouts/slideLayout177.xml"/><Relationship Id="rId102" Type="http://schemas.openxmlformats.org/officeDocument/2006/relationships/slideLayout" Target="../slideLayouts/slideLayout200.xml"/><Relationship Id="rId5" Type="http://schemas.openxmlformats.org/officeDocument/2006/relationships/slideLayout" Target="../slideLayouts/slideLayout103.xml"/><Relationship Id="rId90" Type="http://schemas.openxmlformats.org/officeDocument/2006/relationships/slideLayout" Target="../slideLayouts/slideLayout188.xml"/><Relationship Id="rId95" Type="http://schemas.openxmlformats.org/officeDocument/2006/relationships/slideLayout" Target="../slideLayouts/slideLayout193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64" Type="http://schemas.openxmlformats.org/officeDocument/2006/relationships/slideLayout" Target="../slideLayouts/slideLayout162.xml"/><Relationship Id="rId69" Type="http://schemas.openxmlformats.org/officeDocument/2006/relationships/slideLayout" Target="../slideLayouts/slideLayout167.xml"/><Relationship Id="rId113" Type="http://schemas.openxmlformats.org/officeDocument/2006/relationships/image" Target="../media/image3.png"/><Relationship Id="rId80" Type="http://schemas.openxmlformats.org/officeDocument/2006/relationships/slideLayout" Target="../slideLayouts/slideLayout178.xml"/><Relationship Id="rId85" Type="http://schemas.openxmlformats.org/officeDocument/2006/relationships/slideLayout" Target="../slideLayouts/slideLayout183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59" Type="http://schemas.openxmlformats.org/officeDocument/2006/relationships/slideLayout" Target="../slideLayouts/slideLayout157.xml"/><Relationship Id="rId103" Type="http://schemas.openxmlformats.org/officeDocument/2006/relationships/slideLayout" Target="../slideLayouts/slideLayout201.xml"/><Relationship Id="rId108" Type="http://schemas.openxmlformats.org/officeDocument/2006/relationships/slideLayout" Target="../slideLayouts/slideLayout206.xml"/><Relationship Id="rId54" Type="http://schemas.openxmlformats.org/officeDocument/2006/relationships/slideLayout" Target="../slideLayouts/slideLayout152.xml"/><Relationship Id="rId70" Type="http://schemas.openxmlformats.org/officeDocument/2006/relationships/slideLayout" Target="../slideLayouts/slideLayout168.xml"/><Relationship Id="rId75" Type="http://schemas.openxmlformats.org/officeDocument/2006/relationships/slideLayout" Target="../slideLayouts/slideLayout173.xml"/><Relationship Id="rId91" Type="http://schemas.openxmlformats.org/officeDocument/2006/relationships/slideLayout" Target="../slideLayouts/slideLayout189.xml"/><Relationship Id="rId96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47.xml"/><Relationship Id="rId57" Type="http://schemas.openxmlformats.org/officeDocument/2006/relationships/slideLayout" Target="../slideLayouts/slideLayout155.xml"/><Relationship Id="rId106" Type="http://schemas.openxmlformats.org/officeDocument/2006/relationships/slideLayout" Target="../slideLayouts/slideLayout204.xml"/><Relationship Id="rId114" Type="http://schemas.openxmlformats.org/officeDocument/2006/relationships/image" Target="../media/image4.jpeg"/><Relationship Id="rId10" Type="http://schemas.openxmlformats.org/officeDocument/2006/relationships/slideLayout" Target="../slideLayouts/slideLayout108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52" Type="http://schemas.openxmlformats.org/officeDocument/2006/relationships/slideLayout" Target="../slideLayouts/slideLayout150.xml"/><Relationship Id="rId60" Type="http://schemas.openxmlformats.org/officeDocument/2006/relationships/slideLayout" Target="../slideLayouts/slideLayout158.xml"/><Relationship Id="rId65" Type="http://schemas.openxmlformats.org/officeDocument/2006/relationships/slideLayout" Target="../slideLayouts/slideLayout163.xml"/><Relationship Id="rId73" Type="http://schemas.openxmlformats.org/officeDocument/2006/relationships/slideLayout" Target="../slideLayouts/slideLayout171.xml"/><Relationship Id="rId78" Type="http://schemas.openxmlformats.org/officeDocument/2006/relationships/slideLayout" Target="../slideLayouts/slideLayout176.xml"/><Relationship Id="rId81" Type="http://schemas.openxmlformats.org/officeDocument/2006/relationships/slideLayout" Target="../slideLayouts/slideLayout179.xml"/><Relationship Id="rId86" Type="http://schemas.openxmlformats.org/officeDocument/2006/relationships/slideLayout" Target="../slideLayouts/slideLayout184.xml"/><Relationship Id="rId94" Type="http://schemas.openxmlformats.org/officeDocument/2006/relationships/slideLayout" Target="../slideLayouts/slideLayout192.xml"/><Relationship Id="rId99" Type="http://schemas.openxmlformats.org/officeDocument/2006/relationships/slideLayout" Target="../slideLayouts/slideLayout197.xml"/><Relationship Id="rId101" Type="http://schemas.openxmlformats.org/officeDocument/2006/relationships/slideLayout" Target="../slideLayouts/slideLayout199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9" Type="http://schemas.openxmlformats.org/officeDocument/2006/relationships/slideLayout" Target="../slideLayouts/slideLayout137.xml"/><Relationship Id="rId109" Type="http://schemas.openxmlformats.org/officeDocument/2006/relationships/slideLayout" Target="../slideLayouts/slideLayout207.xml"/><Relationship Id="rId34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48.xml"/><Relationship Id="rId55" Type="http://schemas.openxmlformats.org/officeDocument/2006/relationships/slideLayout" Target="../slideLayouts/slideLayout153.xml"/><Relationship Id="rId76" Type="http://schemas.openxmlformats.org/officeDocument/2006/relationships/slideLayout" Target="../slideLayouts/slideLayout174.xml"/><Relationship Id="rId97" Type="http://schemas.openxmlformats.org/officeDocument/2006/relationships/slideLayout" Target="../slideLayouts/slideLayout195.xml"/><Relationship Id="rId104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105.xml"/><Relationship Id="rId71" Type="http://schemas.openxmlformats.org/officeDocument/2006/relationships/slideLayout" Target="../slideLayouts/slideLayout169.xml"/><Relationship Id="rId92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66" Type="http://schemas.openxmlformats.org/officeDocument/2006/relationships/slideLayout" Target="../slideLayouts/slideLayout164.xml"/><Relationship Id="rId87" Type="http://schemas.openxmlformats.org/officeDocument/2006/relationships/slideLayout" Target="../slideLayouts/slideLayout185.xml"/><Relationship Id="rId110" Type="http://schemas.openxmlformats.org/officeDocument/2006/relationships/slideLayout" Target="../slideLayouts/slideLayout208.xml"/><Relationship Id="rId115" Type="http://schemas.openxmlformats.org/officeDocument/2006/relationships/image" Target="../media/image2.png"/><Relationship Id="rId61" Type="http://schemas.openxmlformats.org/officeDocument/2006/relationships/slideLayout" Target="../slideLayouts/slideLayout159.xml"/><Relationship Id="rId82" Type="http://schemas.openxmlformats.org/officeDocument/2006/relationships/slideLayout" Target="../slideLayouts/slideLayout180.xml"/><Relationship Id="rId19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56" Type="http://schemas.openxmlformats.org/officeDocument/2006/relationships/slideLayout" Target="../slideLayouts/slideLayout154.xml"/><Relationship Id="rId77" Type="http://schemas.openxmlformats.org/officeDocument/2006/relationships/slideLayout" Target="../slideLayouts/slideLayout175.xml"/><Relationship Id="rId100" Type="http://schemas.openxmlformats.org/officeDocument/2006/relationships/slideLayout" Target="../slideLayouts/slideLayout198.xml"/><Relationship Id="rId105" Type="http://schemas.openxmlformats.org/officeDocument/2006/relationships/slideLayout" Target="../slideLayouts/slideLayout203.xml"/><Relationship Id="rId8" Type="http://schemas.openxmlformats.org/officeDocument/2006/relationships/slideLayout" Target="../slideLayouts/slideLayout106.xml"/><Relationship Id="rId51" Type="http://schemas.openxmlformats.org/officeDocument/2006/relationships/slideLayout" Target="../slideLayouts/slideLayout149.xml"/><Relationship Id="rId72" Type="http://schemas.openxmlformats.org/officeDocument/2006/relationships/slideLayout" Target="../slideLayouts/slideLayout170.xml"/><Relationship Id="rId93" Type="http://schemas.openxmlformats.org/officeDocument/2006/relationships/slideLayout" Target="../slideLayouts/slideLayout191.xml"/><Relationship Id="rId9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44.xml"/><Relationship Id="rId67" Type="http://schemas.openxmlformats.org/officeDocument/2006/relationships/slideLayout" Target="../slideLayouts/slideLayout165.xml"/><Relationship Id="rId20" Type="http://schemas.openxmlformats.org/officeDocument/2006/relationships/slideLayout" Target="../slideLayouts/slideLayout118.xml"/><Relationship Id="rId41" Type="http://schemas.openxmlformats.org/officeDocument/2006/relationships/slideLayout" Target="../slideLayouts/slideLayout139.xml"/><Relationship Id="rId62" Type="http://schemas.openxmlformats.org/officeDocument/2006/relationships/slideLayout" Target="../slideLayouts/slideLayout160.xml"/><Relationship Id="rId83" Type="http://schemas.openxmlformats.org/officeDocument/2006/relationships/slideLayout" Target="../slideLayouts/slideLayout181.xml"/><Relationship Id="rId88" Type="http://schemas.openxmlformats.org/officeDocument/2006/relationships/slideLayout" Target="../slideLayouts/slideLayout186.xml"/><Relationship Id="rId111" Type="http://schemas.openxmlformats.org/officeDocument/2006/relationships/slideLayout" Target="../slideLayouts/slideLayout2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257B593F-3784-4EB5-9510-D536B412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0" cstate="screen">
            <a:clrChange>
              <a:clrFrom>
                <a:srgbClr val="FBFFFB"/>
              </a:clrFrom>
              <a:clrTo>
                <a:srgbClr val="FB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6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40" r:id="rId54"/>
    <p:sldLayoutId id="2147483741" r:id="rId55"/>
    <p:sldLayoutId id="2147483742" r:id="rId56"/>
    <p:sldLayoutId id="2147483743" r:id="rId57"/>
    <p:sldLayoutId id="2147483744" r:id="rId58"/>
    <p:sldLayoutId id="2147483745" r:id="rId59"/>
    <p:sldLayoutId id="2147483746" r:id="rId60"/>
    <p:sldLayoutId id="2147483747" r:id="rId61"/>
    <p:sldLayoutId id="2147483748" r:id="rId62"/>
    <p:sldLayoutId id="2147483749" r:id="rId63"/>
    <p:sldLayoutId id="2147483750" r:id="rId64"/>
    <p:sldLayoutId id="2147483751" r:id="rId65"/>
    <p:sldLayoutId id="2147483752" r:id="rId66"/>
    <p:sldLayoutId id="2147483753" r:id="rId67"/>
    <p:sldLayoutId id="2147483754" r:id="rId68"/>
    <p:sldLayoutId id="2147483755" r:id="rId69"/>
    <p:sldLayoutId id="2147483756" r:id="rId70"/>
    <p:sldLayoutId id="2147483757" r:id="rId71"/>
    <p:sldLayoutId id="2147483758" r:id="rId72"/>
    <p:sldLayoutId id="2147483759" r:id="rId73"/>
    <p:sldLayoutId id="2147483760" r:id="rId74"/>
    <p:sldLayoutId id="2147483761" r:id="rId75"/>
    <p:sldLayoutId id="2147483762" r:id="rId76"/>
    <p:sldLayoutId id="2147483763" r:id="rId77"/>
    <p:sldLayoutId id="2147483764" r:id="rId78"/>
    <p:sldLayoutId id="2147483765" r:id="rId79"/>
    <p:sldLayoutId id="2147483766" r:id="rId80"/>
    <p:sldLayoutId id="2147483767" r:id="rId81"/>
    <p:sldLayoutId id="2147483768" r:id="rId82"/>
    <p:sldLayoutId id="2147483769" r:id="rId83"/>
    <p:sldLayoutId id="2147483770" r:id="rId84"/>
    <p:sldLayoutId id="2147483771" r:id="rId85"/>
    <p:sldLayoutId id="2147483772" r:id="rId86"/>
    <p:sldLayoutId id="2147483773" r:id="rId87"/>
    <p:sldLayoutId id="2147483774" r:id="rId88"/>
    <p:sldLayoutId id="2147483775" r:id="rId89"/>
    <p:sldLayoutId id="2147483776" r:id="rId90"/>
    <p:sldLayoutId id="2147483777" r:id="rId91"/>
    <p:sldLayoutId id="2147483778" r:id="rId92"/>
    <p:sldLayoutId id="2147483779" r:id="rId93"/>
    <p:sldLayoutId id="2147483780" r:id="rId94"/>
    <p:sldLayoutId id="2147483781" r:id="rId95"/>
    <p:sldLayoutId id="2147483782" r:id="rId96"/>
    <p:sldLayoutId id="2147483783" r:id="rId97"/>
    <p:sldLayoutId id="2147483896" r:id="rId9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0" indent="0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chemeClr val="bg1"/>
        </a:buClr>
        <a:buSzPct val="53000"/>
        <a:buFont typeface="Arial" pitchFamily="34" charset="0"/>
        <a:buChar char="•"/>
        <a:defRPr sz="28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457200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Century Gothic" pitchFamily="34" charset="0"/>
        <a:buChar char="–"/>
        <a:defRPr sz="2400">
          <a:solidFill>
            <a:schemeClr val="accent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685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2"/>
        </a:buClr>
        <a:buSzPct val="100000"/>
        <a:buFont typeface="Century Gothic" pitchFamily="34" charset="0"/>
        <a:buChar char="•"/>
        <a:defRPr sz="2000">
          <a:solidFill>
            <a:schemeClr val="accent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9144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chemeClr val="accent4"/>
        </a:buClr>
        <a:buSzPct val="100000"/>
        <a:buFont typeface="Century Gothic" pitchFamily="34" charset="0"/>
        <a:buChar char="–"/>
        <a:defRPr sz="2000">
          <a:solidFill>
            <a:schemeClr val="accent4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371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chemeClr val="accent3"/>
        </a:buClr>
        <a:buSzPct val="100000"/>
        <a:buFont typeface="Century Gothic" pitchFamily="34" charset="0"/>
        <a:buChar char="•"/>
        <a:defRPr sz="2000">
          <a:solidFill>
            <a:schemeClr val="accent3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8415" y="457200"/>
            <a:ext cx="8603185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3513"/>
            <a:ext cx="8534400" cy="54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39000" y="1587"/>
            <a:ext cx="83661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b="0">
                <a:solidFill>
                  <a:srgbClr val="94476B"/>
                </a:solidFill>
              </a:defRPr>
            </a:lvl1pPr>
          </a:lstStyle>
          <a:p>
            <a:fld id="{F779A162-24E5-4C01-8018-43508D7FCF5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idx="3"/>
          </p:nvPr>
        </p:nvSpPr>
        <p:spPr>
          <a:xfrm>
            <a:off x="841376" y="0"/>
            <a:ext cx="5483224" cy="455613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(c) Mattan Erez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664" y="76200"/>
            <a:ext cx="78273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5" t="18824" r="20901" b="40588"/>
          <a:stretch/>
        </p:blipFill>
        <p:spPr bwMode="auto">
          <a:xfrm>
            <a:off x="171800" y="76201"/>
            <a:ext cx="626326" cy="34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8132664" y="66217"/>
            <a:ext cx="782736" cy="3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924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  <p:sldLayoutId id="2147483808" r:id="rId24"/>
    <p:sldLayoutId id="2147483809" r:id="rId25"/>
    <p:sldLayoutId id="2147483810" r:id="rId26"/>
    <p:sldLayoutId id="2147483811" r:id="rId27"/>
    <p:sldLayoutId id="2147483812" r:id="rId28"/>
    <p:sldLayoutId id="2147483813" r:id="rId29"/>
    <p:sldLayoutId id="2147483814" r:id="rId30"/>
    <p:sldLayoutId id="2147483815" r:id="rId31"/>
    <p:sldLayoutId id="2147483816" r:id="rId32"/>
    <p:sldLayoutId id="2147483817" r:id="rId33"/>
    <p:sldLayoutId id="2147483818" r:id="rId34"/>
    <p:sldLayoutId id="2147483819" r:id="rId35"/>
    <p:sldLayoutId id="2147483820" r:id="rId36"/>
    <p:sldLayoutId id="2147483821" r:id="rId37"/>
    <p:sldLayoutId id="2147483822" r:id="rId38"/>
    <p:sldLayoutId id="2147483823" r:id="rId39"/>
    <p:sldLayoutId id="2147483824" r:id="rId40"/>
    <p:sldLayoutId id="2147483825" r:id="rId41"/>
    <p:sldLayoutId id="2147483826" r:id="rId42"/>
    <p:sldLayoutId id="2147483827" r:id="rId43"/>
    <p:sldLayoutId id="2147483828" r:id="rId44"/>
    <p:sldLayoutId id="2147483829" r:id="rId45"/>
    <p:sldLayoutId id="2147483830" r:id="rId46"/>
    <p:sldLayoutId id="2147483831" r:id="rId47"/>
    <p:sldLayoutId id="2147483832" r:id="rId48"/>
    <p:sldLayoutId id="2147483833" r:id="rId49"/>
    <p:sldLayoutId id="2147483834" r:id="rId50"/>
    <p:sldLayoutId id="2147483835" r:id="rId51"/>
    <p:sldLayoutId id="2147483836" r:id="rId52"/>
    <p:sldLayoutId id="2147483837" r:id="rId53"/>
    <p:sldLayoutId id="2147483838" r:id="rId54"/>
    <p:sldLayoutId id="2147483839" r:id="rId55"/>
    <p:sldLayoutId id="2147483840" r:id="rId56"/>
    <p:sldLayoutId id="2147483841" r:id="rId57"/>
    <p:sldLayoutId id="2147483842" r:id="rId58"/>
    <p:sldLayoutId id="2147483843" r:id="rId59"/>
    <p:sldLayoutId id="2147483844" r:id="rId60"/>
    <p:sldLayoutId id="2147483845" r:id="rId61"/>
    <p:sldLayoutId id="2147483846" r:id="rId62"/>
    <p:sldLayoutId id="2147483847" r:id="rId63"/>
    <p:sldLayoutId id="2147483848" r:id="rId64"/>
    <p:sldLayoutId id="2147483849" r:id="rId65"/>
    <p:sldLayoutId id="2147483850" r:id="rId66"/>
    <p:sldLayoutId id="2147483851" r:id="rId67"/>
    <p:sldLayoutId id="2147483852" r:id="rId68"/>
    <p:sldLayoutId id="2147483853" r:id="rId69"/>
    <p:sldLayoutId id="2147483854" r:id="rId70"/>
    <p:sldLayoutId id="2147483855" r:id="rId71"/>
    <p:sldLayoutId id="2147483856" r:id="rId72"/>
    <p:sldLayoutId id="2147483857" r:id="rId73"/>
    <p:sldLayoutId id="2147483858" r:id="rId74"/>
    <p:sldLayoutId id="2147483859" r:id="rId75"/>
    <p:sldLayoutId id="2147483860" r:id="rId76"/>
    <p:sldLayoutId id="2147483861" r:id="rId77"/>
    <p:sldLayoutId id="2147483862" r:id="rId78"/>
    <p:sldLayoutId id="2147483863" r:id="rId79"/>
    <p:sldLayoutId id="2147483864" r:id="rId80"/>
    <p:sldLayoutId id="2147483865" r:id="rId81"/>
    <p:sldLayoutId id="2147483866" r:id="rId82"/>
    <p:sldLayoutId id="2147483867" r:id="rId83"/>
    <p:sldLayoutId id="2147483868" r:id="rId84"/>
    <p:sldLayoutId id="2147483869" r:id="rId85"/>
    <p:sldLayoutId id="2147483870" r:id="rId86"/>
    <p:sldLayoutId id="2147483871" r:id="rId87"/>
    <p:sldLayoutId id="2147483872" r:id="rId88"/>
    <p:sldLayoutId id="2147483873" r:id="rId89"/>
    <p:sldLayoutId id="2147483874" r:id="rId90"/>
    <p:sldLayoutId id="2147483875" r:id="rId91"/>
    <p:sldLayoutId id="2147483876" r:id="rId92"/>
    <p:sldLayoutId id="2147483877" r:id="rId93"/>
    <p:sldLayoutId id="2147483878" r:id="rId94"/>
    <p:sldLayoutId id="2147483879" r:id="rId95"/>
    <p:sldLayoutId id="2147483880" r:id="rId96"/>
    <p:sldLayoutId id="2147483881" r:id="rId97"/>
    <p:sldLayoutId id="2147483882" r:id="rId98"/>
    <p:sldLayoutId id="2147483883" r:id="rId99"/>
    <p:sldLayoutId id="2147483884" r:id="rId100"/>
    <p:sldLayoutId id="2147483885" r:id="rId101"/>
    <p:sldLayoutId id="2147483886" r:id="rId102"/>
    <p:sldLayoutId id="2147483887" r:id="rId103"/>
    <p:sldLayoutId id="2147483888" r:id="rId104"/>
    <p:sldLayoutId id="2147483889" r:id="rId105"/>
    <p:sldLayoutId id="2147483890" r:id="rId106"/>
    <p:sldLayoutId id="2147483891" r:id="rId107"/>
    <p:sldLayoutId id="2147483892" r:id="rId108"/>
    <p:sldLayoutId id="2147483893" r:id="rId109"/>
    <p:sldLayoutId id="2147483894" r:id="rId110"/>
    <p:sldLayoutId id="2147483895" r:id="rId1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marL="4318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2pPr>
      <a:lvl3pPr marL="647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3pPr>
      <a:lvl4pPr marL="8636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4pPr>
      <a:lvl5pPr marL="10795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5pPr>
      <a:lvl6pPr marL="15367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6pPr>
      <a:lvl7pPr marL="19939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7pPr>
      <a:lvl8pPr marL="24511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8pPr>
      <a:lvl9pPr marL="2908300" indent="-215900" algn="l" defTabSz="457200" rtl="0" eaLnBrk="1" fontAlgn="base" hangingPunct="1">
        <a:lnSpc>
          <a:spcPct val="99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CC6633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1313" indent="-341313" algn="l" defTabSz="457200" rtl="0" eaLnBrk="1" fontAlgn="base" hangingPunct="1">
        <a:lnSpc>
          <a:spcPct val="99000"/>
        </a:lnSpc>
        <a:spcBef>
          <a:spcPts val="650"/>
        </a:spcBef>
        <a:spcAft>
          <a:spcPct val="0"/>
        </a:spcAft>
        <a:buClr>
          <a:srgbClr val="000000"/>
        </a:buClr>
        <a:buSzPct val="100000"/>
        <a:buFont typeface="Century Gothic" pitchFamily="34" charset="0"/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1" fontAlgn="base" hangingPunct="1">
        <a:lnSpc>
          <a:spcPct val="99000"/>
        </a:lnSpc>
        <a:spcBef>
          <a:spcPts val="600"/>
        </a:spcBef>
        <a:spcAft>
          <a:spcPct val="0"/>
        </a:spcAft>
        <a:buClr>
          <a:srgbClr val="800080"/>
        </a:buClr>
        <a:buSzPct val="100000"/>
        <a:buFont typeface="Century Gothic" pitchFamily="34" charset="0"/>
        <a:buChar char="–"/>
        <a:defRPr sz="2200">
          <a:solidFill>
            <a:srgbClr val="660066"/>
          </a:solidFill>
          <a:latin typeface="+mn-lt"/>
          <a:cs typeface="+mn-cs"/>
        </a:defRPr>
      </a:lvl2pPr>
      <a:lvl3pPr marL="1143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333399"/>
        </a:buClr>
        <a:buSzPct val="100000"/>
        <a:buFont typeface="Century Gothic" pitchFamily="34" charset="0"/>
        <a:buChar char="•"/>
        <a:defRPr>
          <a:solidFill>
            <a:srgbClr val="B80047"/>
          </a:solidFill>
          <a:latin typeface="+mn-lt"/>
          <a:cs typeface="+mn-cs"/>
        </a:defRPr>
      </a:lvl3pPr>
      <a:lvl4pPr marL="1600200" indent="-228600" algn="l" defTabSz="457200" rtl="0" eaLnBrk="1" fontAlgn="base" hangingPunct="1">
        <a:lnSpc>
          <a:spcPct val="99000"/>
        </a:lnSpc>
        <a:spcBef>
          <a:spcPts val="45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–"/>
        <a:defRPr>
          <a:solidFill>
            <a:srgbClr val="94476B"/>
          </a:solidFill>
          <a:latin typeface="+mn-lt"/>
          <a:cs typeface="+mn-cs"/>
        </a:defRPr>
      </a:lvl4pPr>
      <a:lvl5pPr marL="20574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5pPr>
      <a:lvl6pPr marL="25146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6pPr>
      <a:lvl7pPr marL="29718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7pPr>
      <a:lvl8pPr marL="34290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8pPr>
      <a:lvl9pPr marL="3886200" indent="-228600" algn="l" defTabSz="457200" rtl="0" eaLnBrk="1" fontAlgn="base" hangingPunct="1">
        <a:lnSpc>
          <a:spcPct val="99000"/>
        </a:lnSpc>
        <a:spcBef>
          <a:spcPts val="500"/>
        </a:spcBef>
        <a:spcAft>
          <a:spcPct val="0"/>
        </a:spcAft>
        <a:buClr>
          <a:srgbClr val="0000FF"/>
        </a:buClr>
        <a:buSzPct val="100000"/>
        <a:buFont typeface="Century Gothic" pitchFamily="34" charset="0"/>
        <a:buChar char="•"/>
        <a:defRPr>
          <a:solidFill>
            <a:srgbClr val="8383A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33548"/>
            <a:ext cx="7772400" cy="1470025"/>
          </a:xfrm>
        </p:spPr>
        <p:txBody>
          <a:bodyPr/>
          <a:lstStyle/>
          <a:p>
            <a:r>
              <a:rPr lang="en-US" sz="4800" dirty="0"/>
              <a:t>Toward </a:t>
            </a:r>
            <a:r>
              <a:rPr lang="en-US" sz="4800" dirty="0" err="1"/>
              <a:t>Exascale</a:t>
            </a:r>
            <a:r>
              <a:rPr lang="en-US" sz="4800" dirty="0"/>
              <a:t> Resilience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Part 1: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Overview </a:t>
            </a:r>
            <a:r>
              <a:rPr lang="en-US" b="1" dirty="0"/>
              <a:t>of challenges and trends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89322"/>
            <a:ext cx="6400800" cy="2709333"/>
          </a:xfrm>
        </p:spPr>
        <p:txBody>
          <a:bodyPr/>
          <a:lstStyle/>
          <a:p>
            <a:r>
              <a:rPr lang="en-US" dirty="0" smtClean="0"/>
              <a:t>Mattan Erez</a:t>
            </a:r>
          </a:p>
          <a:p>
            <a:r>
              <a:rPr lang="en-US" dirty="0" smtClean="0"/>
              <a:t>The University of Texas at Austin</a:t>
            </a:r>
          </a:p>
          <a:p>
            <a:endParaRPr lang="en-US" dirty="0"/>
          </a:p>
          <a:p>
            <a:r>
              <a:rPr lang="en-US" dirty="0" smtClean="0"/>
              <a:t>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99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Logic</a:t>
            </a:r>
          </a:p>
          <a:p>
            <a:r>
              <a:rPr lang="en-US" dirty="0" smtClean="0"/>
              <a:t>Memory</a:t>
            </a:r>
          </a:p>
          <a:p>
            <a:r>
              <a:rPr lang="en-US" dirty="0" smtClean="0"/>
              <a:t>Links</a:t>
            </a:r>
          </a:p>
          <a:p>
            <a:r>
              <a:rPr lang="en-US" dirty="0" smtClean="0"/>
              <a:t>Power</a:t>
            </a:r>
          </a:p>
          <a:p>
            <a:r>
              <a:rPr lang="en-US" dirty="0" smtClean="0"/>
              <a:t>Cooling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1"/>
            <a:ext cx="86868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SW growing too</a:t>
            </a:r>
          </a:p>
          <a:p>
            <a:pPr lvl="1"/>
            <a:r>
              <a:rPr lang="en-US" sz="3200" dirty="0" smtClean="0"/>
              <a:t>HW controlled by complex and sophisticated SW</a:t>
            </a:r>
            <a:endParaRPr lang="en-US" sz="3200" dirty="0"/>
          </a:p>
        </p:txBody>
      </p:sp>
      <p:pic>
        <p:nvPicPr>
          <p:cNvPr id="1026" name="Picture 2" descr="Number of lines of code in the Linux ker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97" y="685801"/>
            <a:ext cx="5220635" cy="43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6283" y="316469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Linux Foundation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4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Management SW</a:t>
            </a:r>
          </a:p>
          <a:p>
            <a:r>
              <a:rPr lang="en-US" dirty="0" smtClean="0"/>
              <a:t>Node OS</a:t>
            </a:r>
          </a:p>
          <a:p>
            <a:r>
              <a:rPr lang="en-US" dirty="0" smtClean="0"/>
              <a:t>Application runtime</a:t>
            </a:r>
          </a:p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3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component </a:t>
            </a:r>
            <a:r>
              <a:rPr lang="en-US" b="1" dirty="0" smtClean="0">
                <a:solidFill>
                  <a:schemeClr val="accent2"/>
                </a:solidFill>
              </a:rPr>
              <a:t>reliability</a:t>
            </a:r>
            <a:r>
              <a:rPr lang="en-US" dirty="0" smtClean="0"/>
              <a:t>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1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Reliable == runs without failing</a:t>
            </a:r>
          </a:p>
          <a:p>
            <a:pPr lvl="1"/>
            <a:r>
              <a:rPr lang="en-US" dirty="0" smtClean="0"/>
              <a:t>Failure means result is out of specification scope</a:t>
            </a:r>
          </a:p>
          <a:p>
            <a:pPr lvl="1"/>
            <a:r>
              <a:rPr lang="en-US" dirty="0" smtClean="0"/>
              <a:t>Reliability is hierarchical –</a:t>
            </a:r>
            <a:br>
              <a:rPr lang="en-US" dirty="0" smtClean="0"/>
            </a:br>
            <a:r>
              <a:rPr lang="en-US" dirty="0" smtClean="0"/>
              <a:t>reliable systems from unreliable components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4C8720C-69F3-4CF0-84D4-215348AB640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3358197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Fault</a:t>
            </a:r>
            <a:endParaRPr lang="en-US" sz="2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3358197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Error</a:t>
            </a:r>
            <a:endParaRPr lang="en-US" sz="2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3358197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Failure</a:t>
            </a:r>
            <a:endParaRPr lang="en-US" sz="26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 bwMode="auto">
          <a:xfrm>
            <a:off x="1981200" y="3604419"/>
            <a:ext cx="19812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 bwMode="auto">
          <a:xfrm>
            <a:off x="5105400" y="3604419"/>
            <a:ext cx="2057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457200" y="287170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cause of failure</a:t>
            </a:r>
            <a:endParaRPr lang="en-US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9" y="278384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component departs from spec.</a:t>
            </a:r>
            <a:endParaRPr lang="en-US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9400" y="278384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service departs from spec.</a:t>
            </a:r>
            <a:endParaRPr lang="en-US" dirty="0">
              <a:solidFill>
                <a:srgbClr val="0070C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1181100" y="3202940"/>
            <a:ext cx="685800" cy="1981200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53644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open/short circuit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transistor wear-out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particle strike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Left Brace 17"/>
          <p:cNvSpPr/>
          <p:nvPr/>
        </p:nvSpPr>
        <p:spPr bwMode="auto">
          <a:xfrm rot="5400000">
            <a:off x="4000500" y="3202940"/>
            <a:ext cx="685800" cy="1981200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400" y="453644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Wrong value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Wrong control</a:t>
            </a:r>
          </a:p>
        </p:txBody>
      </p:sp>
      <p:sp>
        <p:nvSpPr>
          <p:cNvPr id="20" name="Left Brace 19"/>
          <p:cNvSpPr/>
          <p:nvPr/>
        </p:nvSpPr>
        <p:spPr bwMode="auto">
          <a:xfrm rot="5400000">
            <a:off x="7277100" y="3202940"/>
            <a:ext cx="685800" cy="1981200"/>
          </a:xfrm>
          <a:prstGeom prst="leftBrace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Clr>
                <a:srgbClr val="333399"/>
              </a:buClr>
              <a:buSzPct val="100000"/>
              <a:buFont typeface="Century Gothic" pitchFamily="34" charset="0"/>
              <a:buNone/>
              <a:tabLst/>
            </a:pP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CC6633"/>
              </a:solidFill>
              <a:effectLst/>
              <a:latin typeface="Source Sans Pro" panose="020B0503030403020204" pitchFamily="34" charset="0"/>
              <a:ea typeface="Source Sans Pro" panose="020B0503030403020204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7000" y="453644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Application result</a:t>
            </a:r>
            <a:b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 incorrect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7200" y="3622040"/>
            <a:ext cx="3810000" cy="2579132"/>
            <a:chOff x="457200" y="2667000"/>
            <a:chExt cx="3810000" cy="2579132"/>
          </a:xfrm>
        </p:grpSpPr>
        <p:sp>
          <p:nvSpPr>
            <p:cNvPr id="22" name="TextBox 21"/>
            <p:cNvSpPr txBox="1"/>
            <p:nvPr/>
          </p:nvSpPr>
          <p:spPr>
            <a:xfrm>
              <a:off x="457200" y="4876800"/>
              <a:ext cx="3810000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Transient / non-transient fault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2743200" y="2667000"/>
              <a:ext cx="0" cy="2209800"/>
            </a:xfrm>
            <a:prstGeom prst="straightConnector1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4495800" y="3317240"/>
            <a:ext cx="4495800" cy="2883932"/>
            <a:chOff x="4495800" y="2362200"/>
            <a:chExt cx="4495800" cy="2883932"/>
          </a:xfrm>
        </p:grpSpPr>
        <p:sp>
          <p:nvSpPr>
            <p:cNvPr id="29" name="TextBox 28"/>
            <p:cNvSpPr txBox="1"/>
            <p:nvPr/>
          </p:nvSpPr>
          <p:spPr>
            <a:xfrm>
              <a:off x="4495800" y="4876800"/>
              <a:ext cx="4495800" cy="369332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>
                      <a:lumMod val="75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Error tolerance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 bwMode="auto">
            <a:xfrm flipV="1">
              <a:off x="6134100" y="2743200"/>
              <a:ext cx="0" cy="2133600"/>
            </a:xfrm>
            <a:prstGeom prst="straightConnector1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tailEnd type="arrow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Multiply 35"/>
            <p:cNvSpPr/>
            <p:nvPr/>
          </p:nvSpPr>
          <p:spPr bwMode="auto">
            <a:xfrm>
              <a:off x="5867400" y="2362200"/>
              <a:ext cx="533400" cy="533400"/>
            </a:xfrm>
            <a:prstGeom prst="mathMultiply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1">
                <a:lnSpc>
                  <a:spcPct val="99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33399"/>
                </a:buClr>
                <a:buSzPct val="100000"/>
                <a:buFont typeface="Century Gothic" pitchFamily="34" charset="0"/>
                <a:buNone/>
                <a:tabLst/>
              </a:pPr>
              <a:endParaRPr kumimoji="0" lang="en-US" sz="28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about component </a:t>
            </a:r>
            <a:r>
              <a:rPr lang="en-US" b="1" dirty="0" smtClean="0">
                <a:solidFill>
                  <a:schemeClr val="accent2"/>
                </a:solidFill>
              </a:rPr>
              <a:t>reliability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Significant uncertainty about predictions</a:t>
            </a:r>
          </a:p>
          <a:p>
            <a:pPr lvl="1"/>
            <a:r>
              <a:rPr lang="en-US" dirty="0" smtClean="0"/>
              <a:t>Largely because technology doesn’t stand still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59791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alarmist extrapolation</a:t>
            </a:r>
          </a:p>
          <a:p>
            <a:pPr lvl="1"/>
            <a:r>
              <a:rPr lang="en-US" dirty="0" smtClean="0"/>
              <a:t>Also with significant silent data corruption concern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008532"/>
              </p:ext>
            </p:extLst>
          </p:nvPr>
        </p:nvGraphicFramePr>
        <p:xfrm>
          <a:off x="384048" y="914400"/>
          <a:ext cx="75895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8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Vendors work hard to keep reliability constant</a:t>
            </a:r>
          </a:p>
          <a:p>
            <a:pPr lvl="1"/>
            <a:r>
              <a:rPr lang="en-US" dirty="0" smtClean="0"/>
              <a:t>Reliability doesn’t come cheap though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VLSI exponentials result from discrete steps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29" y="1217690"/>
            <a:ext cx="7872142" cy="55402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600" y="1717040"/>
            <a:ext cx="8428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 Mark Bohr, Intel (“Moore’s Law: Yesterday, Today, and Tomorrow”, May 26, 2015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17881"/>
            <a:ext cx="85344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 optimistic projection</a:t>
            </a:r>
          </a:p>
          <a:p>
            <a:pPr lvl="1"/>
            <a:r>
              <a:rPr lang="en-US" dirty="0" smtClean="0"/>
              <a:t>SDC concerns les clear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977731"/>
              </p:ext>
            </p:extLst>
          </p:nvPr>
        </p:nvGraphicFramePr>
        <p:xfrm>
          <a:off x="384048" y="914400"/>
          <a:ext cx="7589520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support from</a:t>
            </a:r>
          </a:p>
          <a:p>
            <a:pPr lvl="1"/>
            <a:r>
              <a:rPr lang="en-US" dirty="0" smtClean="0"/>
              <a:t>DOE</a:t>
            </a:r>
          </a:p>
          <a:p>
            <a:pPr lvl="1"/>
            <a:r>
              <a:rPr lang="en-US" dirty="0" smtClean="0"/>
              <a:t>NSF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43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</a:t>
            </a:r>
            <a:r>
              <a:rPr lang="en-US" b="1" dirty="0" smtClean="0"/>
              <a:t>all vendors</a:t>
            </a:r>
            <a:r>
              <a:rPr lang="en-US" dirty="0" smtClean="0"/>
              <a:t> succeed?</a:t>
            </a:r>
          </a:p>
          <a:p>
            <a:pPr lvl="1"/>
            <a:r>
              <a:rPr lang="en-US" dirty="0" smtClean="0"/>
              <a:t>At what cost?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2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all </a:t>
            </a:r>
            <a:r>
              <a:rPr lang="en-US" b="1" dirty="0"/>
              <a:t>customers</a:t>
            </a:r>
            <a:r>
              <a:rPr lang="en-US" dirty="0"/>
              <a:t> care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“Commercial” vs. scientific</a:t>
            </a:r>
          </a:p>
          <a:p>
            <a:pPr marL="173037" lvl="1" indent="0">
              <a:buNone/>
            </a:pPr>
            <a:r>
              <a:rPr lang="en-US" dirty="0" smtClean="0"/>
              <a:t>      Clouds              vs. supercomputers</a:t>
            </a:r>
          </a:p>
          <a:p>
            <a:pPr marL="173037" lvl="1" indent="0">
              <a:buNone/>
            </a:pPr>
            <a:r>
              <a:rPr lang="en-US" dirty="0"/>
              <a:t> </a:t>
            </a:r>
            <a:r>
              <a:rPr lang="en-US" dirty="0" smtClean="0"/>
              <a:t>      Games              vs. supercomputers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21</a:t>
            </a:fld>
            <a:endParaRPr lang="en-US"/>
          </a:p>
        </p:txBody>
      </p:sp>
      <p:pic>
        <p:nvPicPr>
          <p:cNvPr id="3074" name="Picture 2" descr="https://tse2-mm.cn.bing.net/th?id=JN.sqFX1Vnu8JhguSeI9ge9iA&amp;pid=15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4825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upload.wikimedia.org/wikipedia/commons/4/44/Titan_r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96" y="4114800"/>
            <a:ext cx="6558634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65481"/>
            <a:ext cx="8534400" cy="5715000"/>
          </a:xfrm>
        </p:spPr>
        <p:txBody>
          <a:bodyPr/>
          <a:lstStyle/>
          <a:p>
            <a:r>
              <a:rPr lang="en-US" dirty="0" smtClean="0"/>
              <a:t>The cohesiveness </a:t>
            </a:r>
            <a:r>
              <a:rPr lang="en-US" b="1" dirty="0" smtClean="0"/>
              <a:t>problem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Performance efficiency is expected performance relative to perfectly-reliable system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3743235"/>
              </p:ext>
            </p:extLst>
          </p:nvPr>
        </p:nvGraphicFramePr>
        <p:xfrm>
          <a:off x="965200" y="1287144"/>
          <a:ext cx="6563360" cy="422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Reliability is in the eye of the beholder</a:t>
            </a:r>
          </a:p>
          <a:p>
            <a:pPr lvl="1"/>
            <a:r>
              <a:rPr lang="en-US" dirty="0" smtClean="0"/>
              <a:t>Level of paranoia (life threatening?)</a:t>
            </a:r>
          </a:p>
          <a:p>
            <a:pPr lvl="1"/>
            <a:r>
              <a:rPr lang="en-US" dirty="0" smtClean="0"/>
              <a:t>Monetary cost of failure (and legal implications)</a:t>
            </a:r>
          </a:p>
          <a:p>
            <a:pPr lvl="1"/>
            <a:r>
              <a:rPr lang="en-US" dirty="0" smtClean="0"/>
              <a:t>Tolerance to different results</a:t>
            </a:r>
          </a:p>
          <a:p>
            <a:pPr lvl="1"/>
            <a:r>
              <a:rPr lang="en-US" dirty="0" smtClean="0"/>
              <a:t>Can someone else be blamed?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“right answer”</a:t>
            </a:r>
          </a:p>
          <a:p>
            <a:pPr lvl="1"/>
            <a:r>
              <a:rPr lang="en-US" dirty="0"/>
              <a:t>Performance/efficiency and reliability </a:t>
            </a:r>
            <a:r>
              <a:rPr lang="en-US" dirty="0" smtClean="0"/>
              <a:t>tradeoffs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7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course goals</a:t>
            </a:r>
          </a:p>
          <a:p>
            <a:pPr lvl="1"/>
            <a:r>
              <a:rPr lang="en-US" dirty="0" smtClean="0"/>
              <a:t>For hardware, system, and application:</a:t>
            </a:r>
          </a:p>
          <a:p>
            <a:pPr lvl="2"/>
            <a:r>
              <a:rPr lang="en-US" dirty="0" smtClean="0"/>
              <a:t>Understand the state of the practice</a:t>
            </a:r>
          </a:p>
          <a:p>
            <a:pPr lvl="2"/>
            <a:r>
              <a:rPr lang="en-US" dirty="0" smtClean="0"/>
              <a:t>Understand the state of the art</a:t>
            </a:r>
          </a:p>
          <a:p>
            <a:pPr lvl="2"/>
            <a:r>
              <a:rPr lang="en-US" dirty="0" smtClean="0"/>
              <a:t>Understand the sources of overhead</a:t>
            </a:r>
          </a:p>
          <a:p>
            <a:pPr lvl="2"/>
            <a:r>
              <a:rPr lang="en-US" dirty="0" smtClean="0"/>
              <a:t>Understand how to improve resilience within a layer</a:t>
            </a:r>
          </a:p>
          <a:p>
            <a:pPr lvl="1"/>
            <a:r>
              <a:rPr lang="en-US" dirty="0" smtClean="0"/>
              <a:t>Understand cross-layer resilience</a:t>
            </a:r>
          </a:p>
          <a:p>
            <a:pPr lvl="2"/>
            <a:r>
              <a:rPr lang="en-US" dirty="0" smtClean="0"/>
              <a:t>Better balance of overheads and needs</a:t>
            </a:r>
          </a:p>
          <a:p>
            <a:pPr marL="17303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534400" cy="6172199"/>
          </a:xfrm>
        </p:spPr>
        <p:txBody>
          <a:bodyPr/>
          <a:lstStyle/>
          <a:p>
            <a:r>
              <a:rPr lang="en-US" dirty="0" smtClean="0"/>
              <a:t>Syllabus (basics, then bottom-up)</a:t>
            </a:r>
          </a:p>
          <a:p>
            <a:pPr lvl="1"/>
            <a:r>
              <a:rPr lang="en-US" dirty="0" smtClean="0"/>
              <a:t>Overall system architecture</a:t>
            </a:r>
          </a:p>
          <a:p>
            <a:pPr lvl="1"/>
            <a:r>
              <a:rPr lang="en-US" dirty="0" smtClean="0"/>
              <a:t>Fundamentals of resilience</a:t>
            </a:r>
          </a:p>
          <a:p>
            <a:pPr lvl="2"/>
            <a:r>
              <a:rPr lang="en-US" dirty="0" smtClean="0"/>
              <a:t>Terminology and actions</a:t>
            </a:r>
          </a:p>
          <a:p>
            <a:pPr lvl="1"/>
            <a:r>
              <a:rPr lang="en-US" dirty="0" smtClean="0"/>
              <a:t>Fault/error/failure modes and models</a:t>
            </a:r>
          </a:p>
          <a:p>
            <a:pPr lvl="1"/>
            <a:r>
              <a:rPr lang="en-US" dirty="0" smtClean="0"/>
              <a:t>Past</a:t>
            </a:r>
            <a:r>
              <a:rPr lang="en-US" dirty="0"/>
              <a:t>, present, and near future approaches</a:t>
            </a:r>
          </a:p>
          <a:p>
            <a:pPr lvl="2"/>
            <a:r>
              <a:rPr lang="en-US" dirty="0" smtClean="0"/>
              <a:t>HW techniques + checkpoint/restart</a:t>
            </a:r>
          </a:p>
          <a:p>
            <a:pPr lvl="1"/>
            <a:r>
              <a:rPr lang="en-US" dirty="0" smtClean="0"/>
              <a:t>Supercomputers aren’t clouds</a:t>
            </a:r>
          </a:p>
          <a:p>
            <a:pPr lvl="2"/>
            <a:r>
              <a:rPr lang="en-US" dirty="0" smtClean="0"/>
              <a:t>But what can we learn?</a:t>
            </a:r>
          </a:p>
          <a:p>
            <a:pPr lvl="1"/>
            <a:r>
              <a:rPr lang="en-US" dirty="0" smtClean="0"/>
              <a:t>Containment Domains and </a:t>
            </a:r>
            <a:br>
              <a:rPr lang="en-US" dirty="0" smtClean="0"/>
            </a:br>
            <a:r>
              <a:rPr lang="en-US" dirty="0" smtClean="0"/>
              <a:t>other future cross-layer approaches</a:t>
            </a:r>
          </a:p>
          <a:p>
            <a:pPr lvl="2"/>
            <a:r>
              <a:rPr lang="en-US" dirty="0" smtClean="0"/>
              <a:t>With thoughts on approximate computing</a:t>
            </a:r>
          </a:p>
          <a:p>
            <a:pPr lvl="1"/>
            <a:r>
              <a:rPr lang="en-US" dirty="0" smtClean="0"/>
              <a:t>Reporting and forecasting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 about </a:t>
            </a:r>
            <a:r>
              <a:rPr lang="en-US" dirty="0" err="1" smtClean="0"/>
              <a:t>mE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4294967295"/>
          </p:nvPr>
        </p:nvSpPr>
        <p:spPr>
          <a:xfrm>
            <a:off x="0" y="0"/>
            <a:ext cx="5483225" cy="455613"/>
          </a:xfrm>
        </p:spPr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problems and emerging systems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33513"/>
          <a:ext cx="8534400" cy="540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Arch-focused whole-system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Efficiency requirements require crossing layers</a:t>
            </a:r>
          </a:p>
          <a:p>
            <a:r>
              <a:rPr lang="en-US" dirty="0" smtClean="0"/>
              <a:t>Algorithms are key</a:t>
            </a:r>
          </a:p>
          <a:p>
            <a:pPr lvl="1"/>
            <a:r>
              <a:rPr lang="en-US" dirty="0" smtClean="0"/>
              <a:t>Compute less, move less, store less</a:t>
            </a:r>
          </a:p>
          <a:p>
            <a:r>
              <a:rPr lang="en-US" dirty="0" smtClean="0"/>
              <a:t>Proportional systems</a:t>
            </a:r>
          </a:p>
          <a:p>
            <a:pPr lvl="1"/>
            <a:r>
              <a:rPr lang="en-US" dirty="0" smtClean="0"/>
              <a:t>Minimize waste</a:t>
            </a:r>
          </a:p>
          <a:p>
            <a:r>
              <a:rPr lang="en-US" dirty="0" smtClean="0"/>
              <a:t>Utilize and improve emerging technologies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Explore (and act) up and down</a:t>
            </a:r>
          </a:p>
          <a:p>
            <a:pPr lvl="1"/>
            <a:r>
              <a:rPr lang="en-US" dirty="0" smtClean="0"/>
              <a:t>Programming model to circuits </a:t>
            </a:r>
          </a:p>
          <a:p>
            <a:r>
              <a:rPr lang="en-US" dirty="0" smtClean="0"/>
              <a:t>Preferably implement at micro-arch/system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</a:p>
          <a:p>
            <a:r>
              <a:rPr lang="en-US" b="1" dirty="0" smtClean="0"/>
              <a:t>System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tx2"/>
                </a:solidFill>
              </a:rPr>
              <a:t>Complexity</a:t>
            </a:r>
            <a:r>
              <a:rPr lang="en-US" dirty="0" smtClean="0"/>
              <a:t> increasing </a:t>
            </a:r>
          </a:p>
          <a:p>
            <a:r>
              <a:rPr lang="en-US" dirty="0" smtClean="0"/>
              <a:t>faster than 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component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2"/>
                </a:solidFill>
              </a:rPr>
              <a:t>reliability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improves</a:t>
            </a:r>
          </a:p>
          <a:p>
            <a:endParaRPr lang="en-US" dirty="0"/>
          </a:p>
          <a:p>
            <a:r>
              <a:rPr lang="en-US" dirty="0" smtClean="0"/>
              <a:t>No “right” answer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problems and emerging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415" y="1474839"/>
            <a:ext cx="8534400" cy="5143289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M</a:t>
            </a:r>
            <a:r>
              <a:rPr lang="en-US" sz="2400" dirty="0" smtClean="0"/>
              <a:t>emory systems</a:t>
            </a:r>
          </a:p>
          <a:p>
            <a:pPr lvl="1"/>
            <a:r>
              <a:rPr lang="en-US" sz="2000" dirty="0" smtClean="0"/>
              <a:t>Capacity, bandwidth, efficiency – impossible to balance</a:t>
            </a:r>
          </a:p>
          <a:p>
            <a:pPr lvl="1"/>
            <a:r>
              <a:rPr lang="en-US" sz="2000" dirty="0" smtClean="0"/>
              <a:t>Adaptive and dynamic management helps</a:t>
            </a:r>
          </a:p>
          <a:p>
            <a:pPr lvl="1"/>
            <a:r>
              <a:rPr lang="en-US" sz="2000" dirty="0" smtClean="0"/>
              <a:t>New technologies to the rescue?</a:t>
            </a:r>
          </a:p>
          <a:p>
            <a:pPr lvl="1"/>
            <a:r>
              <a:rPr lang="en-US" sz="2000" dirty="0" smtClean="0"/>
              <a:t>Opportunities for in-memory computing</a:t>
            </a:r>
          </a:p>
          <a:p>
            <a:r>
              <a:rPr lang="en-US" sz="2400" dirty="0" smtClean="0"/>
              <a:t>GPUs, supercomputers, clouds, and more</a:t>
            </a:r>
          </a:p>
          <a:p>
            <a:pPr lvl="1"/>
            <a:r>
              <a:rPr lang="en-US" sz="2000" dirty="0" smtClean="0"/>
              <a:t>Throughput oriented designs are a must</a:t>
            </a:r>
          </a:p>
          <a:p>
            <a:pPr lvl="1"/>
            <a:r>
              <a:rPr lang="en-US" sz="2000" dirty="0" smtClean="0"/>
              <a:t>Centralization trend is interesting</a:t>
            </a:r>
          </a:p>
          <a:p>
            <a:r>
              <a:rPr lang="en-US" sz="2400" dirty="0"/>
              <a:t>Reliability and resilience</a:t>
            </a:r>
          </a:p>
          <a:p>
            <a:pPr lvl="1"/>
            <a:r>
              <a:rPr lang="en-US" sz="2000" dirty="0"/>
              <a:t>More, smaller devices – danger of poor reliability</a:t>
            </a:r>
          </a:p>
          <a:p>
            <a:pPr lvl="1"/>
            <a:r>
              <a:rPr lang="en-US" sz="2000" dirty="0"/>
              <a:t>Trimmed margins – less room for error</a:t>
            </a:r>
          </a:p>
          <a:p>
            <a:pPr lvl="1"/>
            <a:r>
              <a:rPr lang="en-US" sz="2000" dirty="0"/>
              <a:t>Hard constraints – efficiency is a must</a:t>
            </a:r>
          </a:p>
          <a:p>
            <a:pPr lvl="1"/>
            <a:r>
              <a:rPr lang="en-US" sz="2000" dirty="0"/>
              <a:t>Scale exacerbates reliability and resilience concerns</a:t>
            </a:r>
          </a:p>
          <a:p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Current and graduated PhD students</a:t>
            </a:r>
          </a:p>
          <a:p>
            <a:pPr lvl="1"/>
            <a:r>
              <a:rPr lang="en-US" sz="1600" dirty="0" smtClean="0"/>
              <a:t>Benjamin Cho</a:t>
            </a:r>
          </a:p>
          <a:p>
            <a:pPr lvl="1"/>
            <a:r>
              <a:rPr lang="en-US" sz="1600" dirty="0" err="1" smtClean="0"/>
              <a:t>Jinsuk</a:t>
            </a:r>
            <a:r>
              <a:rPr lang="en-US" sz="1600" dirty="0" smtClean="0"/>
              <a:t> Chung</a:t>
            </a:r>
          </a:p>
          <a:p>
            <a:pPr lvl="1"/>
            <a:r>
              <a:rPr lang="en-US" sz="1600" dirty="0" err="1" smtClean="0"/>
              <a:t>Seong-Lyong</a:t>
            </a:r>
            <a:r>
              <a:rPr lang="en-US" sz="1600" dirty="0" smtClean="0"/>
              <a:t> Gong</a:t>
            </a:r>
          </a:p>
          <a:p>
            <a:pPr lvl="1"/>
            <a:r>
              <a:rPr lang="en-US" sz="1600" dirty="0" err="1" smtClean="0"/>
              <a:t>Cagri</a:t>
            </a:r>
            <a:r>
              <a:rPr lang="en-US" sz="1600" dirty="0" smtClean="0"/>
              <a:t> </a:t>
            </a:r>
            <a:r>
              <a:rPr lang="en-US" sz="1600" dirty="0" err="1" smtClean="0"/>
              <a:t>Eryilmaz</a:t>
            </a:r>
            <a:endParaRPr lang="en-US" sz="1600" dirty="0" smtClean="0"/>
          </a:p>
          <a:p>
            <a:pPr lvl="1"/>
            <a:r>
              <a:rPr lang="en-US" sz="1600" dirty="0" smtClean="0"/>
              <a:t>Dong Wan Kim</a:t>
            </a:r>
          </a:p>
          <a:p>
            <a:pPr lvl="1"/>
            <a:r>
              <a:rPr lang="en-US" sz="1600" dirty="0" err="1" smtClean="0"/>
              <a:t>Jungrae</a:t>
            </a:r>
            <a:r>
              <a:rPr lang="en-US" sz="1600" dirty="0" smtClean="0"/>
              <a:t> Kim</a:t>
            </a:r>
          </a:p>
          <a:p>
            <a:pPr lvl="1"/>
            <a:r>
              <a:rPr lang="en-US" sz="1600" dirty="0" smtClean="0"/>
              <a:t>Evgeni </a:t>
            </a:r>
            <a:r>
              <a:rPr lang="en-US" sz="1600" dirty="0" err="1" smtClean="0"/>
              <a:t>Krimer</a:t>
            </a:r>
            <a:r>
              <a:rPr lang="en-US" sz="1600" dirty="0" smtClean="0"/>
              <a:t> (NVIDIA)</a:t>
            </a:r>
          </a:p>
          <a:p>
            <a:pPr lvl="1"/>
            <a:r>
              <a:rPr lang="en-US" sz="1600" dirty="0" smtClean="0"/>
              <a:t>Min </a:t>
            </a:r>
            <a:r>
              <a:rPr lang="en-US" sz="1600" dirty="0" err="1" smtClean="0"/>
              <a:t>Kyu</a:t>
            </a:r>
            <a:r>
              <a:rPr lang="en-US" sz="1600" dirty="0" smtClean="0"/>
              <a:t> </a:t>
            </a:r>
            <a:r>
              <a:rPr lang="en-US" sz="1600" dirty="0" err="1" smtClean="0"/>
              <a:t>Jeong</a:t>
            </a:r>
            <a:r>
              <a:rPr lang="en-US" sz="1600" dirty="0" smtClean="0"/>
              <a:t> (Oracle Labs)</a:t>
            </a:r>
          </a:p>
          <a:p>
            <a:pPr lvl="1"/>
            <a:r>
              <a:rPr lang="en-US" sz="1600" dirty="0" err="1" smtClean="0"/>
              <a:t>Ikhwan</a:t>
            </a:r>
            <a:r>
              <a:rPr lang="en-US" sz="1600" dirty="0" smtClean="0"/>
              <a:t> Lee</a:t>
            </a:r>
          </a:p>
          <a:p>
            <a:pPr lvl="1"/>
            <a:r>
              <a:rPr lang="en-US" sz="1600" dirty="0" err="1" smtClean="0"/>
              <a:t>Kyushick</a:t>
            </a:r>
            <a:r>
              <a:rPr lang="en-US" sz="1600" dirty="0" smtClean="0"/>
              <a:t> Lee</a:t>
            </a:r>
          </a:p>
          <a:p>
            <a:pPr lvl="1"/>
            <a:r>
              <a:rPr lang="en-US" sz="1600" dirty="0" smtClean="0"/>
              <a:t>Mike Sullivan (NVIDIA Research)</a:t>
            </a:r>
          </a:p>
          <a:p>
            <a:pPr lvl="1"/>
            <a:r>
              <a:rPr lang="en-US" sz="1600" dirty="0" err="1" smtClean="0"/>
              <a:t>Minsoo</a:t>
            </a:r>
            <a:r>
              <a:rPr lang="en-US" sz="1600" dirty="0" smtClean="0"/>
              <a:t> </a:t>
            </a:r>
            <a:r>
              <a:rPr lang="en-US" sz="1600" dirty="0" err="1" smtClean="0"/>
              <a:t>Rhu</a:t>
            </a:r>
            <a:r>
              <a:rPr lang="en-US" sz="1600" dirty="0" smtClean="0"/>
              <a:t> (NVIDIA Research)</a:t>
            </a:r>
          </a:p>
          <a:p>
            <a:pPr lvl="1"/>
            <a:r>
              <a:rPr lang="en-US" sz="1600" dirty="0" smtClean="0"/>
              <a:t>Doe Hyun Yoon (Google)</a:t>
            </a:r>
          </a:p>
          <a:p>
            <a:pPr lvl="1"/>
            <a:r>
              <a:rPr lang="en-US" sz="1600" dirty="0" smtClean="0"/>
              <a:t>Song Zhang</a:t>
            </a:r>
          </a:p>
          <a:p>
            <a:pPr lvl="1"/>
            <a:r>
              <a:rPr lang="en-US" sz="1600" dirty="0" err="1" smtClean="0"/>
              <a:t>Tianhao</a:t>
            </a:r>
            <a:r>
              <a:rPr lang="en-US" sz="1600" dirty="0" smtClean="0"/>
              <a:t> Zheng</a:t>
            </a:r>
          </a:p>
          <a:p>
            <a:pPr lvl="1"/>
            <a:r>
              <a:rPr lang="en-US" sz="1600" dirty="0" err="1" smtClean="0"/>
              <a:t>Haishan</a:t>
            </a:r>
            <a:r>
              <a:rPr lang="en-US" sz="1600" dirty="0" smtClean="0"/>
              <a:t> Zhu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dirty="0"/>
              <a:t>Current and graduate MS students</a:t>
            </a:r>
          </a:p>
          <a:p>
            <a:pPr lvl="1"/>
            <a:r>
              <a:rPr lang="en-US" sz="1400" dirty="0" smtClean="0"/>
              <a:t>Mehmet </a:t>
            </a:r>
            <a:r>
              <a:rPr lang="en-US" sz="1400" dirty="0" err="1" smtClean="0"/>
              <a:t>Basoglu</a:t>
            </a:r>
            <a:r>
              <a:rPr lang="en-US" sz="1400" dirty="0" smtClean="0"/>
              <a:t> (Broadcom)</a:t>
            </a:r>
          </a:p>
          <a:p>
            <a:pPr lvl="1"/>
            <a:r>
              <a:rPr lang="en-US" sz="1400" dirty="0" err="1" smtClean="0"/>
              <a:t>Esha</a:t>
            </a:r>
            <a:r>
              <a:rPr lang="en-US" sz="1400" dirty="0" smtClean="0"/>
              <a:t> </a:t>
            </a:r>
            <a:r>
              <a:rPr lang="en-US" sz="1400" dirty="0" err="1" smtClean="0"/>
              <a:t>Choukse</a:t>
            </a:r>
            <a:endParaRPr lang="en-US" sz="1400" dirty="0" smtClean="0"/>
          </a:p>
          <a:p>
            <a:pPr lvl="1"/>
            <a:r>
              <a:rPr lang="en-US" sz="1400" dirty="0" smtClean="0"/>
              <a:t>Nick Kelly</a:t>
            </a:r>
          </a:p>
          <a:p>
            <a:pPr lvl="1"/>
            <a:r>
              <a:rPr lang="en-US" sz="1400" dirty="0" err="1" smtClean="0"/>
              <a:t>Mahnaz</a:t>
            </a:r>
            <a:r>
              <a:rPr lang="en-US" sz="1400" dirty="0" smtClean="0"/>
              <a:t> </a:t>
            </a:r>
            <a:r>
              <a:rPr lang="en-US" sz="1400" dirty="0" err="1" smtClean="0"/>
              <a:t>Sadoughi</a:t>
            </a:r>
            <a:r>
              <a:rPr lang="en-US" sz="1400" dirty="0" smtClean="0"/>
              <a:t> (Apple)</a:t>
            </a:r>
          </a:p>
          <a:p>
            <a:r>
              <a:rPr lang="en-US" sz="1800" dirty="0" smtClean="0"/>
              <a:t>Collaborators </a:t>
            </a:r>
            <a:r>
              <a:rPr lang="en-US" sz="1800" dirty="0"/>
              <a:t>at</a:t>
            </a:r>
          </a:p>
          <a:p>
            <a:pPr lvl="1"/>
            <a:r>
              <a:rPr lang="en-US" sz="1600" dirty="0" smtClean="0"/>
              <a:t>AMD</a:t>
            </a:r>
          </a:p>
          <a:p>
            <a:pPr lvl="1"/>
            <a:r>
              <a:rPr lang="en-US" sz="1600" dirty="0" smtClean="0"/>
              <a:t>Cray</a:t>
            </a:r>
          </a:p>
          <a:p>
            <a:pPr lvl="1"/>
            <a:r>
              <a:rPr lang="en-US" sz="1600" dirty="0" smtClean="0"/>
              <a:t>Intel</a:t>
            </a:r>
          </a:p>
          <a:p>
            <a:pPr lvl="1"/>
            <a:r>
              <a:rPr lang="en-US" sz="1600" dirty="0" smtClean="0"/>
              <a:t>NVIDIA</a:t>
            </a:r>
          </a:p>
          <a:p>
            <a:pPr lvl="1"/>
            <a:r>
              <a:rPr lang="en-US" sz="1600" dirty="0" smtClean="0"/>
              <a:t>Samsung</a:t>
            </a:r>
            <a:endParaRPr lang="en-US" sz="1600" dirty="0"/>
          </a:p>
          <a:p>
            <a:pPr lvl="1"/>
            <a:r>
              <a:rPr lang="en-US" sz="1600" dirty="0"/>
              <a:t>LBNL, PNNL</a:t>
            </a:r>
          </a:p>
          <a:p>
            <a:pPr lvl="1"/>
            <a:r>
              <a:rPr lang="en-US" sz="1600" dirty="0"/>
              <a:t>Stanford</a:t>
            </a:r>
          </a:p>
          <a:p>
            <a:r>
              <a:rPr lang="en-US" sz="1800" dirty="0"/>
              <a:t>Lots of great insightful feedback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59B1C28-9D21-4559-A913-2EE6820D4D1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Erez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Grew up mostly in Israel</a:t>
            </a:r>
          </a:p>
          <a:p>
            <a:r>
              <a:rPr lang="en-US" dirty="0"/>
              <a:t>BSc EE and BS Physics at </a:t>
            </a:r>
            <a:r>
              <a:rPr lang="en-US" dirty="0" err="1"/>
              <a:t>Technion</a:t>
            </a:r>
            <a:endParaRPr lang="en-US" dirty="0"/>
          </a:p>
          <a:p>
            <a:r>
              <a:rPr lang="en-US" dirty="0"/>
              <a:t>Part-time researcher at Intel Haifa</a:t>
            </a:r>
          </a:p>
          <a:p>
            <a:r>
              <a:rPr lang="en-US" dirty="0" smtClean="0"/>
              <a:t>PhD at Stanford (w/ Bill Dally)</a:t>
            </a:r>
          </a:p>
          <a:p>
            <a:r>
              <a:rPr lang="en-US" dirty="0" smtClean="0"/>
              <a:t>At </a:t>
            </a:r>
            <a:r>
              <a:rPr lang="en-US" dirty="0"/>
              <a:t>UT Austin since 2007</a:t>
            </a:r>
          </a:p>
          <a:p>
            <a:pPr lvl="1"/>
            <a:r>
              <a:rPr lang="en-US" dirty="0"/>
              <a:t>Going well (great students and collaborators)</a:t>
            </a:r>
          </a:p>
          <a:p>
            <a:pPr lvl="1"/>
            <a:r>
              <a:rPr lang="en-US" dirty="0"/>
              <a:t>~7 architects + ~5 systems</a:t>
            </a:r>
          </a:p>
          <a:p>
            <a:pPr lvl="1"/>
            <a:r>
              <a:rPr lang="en-US" dirty="0"/>
              <a:t>Very strong collaborations with others</a:t>
            </a:r>
          </a:p>
          <a:p>
            <a:pPr lvl="1"/>
            <a:r>
              <a:rPr lang="en-US" dirty="0"/>
              <a:t>TACC supercomputing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9CCC2B6E-A47A-4215-8E3E-E4256677DC12}" type="slidenum">
              <a:rPr lang="en-US" smtClean="0"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/>
              <a:t>exascale</a:t>
            </a:r>
            <a:r>
              <a:rPr lang="en-US" dirty="0" smtClean="0"/>
              <a:t> system is a high-performance system for solving </a:t>
            </a:r>
            <a:r>
              <a:rPr lang="en-US" b="1" dirty="0" smtClean="0"/>
              <a:t>big problems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8AE9BA-8FD7-4D1A-A66A-D5FF7FD5C2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0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err="1" smtClean="0"/>
              <a:t>exascale</a:t>
            </a:r>
            <a:r>
              <a:rPr lang="en-US" b="1" dirty="0" smtClean="0"/>
              <a:t> </a:t>
            </a:r>
            <a:r>
              <a:rPr lang="en-US" dirty="0" smtClean="0"/>
              <a:t>system </a:t>
            </a:r>
            <a:r>
              <a:rPr lang="en-US" dirty="0"/>
              <a:t>is a high-performance system </a:t>
            </a:r>
            <a:r>
              <a:rPr lang="en-US" dirty="0" smtClean="0"/>
              <a:t>for solving </a:t>
            </a:r>
            <a:r>
              <a:rPr lang="en-US" b="1" dirty="0" smtClean="0"/>
              <a:t>big cohesive problems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8AE9BA-8FD7-4D1A-A66A-D5FF7FD5C2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/>
              <a:t>exascale</a:t>
            </a:r>
            <a:r>
              <a:rPr lang="en-US" b="1" dirty="0"/>
              <a:t> </a:t>
            </a:r>
            <a:r>
              <a:rPr lang="en-US" dirty="0"/>
              <a:t>system is a high-performance system </a:t>
            </a:r>
            <a:r>
              <a:rPr lang="en-US" dirty="0" smtClean="0"/>
              <a:t>for solving </a:t>
            </a:r>
            <a:r>
              <a:rPr lang="en-US" b="1" dirty="0" smtClean="0"/>
              <a:t>big cohesive 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dirty="0" smtClean="0"/>
              <a:t>(c) Mattan </a:t>
            </a:r>
            <a:r>
              <a:rPr lang="en-US" dirty="0" smtClean="0"/>
              <a:t>Erez, all images identified as reusable by Google Image Search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8AE9BA-8FD7-4D1A-A66A-D5FF7FD5C2DD}" type="slidenum">
              <a:rPr lang="en-US" smtClean="0"/>
              <a:t>6</a:t>
            </a:fld>
            <a:endParaRPr lang="en-US"/>
          </a:p>
        </p:txBody>
      </p:sp>
      <p:pic>
        <p:nvPicPr>
          <p:cNvPr id="55298" name="Picture 2" descr="http://upload.wikimedia.org/wikipedia/commons/b/bd/Internet_map_1024_-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810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http://www.cs.toronto.edu/~sme/PMU199-climate-computing/pmu199-2011/Globe_as_a_gri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6471" l="169" r="988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8468"/>
            <a:ext cx="2435225" cy="245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data:image/jpeg;base64,/9j/4AAQSkZJRgABAQAAAQABAAD/2wCEAAkGBxQSEhUUEhIUFhQUFhQYFRUXFRQUFBQUFBQXFxQUFBQYHCggGBolGxQUITEhJSkrLi4uFx8zODMsNygtLisBCgoKDg0OGxAQGiwkICQsLCwsLCwsLCwsLCwsLCwsLCwsLCwsLCwsLCwsLCwsLCwsLCwsLCwsLCwsLCwsLCwsLP/AABEIAMIBAwMBEQACEQEDEQH/xAAcAAABBQEBAQAAAAAAAAAAAAAAAgMEBQYBBwj/xAA/EAABAgMFBQYEBAUDBQEAAAABAAIDBBEFEiExQQZRYXGBEyIykaGxB0LB0VJikvAUIzPh8RVDclOCg6LSJP/EABsBAAEFAQEAAAAAAAAAAAAAAAABAgMEBQYH/8QAOBEAAgIBAwICBwcDAwUAAAAAAAECAxEEEiEFMUFRMmFxgZGh0RMUIkKxweEGUvAVM0MjJFNi8f/aAAwDAQACEQMRAD8AxLHXmgjIgHzC3H+KPtRgtYeDebFRb0IDdguA6jDbYzU0TzwS9o5W9DPL/Cg0s8SH6uHGTzgNo4jiu16fLMTKkKK0hhwlMlLCyxTgKIyUuwh1KAkuUbtihcAHJY2JiYOqQDqVCAgUEAJIUc1lYFRHiBZV8eMkkWTJOJl5FZ1kRGauyYuDfL9+iy748ssVM08m6rR5LNsWGalTzEl3MFFkn2lVaslUHDn91ZptwynqKsnndpyxhxDuK6np+p5RlSj4DK6OLyQkG2ZXtIZ3t7w6ZjyUOor3w9hPp7Nk15MyCyDYBAAgAQAIAEACABAAgDZWLFvQWcBT9Jp7UWxp5bqkY2ojttZt9hI1C5vH3XIdbr22MtaGWJYNfPQrzCOCw65YkaVscxPLLUg3IxG9dj0u3ODCmsZQwt8iEvUNvoiobqqybXYcBKVzb7sMHE0AQAtpVqueeGNaFKVCHUoAgDiawGnhU74d15j4s5KOxIWPND5GlsiLjTfQhZ18fEWt8mxs52B6FZNq5Nah8FoAqpdSExIeGKVMSUeDG7U2XUEgLX0V+GY+qq2vKMezccwu00d32kChJCirg0xlqS/ZxXN0rUcjiFjXQ2TaNmie+CZEURMCABAAgAQAIAEACANJsvHq1zNxqORz9R6rR0U8xcTN1sMSUjZ7JzFyYA0cPUFZPXqcxUiPSyxNHpTsQuN7M3+6POtsJS6+9Tj910PTbuxh6iG2ZQhdjB5WSoxLk2xfhYIbVMccQAIAEAdBSxlh5AcCup55GHU4AQBxIwEvCr3LhMchiGaO/eqxrlhtEngXllxKObzp5/5WfdHhiR4ZtLKiZcRRZFyNLTy5L2CVRkacB0hNJCBaUreaQp6Z7WVdRXuieZWzK9nE4Fdf0vUc4MGyGHgiLpEQlFtPL4NeNO6fcfVUdbDtIvaKfLiZ5Z5oggAQAIAEACABAAgCy2fj3YwGjqtPuPUDzVnSz22L1lbVx3Vv1GylI1x7H/hcPI4FS9Tq+0oZmQeGeuyTg5gO8BedWLEjpqWpRyZza+SvMV7Q27ZGdrq/E8+aKVG5dxobd8MGVI6VeYwZKoNYeB4JAOJABAoIAWxWqpZWBjFqcQEogJool2ShtX4RURn5+Syb1+IlXYtZN2PkVnWIabGz4mPUFZNqL1L5NLAKzZGtWybDCiZZihEaElixs4GH2zs7ulwGWK2+nX4kjE1lW15Mc1d3TPdBMzJdxiflu0hubvGHMYj1S2w3wcR1U9k1IxJCxTcJ0hY0eMC6FCc5o1wA8ynKEn2GSsjHuyZH2WmGtrdB4BwJT3TIYr4FbCkIjjRsNxPIpihJ+A92RXiXln7DTkXKGG/8j9qp32TXcZ9tHwNBC+EM24Vvw60yx90jUfMPtH5GP2i2ejyMTs5hl0kVBBq1w1oeqa1gkjJMqkg4VDeWkEZggjmEqeHkRrKwbqG++0EZOAI6iq2ZpWV+1GG1tljyPU9kJvtJdh1pQ8wvNtdXstaN/QTzDBLteBeaVDTLDJNTDMTy62Ze5E4Fdd0zUYayYE444Ii6RckI3ECqXrDyOQ019VUrt3cPuPaFKUQQ6Iq87sdhUjrX1T4WqXANDjFaqeJDWOK2hgJwgJGKcKjn2YIixVkXrlE0SylD7LNmNNXZbsG8W+3+FmXLllqp9jTyL6gcvZZtiwzVpllFpAKrMvQY7dSEmCntuTvsI4K1p7Nskyhq6t0WeVTEK49zToV33TLt8MHOzWBIC1SIgyOzIfFdEf8A071Wt/Fqa8K1wWdKlb2/A0VfLYo+JuIYeGNhy7BgKVp3W8hqlePEYh+T2Oc83oznO4E4dG5BMdqQ9QbNRZ2zcOHk0KGVrZIq0aCUkQMgonLJIolm1gaEwf2PK/jjBZElL9BehvaWnXE3SOWKlivwsYn+NHg6aTggDXbPxr0ECuLag+dR6Faulnurx5GTqobbG/M9I+Hsx3Xs3Or0K47r1Oy/PmXumz5aNnMsqFgReGbFkcowG1ln1qQtvRXYMDVV7ZZMizccwux0d2+BRkjrwrNkdyERDcKFYU1tkyZHC4oc5PxDBxNAKoTwA/DctCmecMjaH1ooYCcICGBxMYpGirI1HgSxJ0mcuSzbBGaayXd1vM+6zblyyep9jT2c7A8D7rNtRp0MuIBVWRoQZMCjLCGo8OoTovAycco8z20s+5EvgYHNdT0fVYkkc3q6ts/aV1lWU+MRRpp+811Fl3wK8KzcWXsqBjENeCqyu8i1GrzNDAkWMwa0BQOTZKopE5jAEwcSIMKqQckS6hoSDuxWT8/xT1EjlI8k+Ltp1ghlfE4emP0UzWIDa+ZnkahLIIAutmI1Ijm/ib6t/sSrmilibXmU9bHME/I9D2OmrkxTR4p1GIWZ/UNGYKaINFPbYj1AYhcSdL3RQ21KXmnBXNPZhmbqqso84tWVLHV/dF0+h1O1pmNKOOCKDVdLCSksoiawR5hmqzdbVh7kPg/AZAVAkAt4IyIcSii4ZxU1EsPA2SJLVr1PMSJilMNBAHExikeMFlalfqSxJkn8vL6LLs8RGaKy3d3kVn3LklrfBprOdjzCzrVwaVD5LqA5VJI0IMnsKhZbixRCVLIrMpaMD+JfiP5TCafnI+au7cOq7Hpeh+7x3z9J+Hl/Jg6qasnx2RaScNrBQClFpSeSJLBZwkxjxxIKS5eBXEprY5IlPiBoSC5wVE7PcVIojHIz9oTuBxU0YkTZ4v8AEC0e1j3QcGD1P9h6oufZEtC4bMsoCcEAPyUfs4jXbiK8tfSqfXPZJSGWQ3xcTeyse49jx8pB6f4V3qFKtokjGg3GR7JZ8UPY0jUBea2R2yaOronugmNT0KoRBjbomKtyQrXDFa+mtwYV9fJjokMsNDloum0OqXosqNZBwqFrzgrI4YxPByCKBc5dFwm4skY7cO5RZQg05g1CdlhkZiwaYhSRmOTFwnLZ009yI5IcV0YCAOJrFGIyzdWu5JEkSJy6rIsFfc0NlO8Q5Khcuw+s0MlEpdO5ULF3ReqljDL6A5UpI0oMsYBULRbgyptGZMV/ZtP8tv8AUIOD3fgruGvlvXS9I6ftX29i5/Kv3+nxM/Wanc/s49vH6HQKYBbxQFwikYE+C7BNY8sZaXrifJMbHJD8aOGhJgXJTTs6pIxGORSzU0pVEjbMrtNa4hQ3GuQ9dApliKyxnMnhHjsxGL3Fzs3Ek9VTby8l6KwsIbSCggAQBsrEj34La5ju+WXpRa1D31YfsMfUx22P4nruxE52ku0atwPRed9SpdV7TNzp1m6vHkX0dtQs9PkvzWUZ61JdXaZmXqKzHWzI1xpnnwK19PaZVkcPJQCrTQrptFqd62shkvEWw0cDocD9CmdSozH7SPvEi/AmrCFOFqXIDb4ITlJgQC266m9aeitxLAr5Q6ttEQJQOJGA3GCpaqPA+IqTOHVYlg9l/Zj6OpvHsqNy4FrfJfSjswqM14lut+BfyUSoHkqNiwzSqllIRNzheTChEUoREeD4Pyinzey1umdN3tXWrhdl5/x+o2/U4WyHvfkOQYYY0NaKACg6LpO5RQooFOF9KbyaADMk5ADegC9syQLe/Fpe0aDUNGnM8VFKXgiSMfMkTU2AkSFbKSbnKqSMSNsqJiY4qVIa2VE/N0GaliiNs8v2xtXtH9mDg01PPcor5/lRPRD8zM2q5ZBAAgAQBodlY3jZycPY/RX9FLvEz9dHtI9R+HUxR8RnIjrgfZcz/UdWLVLzJ+lzxJo3y5c3yDOwaqWEirdAy9oy9Ca5fRaNU8mRdDDMlakliaZjLktai5rDKLWGVzTXArp9PbG6HJG1gtpWj4f5mZ8Quc1dL0923wfYeuUKkwLwqK191Xszt4COMli+A05geSrqbXiSuKKC05UjplxCv6e3DyiLGGRWGoXU0zU4pkbWDqlGghgNxAq164HITKHPosCxEki5l30cDxHkqc1lNCJ4ZoYDsQqMlwWovksmTLhSHD8ZNSSKhjdSRv3KXR6D7xLdP0V8/Uv3LKu2rC7lhKy4htoOp1J1J4rpPUiJIdQOOtFSAMyaAak54IAvbOkBDF99C/zDQdB9SopSzwSKOBU1NISFbKaZmFIkRtlZHiqRIaVs5GoFJFDGzGbUWt2bDvyHMp8pbI5EhHfLB5y51TU5nNUDQ7HEACABAAgCfYke5GadD3T1y9aKfTz22Ig1MN1bPUdiI12aA/E0jqMfuqP9R1ZqUyr0+WLkenrhzp0JisqEJiSWUUtpS1QrdU8GbqKzJWpAwrq32WpTLkyLImbnYVDeHVa2lvdciH1C5GYuODtMjyK1ddQtTRmPdcoZF7WPxnXXU00PDRYEeVkc0WslMBwoTj78VWshhksZZFzkC+0jXTmkhLa8iyWUZd7LjqH98F0fT9R+VkEllClskZxACXhQWr8LHIblsysC3uSMtmZBU2NLiUjlwaxoq84U3U+Y8E2nSO2z1eLJ4vKNRZsiITaVJccXOObjqSttJRSjFYSJ0sEtA4S9xwDWlznYNaM3H6DedEopfWdZ4gi++hikUJ0aDmxnDAY606KGUskijg7MzKEgbKuZjKRIa2VseKnpDGV0zFUiQ1so7SmqAqWKI2zzPaKe7SIQMmk9Xa/ZVbp5eC5TDCz5lSoSYEACABAAgAQBu9l7U/pxK96G4XumfmCrWpr+9aSUfH9zKmvsbsr2nuECIHNDhkQCOq84ksPDOprkpRTQ6mDyJNQ1JBle2Jl7YlM+IK0qLDH1FeDJRWVwK1IszirLbppofdbWg1GHtYkllEmKb0PDxw/Vh+yranT/AGWowvRl29osWmifsvIvjvpkxuJd7AcUj0mX+LsLGOXwbz/TodKXBz181J91qxjaixtRmdoNmHOq+Fjrd+bpvTI6d1PMGRSg+6MoWEGjgQRmCKEHkt6mzfFMrtYOKUaJcFFZ2YqG5fxFYOoWJMlfYt5VpddDRVxIAAVWFTnPahEsvBt7FssQW44vd4j9BwWnGKgtsS5CG1FklHjbnkuDGC9Ed4W8Mrzj8reKX1sUv7MkBAbVzr8V3ifkP+LB8reHmoZS3EqWDkxM1QkI2V8eMnpDWyujRVIkNIMaInpDWVc7MKRIY2ZDai0uzhmniODeuqLJbYi1x3SMAVRL5xAAgAQAIAEACALbZyauRbuj8Ooy+vmrOlntnjzKurr3Qz5HuewlpdpB7MnvQsObT4ft0XJdc0f2GpbS4lyi50u/dDY+6NOFhmsNRwnRIplLaUOoKt0vDM6+OUYK12XXHiarboeUYs1hlVFbUK1F4eRiOS0alDqMxvGoW04rVU7X3X6iP8LNds7ONa0MbgcSPzCuNeI+yr1WueYz4ku/1JYPBqYEYOHHUJ7WCdPI4QkFIFpWVDjij246OGDhyKfCxxfAyVal3Mnamy8SHjD/AJjf/Ycxr0V2GojLvwV5UyRn3BSyIhqCO+AMScB1WHqIOU8LxJcZR6Ds3YvZC+8d8j9I3KaMFBbV7yzXDCyXyCUYixXFwhwm34rsh8rG6viHRvqUvrYvqNDZ0k2Xacb0R2L3nNx3cGjQKGUtxKlgbjx6pUhGyDHip6Q1kKLETkhrIcZ6ehGV81FT0hrKeci4EnJSIjZ5ttHO9pFNDg3Drqqt0sywXKIYjkqVCTAgAQAIAEACABACmOIIIzGI5hKnjkRrKweqbJWiYceE4HB9AeIcPujrlMbtLu8VyjM0s3Vcvbg9aaV5+zq08oRMDBLEZZ2KS0HYc1aqXJm3vgw9vHH971tabsY9vczN52YqtSNba4Q3g419CpKrHXLKBrJYSs0W5b64ZgjUK5fT9ulbX6S+fqIu3BsbItURMsHjMbxvHBMrsVi9fiieEjQwIwcOO5DWCdPI7RIKFEClXa9jQYoLngNIB/mCgIpqdD1UkLJR7Ec61IqdmtnwxxiPxx/l1FO7o6m8pJYT9YldeOWadMJhkOdFeYMH+oB3nUqyED8z+O5uaOyyxe7wi/kJJks0tZUuNL73Gr3kDNx+iilJyJEkhuYjVQkI2RIkRPSEyQo0ROSG5IkRycIRIz09Ia2V0c1UiGszO1VoCFCNPEcG8z+6pJy2xyLXHdLB5ySqJfOIAEACABAAgAQAIAEAbzZx9WwDuMP0cB9Fa1fOifsMifFz9p7hLOq0cl5xNcnVVPMUKjZJELPsZy2H0V6hGTqXgwdrR6k/vAZLbohhGRJ5ZUwW4LodLWnDkbJ8jcSHjzVbVVfZyyLF8HW1aaJumucZLAPlE2WmHMcHNOINee8HgVfto3f9SHf9RieDcWZaDYjQ9h5jUHUFRd0WYSyWca1YbG1ce8cmDFx5DdxTNjbJdyH5N8SIK3GtbStXPxpvNBQYcUksIcssrGn+KfWtZdh7tMozwfHjm0ab89yd6K9YnctnEAVNABrkAEwcMy8KJMktg1Yz5o5GH/jB8R45c0rxHv8AAEm+xfyktDl2XIY4uccXPdq5x1KhbcnlkqSS4I8aPVKkJkjPenYEIsR6ckNIz3JwhFiOTkIyHGNU9DWRJjAJyGs8521c5z2mvdxAH5t5/eii1MWkn4E2mkm2vEzKqlsEACABAAgAQAIAEACANxsh3mwR+cej1PqZf9hL2fuZdy/6/wAD3KAaNC88l3Olr4QRIiRIWUigt0d1XdP3MvV9jzS0XVdT94LpdPDdwY68xtgouhphtRG2cjDDko9ZDNbYsXyIvXnDks7SV5mOfCHwFuJYIyZZkxFa8tgCrnChwqBuNN6r3KJLUnnJ6DstsfTvxSXPdiSd+apWXeCLsK88sv8Aaey//wA1xvda9wEQ4DuUN5proaKKuX4ssknH8JUykF7wGS0O+ABR+UIf92vRPk0uZDUm+xay2zrW0dMxO1cMbg7sMHlr1qmOx/lHqC8SdHmsKNAAGQGATEhWytjR09IaRy9OEGXvS4AjRHJyEI73JRCLFcnoaxtwpzQIQ5hhKehrMdbVn3mlrvmqWmmTgcfI+6SqxXqVUvSX+JkEW6pqRhXsIJBwINDzCpNYeGa6aayhKQUEACABAAgAQAIAEAehfDiDfdAG5zz5EpnU7Nmg9rKLju1SXsPX5mLdXExjk2bJ7UNdrUZpdozflFXa0TBWqI8lPUS4POJ7+ouq6f6STMh9hIXQpEYFtUSipRaYDTWUI8uqx9Pmq9wZI3lE+RknRXBrBnruWrZZtQkI7melbNWBDl6YFzz8oBe6vGnPXBZlljkX4QSNfD7XDBsJupf3n5aMaaDqdMlX4J1kaishf7hdGP5zVoI3QxRo50ql58OA4Go1qaCgGgGA8kbQ3EGLOEp20bkjPjVTsCZGXO3pRBDnJQGHuSiDD3JRBh705AMF2KcNEFABUIEIs7ItiNNa5HLR2jgN/uq91UsqyviS+a8mNlFNYZ5ltVZRY4vpwdTI7njgVJOSuh9rH2NeTH6WzD+zl7jOquXgQAIAEACABAAgAQB6d8GAHRHVPhD6cK3MvVZ3WZP7pFf+37DKYp6pew9Htqui5yjBNq8lZBmyBQmn70ViVayVI2tLBWWrOUBG/wDdSrNNfOStbYY6IavJXTdPr5yVX2FALbRGPS0s+I4Nhtc5xya0Fx8ghyUVlglnhGnszYCZiYxbsBp1eau5hg+tFlauVc5qUXyizCib78GxsnZuVlRi58V1a1JuAnk3GmeBOqZO6cyxXVCHrLb/AFQNF2G1rBuAAHoo9vmTbiFFnnHVLtEyR3RCU7Ag2UAcqUAdKBRopRBD3JQGHFKIMRHJyEI7jVOEE0QIJKAEkJRBNaIArbes8RoRo2pAOAzIOYHqab1GobZ7148Nef8AK/gjmn3XdHkMzBLHOac2kjyVeS2vBowkpRTQ0kHAgAQAIAEACABAG4+EVodnPBhyitc3qBUeypdShv0k15Yfw/hhDi2Mvd8f5ParRg3mrk65YZc1EMoy0wKOK0o9jGn3MtbkQtcRvOH0WnpYbsYKkl+LkVYOzseZP8pmGr3YMHN32XR1bKIc9xqjKb4NrIbGS0KhjPdGeM2t7kMfU+abLVTfo8E0dPFek8mgl5psIXYMNkNv5GgHqRiVXeZcyeSwsR7LAzEmnOzKMANFxQKCABAp1AHEAdKBRsuSiDTylAZeUogxEclEI73JwCUCHKJQOFAgkhACCEogmtEoh518RJKGyKyI3B8S9fGhu0AcNyr3RXcsUSfYyChLAIAEACABAAgAQBIkJt0GIyKw0cxwcOYNUNJrDEksrB9KWBajJuXhxmZRG4jc4YOb0IIXF6vTvT3OHw9ngaFU/tIZfv8AaYvbRzocYAaitVu9H033mLXkYOuWyzA/s1s6Zv8AmzJuwgcKEhzz9AtWOk+7z7kFcN/L7G2fMBrRDhgNhtFABuCmxnllrhLCIrinAFEACQU7VApy8EAdvBAHC5AHQUCiXPQA056UQZdESgMvenCEZ7qpRBKUAogDhQIcQBwhKAhwQINkJRDK/FGz2tlpeLTvve4E1PhLQQKdAsyOpdt9kPCOEvnn/PUXI1bIxfmn+2DzVTDwQAIAEACABAAgAQBvvhftgyUc6DHJEKIQWuqS2G7i3QGuJG5Z3UNA9TFOHpL5+r6D67fspNvs+/1PTbfsds2YURrgWtrepQ32HEXTlmPVVOi6yOjsnXd+HPn4NeYzXaZ6jbOvn2eQ8+K8AN7NzWtwAoaABb8b6pv8M02/Wiq6pxWNrGf43eptowV/GBJtFFCaRgBX8SkwKd7dGAO9sjAp0RkmAARfTPAowAl0wN6XADT5hLgBh8dLgTIy+OlwA06NxS4EyNmMlwIc7bigBJmAjAZEmZS4EyNumxvRgMnGzVcgSeAJQ8LuCy+w8IcY5Qon6SPUqvLV6ePLsj8USqi19ov4FjZllvcaxhdaPlqKu50yCy9f1mqEHGh5l5+C+pa0+hm5ZsWEZT4xWnCMJkClYoeHg18AoQR1By5Kt0fT2RhK6XaXC836/Z4evJJqrIysUI+Hf6fueTLYIgQAIAEACABAAgAQAIA1OyW20eSN2vaQT/tuJN3iw/KodRpqdSsWrt2a7r6r1MSLnW81vHq8H/nmer2Ht1KzAFH3HYVa7ChPHdxNFh39CvjzS1Nerh/B/tksw6jBcWpxfxXx+uDRtc14B7rmnI4OBHA6rM330S25lFrw5XyLqVdqysNfES6ShnNjegp7KeHVNXDtN+/kbLSUy/KR32NDOTnjqCPUK9Dr9y9KKfxRBLp1b7NjD7Ed8sQU4gj2VyHX6mvxwa9mH9CCXTpeEhl1kxhlddyd96K1DrOkl3bXtX/0ilobl4ZI0aDEZ4mOHGlR5hXatVRb6E0/eQTpsh6UWdgQ3EXnVazf8zqZho+uSmbXgR4FRY+FBgN3Hed5RgUjPclEG3PASgNXqpRDlxGQwIiQn5NhvdTMhjiMq0qAo5X1xeJSS9rSHKub7Ji22XMu/wBojmWt9yqs+qaSHexe7n9CZaO5/lJcLZmMfE9jeVXH6BUrOv6ePopv5E8em2Pu0iXC2Wb88VxyyAA451VOf9RT/JBe9k8emR/NIkM2cgDMOdzecP00VWXXdXLthe765Jl0+leb95Mg2dBZ4YTBxpU+ZxVOzqGqs9Kx/p+hPHTVR7RQ+KDIAchRVZTlLmTz7SVJLsQJ+2IMEViRWt4Vqf0jFXNN03U6j/bg8eb4XxZVu1tFXpS58ly/kYLaT4mtALJZtXUpeNMDwph6lbmn6LTVzdLc/Jej733fuM+etut4gtq8339y8DyyamXRHF73FziaknFajbZHGKisIaSDgQAIAEACABAAgAQAIAEAdBogC5snaeYlz3Ijqbrx9/vVSOzfHbYlJeT5IHRHO6D2v1cG1sn4quFBHhg8cj+pv/ys63pGit9HdB/FfPn5k0dTqq/KS9fDNpZe20rGpR908aEDm5pNOtFmXf0/qYpupqa9T5+D+pZh1WrtZFx9vb4migTDXirHNcN7SHDzCxraLKntsi0/WsGhXbXYswkn7B0OURKdDkgCIsJrjVzQTvIBVyGv1MIqMZvCIXp6m8uKGnyMM5sHSo9lLHq2rj+f4pP9hr0lL/KI/wBMhfgHm77p3+sav+/5L6CfcqfL5s4bLg/9Mebvuj/WNZ/f8l9A+5U/2/NnW2bCGUMep9CU2XVtW1jf8l9BVo6V+UcEpD/Az9IUf+o6r/yMd92q/tQ82gFBkMgqkpObcpctkySSwgqmiiSUuAEkpUsvCEbSWWVU7tFLw84rXHczvn0wHUrV0/RdbdyoYXnLj+fkULep6av82fZz/BmLY+I0OGO40A0+c1dXgxp+q1qv6drhzqLPdH6v6FGXVbbOKYe9/wCfuYe1/iDMRagOdQ6eEcrrM+pWjTRpNPzTWs+b5fz/AGIJxvt/3bHjyXCMrNTj4h77ieGQHIZKSdkp+kx8KoQWIojphICABAAgAQAIAEACABAAgAQAIAEACABACmPINQSDvGBSptdhGk+5dWVtNGgnxOOWIcWu8xn1U/2+6O21KS9ZWnpY53Qe1+o3lhfEZxoHua/8r6Mf0cMD6rPt6JotRzU3B+XdfB/sx8dbq6PS/Ev88fqbCV2xln+IvYdzmkjzbVZF39OayHoYkvU8frj9S7X1miXpJr5/oWMK25d2UeF1eG+9Fnz6XrI96pfDP6ZLceoaZ/8AIvjj9STDnIbvDEYeT2n2KrT010PShJe1MmjqaZdpp+9DzTXEYjeMVC1juSqSfZnUguQxQGUMPmmDN7BTOrmj6qWFFk/Ri37E2Ry1FUe8l8URolsy7c48Lo9pPkDVWodM1ku1Uvg1+pBLqGmX/IvjkgTO10sytHOedzWnHq6gV+j+ntbZ6SUV63+yyVbOsaePo5fu+pnLW2/I8AZDG95vuPIYfVa9P9Oaerm+bfqXC/dlCfVdRbxVHHz/AIMTbG20SLgXPif8jdZ0YP7LSr+7af8A2K0vX/PcgdF13N02/wDPgZubtSJEwc7D8IwH9+qbO+c+7LFenrh2RCUJMCABAAgAQAIAEACABAAgAQAIAEACABAAgAQAIAEACABAFvLT8Xsmt7WJdbg1t91AKk0ArhmfNTQnJdmV7K4t5aRow87ytTLMvCJDMgpE+CJpCg470YyJgBFcMnHzKT7KH9q+AZYXjvKVRS7IMCaJci4RHmXEHAnJRTbySwSM7bk08PAD3AXRgHEDM6LP1FklLCb7Ghpq4uOWkU6qlwEACABAAgAQAIAEACABAA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SEhUUEhIUFhQUFhQYFRUXFRQUFBQUFBQXFxQUFBQYHCggGBolGxQUITEhJSkrLi4uFx8zODMsNygtLisBCgoKDg0OGxAQGiwkICQsLCwsLCwsLCwsLCwsLCwsLCwsLCwsLCwsLCwsLCwsLCwsLCwsLCwsLCwsLCwsLCwsLP/AABEIAMIBAwMBEQACEQEDEQH/xAAcAAABBQEBAQAAAAAAAAAAAAAAAgMEBQYBBwj/xAA/EAABAgMFBQYEBAUDBQEAAAABAAIDBBEFEiExQQZRYXGBEyIykaGxB0LB0VJikvAUIzPh8RVDclOCg6LSJP/EABsBAAEFAQEAAAAAAAAAAAAAAAABAgMEBQYH/8QAOBEAAgIBAwICBwcDAwUAAAAAAAECAxEEEiEFMUFRMmFxgZGh0RMUIkKxweEGUvAVM0MjJFNi8f/aAAwDAQACEQMRAD8AxLHXmgjIgHzC3H+KPtRgtYeDebFRb0IDdguA6jDbYzU0TzwS9o5W9DPL/Cg0s8SH6uHGTzgNo4jiu16fLMTKkKK0hhwlMlLCyxTgKIyUuwh1KAkuUbtihcAHJY2JiYOqQDqVCAgUEAJIUc1lYFRHiBZV8eMkkWTJOJl5FZ1kRGauyYuDfL9+iy748ssVM08m6rR5LNsWGalTzEl3MFFkn2lVaslUHDn91ZptwynqKsnndpyxhxDuK6np+p5RlSj4DK6OLyQkG2ZXtIZ3t7w6ZjyUOor3w9hPp7Nk15MyCyDYBAAgAQAIAEACABAAgDZWLFvQWcBT9Jp7UWxp5bqkY2ojttZt9hI1C5vH3XIdbr22MtaGWJYNfPQrzCOCw65YkaVscxPLLUg3IxG9dj0u3ODCmsZQwt8iEvUNvoiobqqybXYcBKVzb7sMHE0AQAtpVqueeGNaFKVCHUoAgDiawGnhU74d15j4s5KOxIWPND5GlsiLjTfQhZ18fEWt8mxs52B6FZNq5Nah8FoAqpdSExIeGKVMSUeDG7U2XUEgLX0V+GY+qq2vKMezccwu00d32kChJCirg0xlqS/ZxXN0rUcjiFjXQ2TaNmie+CZEURMCABAAgAQAIAEACANJsvHq1zNxqORz9R6rR0U8xcTN1sMSUjZ7JzFyYA0cPUFZPXqcxUiPSyxNHpTsQuN7M3+6POtsJS6+9Tj910PTbuxh6iG2ZQhdjB5WSoxLk2xfhYIbVMccQAIAEAdBSxlh5AcCup55GHU4AQBxIwEvCr3LhMchiGaO/eqxrlhtEngXllxKObzp5/5WfdHhiR4ZtLKiZcRRZFyNLTy5L2CVRkacB0hNJCBaUreaQp6Z7WVdRXuieZWzK9nE4Fdf0vUc4MGyGHgiLpEQlFtPL4NeNO6fcfVUdbDtIvaKfLiZ5Z5oggAQAIAEACABAAgCy2fj3YwGjqtPuPUDzVnSz22L1lbVx3Vv1GylI1x7H/hcPI4FS9Tq+0oZmQeGeuyTg5gO8BedWLEjpqWpRyZza+SvMV7Q27ZGdrq/E8+aKVG5dxobd8MGVI6VeYwZKoNYeB4JAOJABAoIAWxWqpZWBjFqcQEogJool2ShtX4RURn5+Syb1+IlXYtZN2PkVnWIabGz4mPUFZNqL1L5NLAKzZGtWybDCiZZihEaElixs4GH2zs7ulwGWK2+nX4kjE1lW15Mc1d3TPdBMzJdxiflu0hubvGHMYj1S2w3wcR1U9k1IxJCxTcJ0hY0eMC6FCc5o1wA8ynKEn2GSsjHuyZH2WmGtrdB4BwJT3TIYr4FbCkIjjRsNxPIpihJ+A92RXiXln7DTkXKGG/8j9qp32TXcZ9tHwNBC+EM24Vvw60yx90jUfMPtH5GP2i2ejyMTs5hl0kVBBq1w1oeqa1gkjJMqkg4VDeWkEZggjmEqeHkRrKwbqG++0EZOAI6iq2ZpWV+1GG1tljyPU9kJvtJdh1pQ8wvNtdXstaN/QTzDBLteBeaVDTLDJNTDMTy62Ze5E4Fdd0zUYayYE444Ii6RckI3ECqXrDyOQ019VUrt3cPuPaFKUQQ6Iq87sdhUjrX1T4WqXANDjFaqeJDWOK2hgJwgJGKcKjn2YIixVkXrlE0SylD7LNmNNXZbsG8W+3+FmXLllqp9jTyL6gcvZZtiwzVpllFpAKrMvQY7dSEmCntuTvsI4K1p7Nskyhq6t0WeVTEK49zToV33TLt8MHOzWBIC1SIgyOzIfFdEf8A071Wt/Fqa8K1wWdKlb2/A0VfLYo+JuIYeGNhy7BgKVp3W8hqlePEYh+T2Oc83oznO4E4dG5BMdqQ9QbNRZ2zcOHk0KGVrZIq0aCUkQMgonLJIolm1gaEwf2PK/jjBZElL9BehvaWnXE3SOWKlivwsYn+NHg6aTggDXbPxr0ECuLag+dR6Faulnurx5GTqobbG/M9I+Hsx3Xs3Or0K47r1Oy/PmXumz5aNnMsqFgReGbFkcowG1ln1qQtvRXYMDVV7ZZMizccwux0d2+BRkjrwrNkdyERDcKFYU1tkyZHC4oc5PxDBxNAKoTwA/DctCmecMjaH1ooYCcICGBxMYpGirI1HgSxJ0mcuSzbBGaayXd1vM+6zblyyep9jT2c7A8D7rNtRp0MuIBVWRoQZMCjLCGo8OoTovAycco8z20s+5EvgYHNdT0fVYkkc3q6ts/aV1lWU+MRRpp+811Fl3wK8KzcWXsqBjENeCqyu8i1GrzNDAkWMwa0BQOTZKopE5jAEwcSIMKqQckS6hoSDuxWT8/xT1EjlI8k+Ltp1ghlfE4emP0UzWIDa+ZnkahLIIAutmI1Ijm/ib6t/sSrmilibXmU9bHME/I9D2OmrkxTR4p1GIWZ/UNGYKaINFPbYj1AYhcSdL3RQ21KXmnBXNPZhmbqqso84tWVLHV/dF0+h1O1pmNKOOCKDVdLCSksoiawR5hmqzdbVh7kPg/AZAVAkAt4IyIcSii4ZxU1EsPA2SJLVr1PMSJilMNBAHExikeMFlalfqSxJkn8vL6LLs8RGaKy3d3kVn3LklrfBprOdjzCzrVwaVD5LqA5VJI0IMnsKhZbixRCVLIrMpaMD+JfiP5TCafnI+au7cOq7Hpeh+7x3z9J+Hl/Jg6qasnx2RaScNrBQClFpSeSJLBZwkxjxxIKS5eBXEprY5IlPiBoSC5wVE7PcVIojHIz9oTuBxU0YkTZ4v8AEC0e1j3QcGD1P9h6oufZEtC4bMsoCcEAPyUfs4jXbiK8tfSqfXPZJSGWQ3xcTeyse49jx8pB6f4V3qFKtokjGg3GR7JZ8UPY0jUBea2R2yaOronugmNT0KoRBjbomKtyQrXDFa+mtwYV9fJjokMsNDloum0OqXosqNZBwqFrzgrI4YxPByCKBc5dFwm4skY7cO5RZQg05g1CdlhkZiwaYhSRmOTFwnLZ009yI5IcV0YCAOJrFGIyzdWu5JEkSJy6rIsFfc0NlO8Q5Khcuw+s0MlEpdO5ULF3ReqljDL6A5UpI0oMsYBULRbgyptGZMV/ZtP8tv8AUIOD3fgruGvlvXS9I6ftX29i5/Kv3+nxM/Wanc/s49vH6HQKYBbxQFwikYE+C7BNY8sZaXrifJMbHJD8aOGhJgXJTTs6pIxGORSzU0pVEjbMrtNa4hQ3GuQ9dApliKyxnMnhHjsxGL3Fzs3Ek9VTby8l6KwsIbSCggAQBsrEj34La5ju+WXpRa1D31YfsMfUx22P4nruxE52ku0atwPRed9SpdV7TNzp1m6vHkX0dtQs9PkvzWUZ61JdXaZmXqKzHWzI1xpnnwK19PaZVkcPJQCrTQrptFqd62shkvEWw0cDocD9CmdSozH7SPvEi/AmrCFOFqXIDb4ITlJgQC266m9aeitxLAr5Q6ttEQJQOJGA3GCpaqPA+IqTOHVYlg9l/Zj6OpvHsqNy4FrfJfSjswqM14lut+BfyUSoHkqNiwzSqllIRNzheTChEUoREeD4Pyinzey1umdN3tXWrhdl5/x+o2/U4WyHvfkOQYYY0NaKACg6LpO5RQooFOF9KbyaADMk5ADegC9syQLe/Fpe0aDUNGnM8VFKXgiSMfMkTU2AkSFbKSbnKqSMSNsqJiY4qVIa2VE/N0GaliiNs8v2xtXtH9mDg01PPcor5/lRPRD8zM2q5ZBAAgAQBodlY3jZycPY/RX9FLvEz9dHtI9R+HUxR8RnIjrgfZcz/UdWLVLzJ+lzxJo3y5c3yDOwaqWEirdAy9oy9Ca5fRaNU8mRdDDMlakliaZjLktai5rDKLWGVzTXArp9PbG6HJG1gtpWj4f5mZ8Quc1dL0923wfYeuUKkwLwqK191Xszt4COMli+A05geSrqbXiSuKKC05UjplxCv6e3DyiLGGRWGoXU0zU4pkbWDqlGghgNxAq164HITKHPosCxEki5l30cDxHkqc1lNCJ4ZoYDsQqMlwWovksmTLhSHD8ZNSSKhjdSRv3KXR6D7xLdP0V8/Uv3LKu2rC7lhKy4htoOp1J1J4rpPUiJIdQOOtFSAMyaAak54IAvbOkBDF99C/zDQdB9SopSzwSKOBU1NISFbKaZmFIkRtlZHiqRIaVs5GoFJFDGzGbUWt2bDvyHMp8pbI5EhHfLB5y51TU5nNUDQ7HEACABAAgCfYke5GadD3T1y9aKfTz22Ig1MN1bPUdiI12aA/E0jqMfuqP9R1ZqUyr0+WLkenrhzp0JisqEJiSWUUtpS1QrdU8GbqKzJWpAwrq32WpTLkyLImbnYVDeHVa2lvdciH1C5GYuODtMjyK1ddQtTRmPdcoZF7WPxnXXU00PDRYEeVkc0WslMBwoTj78VWshhksZZFzkC+0jXTmkhLa8iyWUZd7LjqH98F0fT9R+VkEllClskZxACXhQWr8LHIblsysC3uSMtmZBU2NLiUjlwaxoq84U3U+Y8E2nSO2z1eLJ4vKNRZsiITaVJccXOObjqSttJRSjFYSJ0sEtA4S9xwDWlznYNaM3H6DedEopfWdZ4gi++hikUJ0aDmxnDAY606KGUskijg7MzKEgbKuZjKRIa2VseKnpDGV0zFUiQ1so7SmqAqWKI2zzPaKe7SIQMmk9Xa/ZVbp5eC5TDCz5lSoSYEACABAAgAQBu9l7U/pxK96G4XumfmCrWpr+9aSUfH9zKmvsbsr2nuECIHNDhkQCOq84ksPDOprkpRTQ6mDyJNQ1JBle2Jl7YlM+IK0qLDH1FeDJRWVwK1IszirLbppofdbWg1GHtYkllEmKb0PDxw/Vh+yranT/AGWowvRl29osWmifsvIvjvpkxuJd7AcUj0mX+LsLGOXwbz/TodKXBz181J91qxjaixtRmdoNmHOq+Fjrd+bpvTI6d1PMGRSg+6MoWEGjgQRmCKEHkt6mzfFMrtYOKUaJcFFZ2YqG5fxFYOoWJMlfYt5VpddDRVxIAAVWFTnPahEsvBt7FssQW44vd4j9BwWnGKgtsS5CG1FklHjbnkuDGC9Ed4W8Mrzj8reKX1sUv7MkBAbVzr8V3ifkP+LB8reHmoZS3EqWDkxM1QkI2V8eMnpDWyujRVIkNIMaInpDWVc7MKRIY2ZDai0uzhmniODeuqLJbYi1x3SMAVRL5xAAgAQAIAEACALbZyauRbuj8Ooy+vmrOlntnjzKurr3Qz5HuewlpdpB7MnvQsObT4ft0XJdc0f2GpbS4lyi50u/dDY+6NOFhmsNRwnRIplLaUOoKt0vDM6+OUYK12XXHiarboeUYs1hlVFbUK1F4eRiOS0alDqMxvGoW04rVU7X3X6iP8LNds7ONa0MbgcSPzCuNeI+yr1WueYz4ku/1JYPBqYEYOHHUJ7WCdPI4QkFIFpWVDjij246OGDhyKfCxxfAyVal3Mnamy8SHjD/AJjf/Ycxr0V2GojLvwV5UyRn3BSyIhqCO+AMScB1WHqIOU8LxJcZR6Ds3YvZC+8d8j9I3KaMFBbV7yzXDCyXyCUYixXFwhwm34rsh8rG6viHRvqUvrYvqNDZ0k2Xacb0R2L3nNx3cGjQKGUtxKlgbjx6pUhGyDHip6Q1kKLETkhrIcZ6ehGV81FT0hrKeci4EnJSIjZ5ttHO9pFNDg3Drqqt0sywXKIYjkqVCTAgAQAIAEACABACmOIIIzGI5hKnjkRrKweqbJWiYceE4HB9AeIcPujrlMbtLu8VyjM0s3Vcvbg9aaV5+zq08oRMDBLEZZ2KS0HYc1aqXJm3vgw9vHH971tabsY9vczN52YqtSNba4Q3g419CpKrHXLKBrJYSs0W5b64ZgjUK5fT9ulbX6S+fqIu3BsbItURMsHjMbxvHBMrsVi9fiieEjQwIwcOO5DWCdPI7RIKFEClXa9jQYoLngNIB/mCgIpqdD1UkLJR7Ec61IqdmtnwxxiPxx/l1FO7o6m8pJYT9YldeOWadMJhkOdFeYMH+oB3nUqyED8z+O5uaOyyxe7wi/kJJks0tZUuNL73Gr3kDNx+iilJyJEkhuYjVQkI2RIkRPSEyQo0ROSG5IkRycIRIz09Ia2V0c1UiGszO1VoCFCNPEcG8z+6pJy2xyLXHdLB5ySqJfOIAEACABAAgAQAIAEAbzZx9WwDuMP0cB9Fa1fOifsMifFz9p7hLOq0cl5xNcnVVPMUKjZJELPsZy2H0V6hGTqXgwdrR6k/vAZLbohhGRJ5ZUwW4LodLWnDkbJ8jcSHjzVbVVfZyyLF8HW1aaJumucZLAPlE2WmHMcHNOINee8HgVfto3f9SHf9RieDcWZaDYjQ9h5jUHUFRd0WYSyWca1YbG1ce8cmDFx5DdxTNjbJdyH5N8SIK3GtbStXPxpvNBQYcUksIcssrGn+KfWtZdh7tMozwfHjm0ab89yd6K9YnctnEAVNABrkAEwcMy8KJMktg1Yz5o5GH/jB8R45c0rxHv8AAEm+xfyktDl2XIY4uccXPdq5x1KhbcnlkqSS4I8aPVKkJkjPenYEIsR6ckNIz3JwhFiOTkIyHGNU9DWRJjAJyGs8521c5z2mvdxAH5t5/eii1MWkn4E2mkm2vEzKqlsEACABAAgAQAIAEACANxsh3mwR+cej1PqZf9hL2fuZdy/6/wAD3KAaNC88l3Olr4QRIiRIWUigt0d1XdP3MvV9jzS0XVdT94LpdPDdwY68xtgouhphtRG2cjDDko9ZDNbYsXyIvXnDks7SV5mOfCHwFuJYIyZZkxFa8tgCrnChwqBuNN6r3KJLUnnJ6DstsfTvxSXPdiSd+apWXeCLsK88sv8Aaey//wA1xvda9wEQ4DuUN5proaKKuX4ssknH8JUykF7wGS0O+ABR+UIf92vRPk0uZDUm+xay2zrW0dMxO1cMbg7sMHlr1qmOx/lHqC8SdHmsKNAAGQGATEhWytjR09IaRy9OEGXvS4AjRHJyEI73JRCLFcnoaxtwpzQIQ5hhKehrMdbVn3mlrvmqWmmTgcfI+6SqxXqVUvSX+JkEW6pqRhXsIJBwINDzCpNYeGa6aayhKQUEACABAAgAQAIAEAehfDiDfdAG5zz5EpnU7Nmg9rKLju1SXsPX5mLdXExjk2bJ7UNdrUZpdozflFXa0TBWqI8lPUS4POJ7+ouq6f6STMh9hIXQpEYFtUSipRaYDTWUI8uqx9Pmq9wZI3lE+RknRXBrBnruWrZZtQkI7melbNWBDl6YFzz8oBe6vGnPXBZlljkX4QSNfD7XDBsJupf3n5aMaaDqdMlX4J1kaishf7hdGP5zVoI3QxRo50ql58OA4Go1qaCgGgGA8kbQ3EGLOEp20bkjPjVTsCZGXO3pRBDnJQGHuSiDD3JRBh705AMF2KcNEFABUIEIs7ItiNNa5HLR2jgN/uq91UsqyviS+a8mNlFNYZ5ltVZRY4vpwdTI7njgVJOSuh9rH2NeTH6WzD+zl7jOquXgQAIAEACABAAgAQB6d8GAHRHVPhD6cK3MvVZ3WZP7pFf+37DKYp6pew9Htqui5yjBNq8lZBmyBQmn70ViVayVI2tLBWWrOUBG/wDdSrNNfOStbYY6IavJXTdPr5yVX2FALbRGPS0s+I4Nhtc5xya0Fx8ghyUVlglnhGnszYCZiYxbsBp1eau5hg+tFlauVc5qUXyizCib78GxsnZuVlRi58V1a1JuAnk3GmeBOqZO6cyxXVCHrLb/AFQNF2G1rBuAAHoo9vmTbiFFnnHVLtEyR3RCU7Ag2UAcqUAdKBRopRBD3JQGHFKIMRHJyEI7jVOEE0QIJKAEkJRBNaIArbes8RoRo2pAOAzIOYHqab1GobZ7148Nef8AK/gjmn3XdHkMzBLHOac2kjyVeS2vBowkpRTQ0kHAgAQAIAEACABAG4+EVodnPBhyitc3qBUeypdShv0k15Yfw/hhDi2Mvd8f5ParRg3mrk65YZc1EMoy0wKOK0o9jGn3MtbkQtcRvOH0WnpYbsYKkl+LkVYOzseZP8pmGr3YMHN32XR1bKIc9xqjKb4NrIbGS0KhjPdGeM2t7kMfU+abLVTfo8E0dPFek8mgl5psIXYMNkNv5GgHqRiVXeZcyeSwsR7LAzEmnOzKMANFxQKCABAp1AHEAdKBRsuSiDTylAZeUogxEclEI73JwCUCHKJQOFAgkhACCEogmtEoh518RJKGyKyI3B8S9fGhu0AcNyr3RXcsUSfYyChLAIAEACABAAgAQBIkJt0GIyKw0cxwcOYNUNJrDEksrB9KWBajJuXhxmZRG4jc4YOb0IIXF6vTvT3OHw9ngaFU/tIZfv8AaYvbRzocYAaitVu9H033mLXkYOuWyzA/s1s6Zv8AmzJuwgcKEhzz9AtWOk+7z7kFcN/L7G2fMBrRDhgNhtFABuCmxnllrhLCIrinAFEACQU7VApy8EAdvBAHC5AHQUCiXPQA056UQZdESgMvenCEZ7qpRBKUAogDhQIcQBwhKAhwQINkJRDK/FGz2tlpeLTvve4E1PhLQQKdAsyOpdt9kPCOEvnn/PUXI1bIxfmn+2DzVTDwQAIAEACABAAgAQBvvhftgyUc6DHJEKIQWuqS2G7i3QGuJG5Z3UNA9TFOHpL5+r6D67fspNvs+/1PTbfsds2YURrgWtrepQ32HEXTlmPVVOi6yOjsnXd+HPn4NeYzXaZ6jbOvn2eQ8+K8AN7NzWtwAoaABb8b6pv8M02/Wiq6pxWNrGf43eptowV/GBJtFFCaRgBX8SkwKd7dGAO9sjAp0RkmAARfTPAowAl0wN6XADT5hLgBh8dLgTIy+OlwA06NxS4EyNmMlwIc7bigBJmAjAZEmZS4EyNumxvRgMnGzVcgSeAJQ8LuCy+w8IcY5Qon6SPUqvLV6ePLsj8USqi19ov4FjZllvcaxhdaPlqKu50yCy9f1mqEHGh5l5+C+pa0+hm5ZsWEZT4xWnCMJkClYoeHg18AoQR1By5Kt0fT2RhK6XaXC836/Z4evJJqrIysUI+Hf6fueTLYIgQAIAEACABAAgAQAIA1OyW20eSN2vaQT/tuJN3iw/KodRpqdSsWrt2a7r6r1MSLnW81vHq8H/nmer2Ht1KzAFH3HYVa7ChPHdxNFh39CvjzS1Nerh/B/tksw6jBcWpxfxXx+uDRtc14B7rmnI4OBHA6rM330S25lFrw5XyLqVdqysNfES6ShnNjegp7KeHVNXDtN+/kbLSUy/KR32NDOTnjqCPUK9Dr9y9KKfxRBLp1b7NjD7Ed8sQU4gj2VyHX6mvxwa9mH9CCXTpeEhl1kxhlddyd96K1DrOkl3bXtX/0ilobl4ZI0aDEZ4mOHGlR5hXatVRb6E0/eQTpsh6UWdgQ3EXnVazf8zqZho+uSmbXgR4FRY+FBgN3Hed5RgUjPclEG3PASgNXqpRDlxGQwIiQn5NhvdTMhjiMq0qAo5X1xeJSS9rSHKub7Ji22XMu/wBojmWt9yqs+qaSHexe7n9CZaO5/lJcLZmMfE9jeVXH6BUrOv6ePopv5E8em2Pu0iXC2Wb88VxyyAA451VOf9RT/JBe9k8emR/NIkM2cgDMOdzecP00VWXXdXLthe765Jl0+leb95Mg2dBZ4YTBxpU+ZxVOzqGqs9Kx/p+hPHTVR7RQ+KDIAchRVZTlLmTz7SVJLsQJ+2IMEViRWt4Vqf0jFXNN03U6j/bg8eb4XxZVu1tFXpS58ly/kYLaT4mtALJZtXUpeNMDwph6lbmn6LTVzdLc/Jej733fuM+etut4gtq8339y8DyyamXRHF73FziaknFajbZHGKisIaSDgQAIAEACABAAgAQAIAEAdBogC5snaeYlz3Ijqbrx9/vVSOzfHbYlJeT5IHRHO6D2v1cG1sn4quFBHhg8cj+pv/ys63pGit9HdB/FfPn5k0dTqq/KS9fDNpZe20rGpR908aEDm5pNOtFmXf0/qYpupqa9T5+D+pZh1WrtZFx9vb4migTDXirHNcN7SHDzCxraLKntsi0/WsGhXbXYswkn7B0OURKdDkgCIsJrjVzQTvIBVyGv1MIqMZvCIXp6m8uKGnyMM5sHSo9lLHq2rj+f4pP9hr0lL/KI/wBMhfgHm77p3+sav+/5L6CfcqfL5s4bLg/9Mebvuj/WNZ/f8l9A+5U/2/NnW2bCGUMep9CU2XVtW1jf8l9BVo6V+UcEpD/Az9IUf+o6r/yMd92q/tQ82gFBkMgqkpObcpctkySSwgqmiiSUuAEkpUsvCEbSWWVU7tFLw84rXHczvn0wHUrV0/RdbdyoYXnLj+fkULep6av82fZz/BmLY+I0OGO40A0+c1dXgxp+q1qv6drhzqLPdH6v6FGXVbbOKYe9/wCfuYe1/iDMRagOdQ6eEcrrM+pWjTRpNPzTWs+b5fz/AGIJxvt/3bHjyXCMrNTj4h77ieGQHIZKSdkp+kx8KoQWIojphICABAAgAQAIAEACABAAgAQAIAEACABACmPINQSDvGBSptdhGk+5dWVtNGgnxOOWIcWu8xn1U/2+6O21KS9ZWnpY53Qe1+o3lhfEZxoHua/8r6Mf0cMD6rPt6JotRzU3B+XdfB/sx8dbq6PS/Ev88fqbCV2xln+IvYdzmkjzbVZF39OayHoYkvU8frj9S7X1miXpJr5/oWMK25d2UeF1eG+9Fnz6XrI96pfDP6ZLceoaZ/8AIvjj9STDnIbvDEYeT2n2KrT010PShJe1MmjqaZdpp+9DzTXEYjeMVC1juSqSfZnUguQxQGUMPmmDN7BTOrmj6qWFFk/Ri37E2Ry1FUe8l8URolsy7c48Lo9pPkDVWodM1ku1Uvg1+pBLqGmX/IvjkgTO10sytHOedzWnHq6gV+j+ntbZ6SUV63+yyVbOsaePo5fu+pnLW2/I8AZDG95vuPIYfVa9P9Oaerm+bfqXC/dlCfVdRbxVHHz/AIMTbG20SLgXPif8jdZ0YP7LSr+7af8A2K0vX/PcgdF13N02/wDPgZubtSJEwc7D8IwH9+qbO+c+7LFenrh2RCUJMCABAAgAQAIAEACABAAgAQAIAEACABAAgAQAIAEACABAFvLT8Xsmt7WJdbg1t91AKk0ArhmfNTQnJdmV7K4t5aRow87ytTLMvCJDMgpE+CJpCg470YyJgBFcMnHzKT7KH9q+AZYXjvKVRS7IMCaJci4RHmXEHAnJRTbySwSM7bk08PAD3AXRgHEDM6LP1FklLCb7Ghpq4uOWkU6qlwEACABAAgAQAIAEACABAA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8" name="Picture 12" descr="http://upload.wikimedia.org/wikipedia/commons/b/ba/CFD_Shuttl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34" b="100000" l="0" r="990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352594"/>
            <a:ext cx="2921000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0" name="Picture 14" descr="http://upload.wikimedia.org/wikipedia/commons/3/32/Jet_engine_simulatio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867" y="4352594"/>
            <a:ext cx="2667000" cy="207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2" name="Picture 16" descr="http://upload.wikimedia.org/wikipedia/commons/8/80/Dock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2" y="4352594"/>
            <a:ext cx="2586296" cy="181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4" name="Picture 18" descr="http://upload.wikimedia.org/wikipedia/commons/f/f7/Tokyo_stock_exchange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507999"/>
            <a:ext cx="17526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09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 err="1"/>
              <a:t>exascale</a:t>
            </a:r>
            <a:r>
              <a:rPr lang="en-US" b="1" dirty="0"/>
              <a:t> </a:t>
            </a:r>
            <a:r>
              <a:rPr lang="en-US" dirty="0"/>
              <a:t>system is a high-performance system </a:t>
            </a:r>
            <a:r>
              <a:rPr lang="en-US" dirty="0" smtClean="0"/>
              <a:t>for solving </a:t>
            </a:r>
            <a:r>
              <a:rPr lang="en-US" b="1" dirty="0" smtClean="0"/>
              <a:t>big </a:t>
            </a:r>
            <a:r>
              <a:rPr lang="en-US" dirty="0" smtClean="0"/>
              <a:t>cohesive problems</a:t>
            </a:r>
            <a:endParaRPr lang="en-US" dirty="0"/>
          </a:p>
        </p:txBody>
      </p:sp>
      <p:pic>
        <p:nvPicPr>
          <p:cNvPr id="4" name="Picture 2" descr="http://upload.wikimedia.org/wikipedia/commons/4/44/Titan_r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96" y="4114800"/>
            <a:ext cx="6558634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D8AE9BA-8FD7-4D1A-A66A-D5FF7FD5C2DD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http://camnews.com.kh/FileManager/Commons/2014/10/4/tianhe-2b-04-10-2014--16-43-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613"/>
            <a:ext cx="3870960" cy="256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Complexity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accent4"/>
                </a:solidFill>
              </a:rPr>
              <a:t>components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800" dirty="0" smtClean="0"/>
              <a:t>Performance outpaces even idealized VLSI</a:t>
            </a:r>
          </a:p>
          <a:p>
            <a:pPr lvl="1"/>
            <a:r>
              <a:rPr lang="en-US" sz="3200" dirty="0" smtClean="0"/>
              <a:t>HW component count increases exponentially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592533"/>
              </p:ext>
            </p:extLst>
          </p:nvPr>
        </p:nvGraphicFramePr>
        <p:xfrm>
          <a:off x="457200" y="685801"/>
          <a:ext cx="7835695" cy="471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06298" y="4050890"/>
            <a:ext cx="275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top500.org + extrapolation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rPr lang="en-US" smtClean="0"/>
              <a:t>(c) Mattan Erez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57B593F-3784-4EB5-9510-D536B41273A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UTColors">
  <a:themeElements>
    <a:clrScheme name="Custom 1">
      <a:dk1>
        <a:srgbClr val="003057"/>
      </a:dk1>
      <a:lt1>
        <a:sysClr val="window" lastClr="FFFFFF"/>
      </a:lt1>
      <a:dk2>
        <a:srgbClr val="115E67"/>
      </a:dk2>
      <a:lt2>
        <a:srgbClr val="D9C89E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noFill/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dirty="0">
            <a:latin typeface="Source Sans Pro" panose="020B0503030403020204" pitchFamily="34" charset="0"/>
            <a:ea typeface="Source Sans Pro" panose="020B0503030403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ewUTColors" id="{8AC626F9-33D0-49DF-8AA6-2B606302FB12}" vid="{5FECD1A2-28BD-4BB5-8D5C-7C01899416F6}"/>
    </a:ext>
  </a:extLst>
</a:theme>
</file>

<file path=ppt/theme/theme2.xml><?xml version="1.0" encoding="utf-8"?>
<a:theme xmlns:a="http://schemas.openxmlformats.org/drawingml/2006/main" name="1_LPH2013Top">
  <a:themeElements>
    <a:clrScheme name="UT Primary">
      <a:dk1>
        <a:srgbClr val="003057"/>
      </a:dk1>
      <a:lt1>
        <a:sysClr val="window" lastClr="FFFFFF"/>
      </a:lt1>
      <a:dk2>
        <a:srgbClr val="63666A"/>
      </a:dk2>
      <a:lt2>
        <a:srgbClr val="D6D2C4"/>
      </a:lt2>
      <a:accent1>
        <a:srgbClr val="115E67"/>
      </a:accent1>
      <a:accent2>
        <a:srgbClr val="CB6015"/>
      </a:accent2>
      <a:accent3>
        <a:srgbClr val="7FA9AE"/>
      </a:accent3>
      <a:accent4>
        <a:srgbClr val="A9C47F"/>
      </a:accent4>
      <a:accent5>
        <a:srgbClr val="D9C89E"/>
      </a:accent5>
      <a:accent6>
        <a:srgbClr val="F2A900"/>
      </a:accent6>
      <a:hlink>
        <a:srgbClr val="A9C47F"/>
      </a:hlink>
      <a:folHlink>
        <a:srgbClr val="7FA9AE"/>
      </a:folHlink>
    </a:clrScheme>
    <a:fontScheme name="Default Design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99000"/>
          </a:lnSpc>
          <a:spcBef>
            <a:spcPct val="0"/>
          </a:spcBef>
          <a:spcAft>
            <a:spcPct val="0"/>
          </a:spcAft>
          <a:buClr>
            <a:srgbClr val="333399"/>
          </a:buClr>
          <a:buSzPct val="100000"/>
          <a:buFont typeface="Century Gothic" pitchFamily="34" charset="0"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rgbClr val="CC6633"/>
            </a:solidFill>
            <a:effectLst/>
            <a:latin typeface="Century Gothic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NewUTColors</Template>
  <TotalTime>2329</TotalTime>
  <Words>1151</Words>
  <Application>Microsoft Office PowerPoint</Application>
  <PresentationFormat>On-screen Show (4:3)</PresentationFormat>
  <Paragraphs>322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Century Gothic</vt:lpstr>
      <vt:lpstr>Source Sans Pro</vt:lpstr>
      <vt:lpstr>Times New Roman</vt:lpstr>
      <vt:lpstr>Wingdings</vt:lpstr>
      <vt:lpstr>NewUTColors</vt:lpstr>
      <vt:lpstr>1_LPH2013Top</vt:lpstr>
      <vt:lpstr>Toward Exascale Resilience Part 1:     Overview of challenges and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aside about mE</vt:lpstr>
      <vt:lpstr>Big problems and emerging systems</vt:lpstr>
      <vt:lpstr>Arch-focused whole-system approach</vt:lpstr>
      <vt:lpstr>Big problems and emerging platforms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Mattan Erez</dc:creator>
  <cp:lastModifiedBy>Mattan Erez</cp:lastModifiedBy>
  <cp:revision>181</cp:revision>
  <dcterms:created xsi:type="dcterms:W3CDTF">2015-06-27T13:37:13Z</dcterms:created>
  <dcterms:modified xsi:type="dcterms:W3CDTF">2015-06-29T06:03:43Z</dcterms:modified>
</cp:coreProperties>
</file>