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4" r:id="rId2"/>
  </p:sldMasterIdLst>
  <p:notesMasterIdLst>
    <p:notesMasterId r:id="rId54"/>
  </p:notesMasterIdLst>
  <p:sldIdLst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47" r:id="rId12"/>
    <p:sldId id="332" r:id="rId13"/>
    <p:sldId id="333" r:id="rId14"/>
    <p:sldId id="346" r:id="rId15"/>
    <p:sldId id="366" r:id="rId16"/>
    <p:sldId id="367" r:id="rId17"/>
    <p:sldId id="368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4" r:id="rId28"/>
    <p:sldId id="373" r:id="rId29"/>
    <p:sldId id="374" r:id="rId30"/>
    <p:sldId id="375" r:id="rId31"/>
    <p:sldId id="345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9" r:id="rId46"/>
    <p:sldId id="363" r:id="rId47"/>
    <p:sldId id="376" r:id="rId48"/>
    <p:sldId id="364" r:id="rId49"/>
    <p:sldId id="370" r:id="rId50"/>
    <p:sldId id="365" r:id="rId51"/>
    <p:sldId id="371" r:id="rId52"/>
    <p:sldId id="37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an Erez" initials="ME" lastIdx="14" clrIdx="0">
    <p:extLst>
      <p:ext uri="{19B8F6BF-5375-455C-9EA6-DF929625EA0E}">
        <p15:presenceInfo xmlns:p15="http://schemas.microsoft.com/office/powerpoint/2012/main" userId="Mattan E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52" autoAdjust="0"/>
  </p:normalViewPr>
  <p:slideViewPr>
    <p:cSldViewPr snapToGrid="0">
      <p:cViewPr varScale="1">
        <p:scale>
          <a:sx n="78" d="100"/>
          <a:sy n="78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CB88-4C6F-4029-86FA-227BA7BDBE92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608-2E16-43BB-9A24-2110CCF9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2608-2E16-43BB-9A24-2110CCF9D6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change in state</a:t>
            </a:r>
          </a:p>
          <a:p>
            <a:pPr lvl="1"/>
            <a:r>
              <a:rPr lang="en-US" dirty="0" smtClean="0"/>
              <a:t>Decay</a:t>
            </a:r>
          </a:p>
          <a:p>
            <a:pPr lvl="2"/>
            <a:r>
              <a:rPr lang="en-US" dirty="0" smtClean="0"/>
              <a:t>DRAM </a:t>
            </a:r>
            <a:r>
              <a:rPr lang="en-US" b="1" dirty="0" smtClean="0"/>
              <a:t>leakage</a:t>
            </a:r>
            <a:r>
              <a:rPr lang="en-US" dirty="0" smtClean="0"/>
              <a:t> (refresh)</a:t>
            </a:r>
          </a:p>
          <a:p>
            <a:pPr lvl="2"/>
            <a:r>
              <a:rPr lang="en-US" dirty="0" smtClean="0"/>
              <a:t>PCM, </a:t>
            </a:r>
            <a:r>
              <a:rPr lang="en-US" dirty="0" err="1" smtClean="0"/>
              <a:t>Memristor</a:t>
            </a:r>
            <a:r>
              <a:rPr lang="en-US" dirty="0" smtClean="0"/>
              <a:t>, RRAM </a:t>
            </a:r>
            <a:r>
              <a:rPr lang="en-US" b="1" dirty="0" smtClean="0"/>
              <a:t>drift</a:t>
            </a:r>
            <a:endParaRPr lang="en-US" dirty="0" smtClean="0"/>
          </a:p>
          <a:p>
            <a:pPr lvl="1"/>
            <a:r>
              <a:rPr lang="en-US" dirty="0" smtClean="0"/>
              <a:t>Flips</a:t>
            </a:r>
          </a:p>
          <a:p>
            <a:pPr lvl="2"/>
            <a:r>
              <a:rPr lang="en-US" dirty="0" smtClean="0"/>
              <a:t>DRAM/SRAM/latch </a:t>
            </a:r>
            <a:r>
              <a:rPr lang="en-US" b="1" dirty="0" smtClean="0"/>
              <a:t>particle strikes</a:t>
            </a:r>
          </a:p>
          <a:p>
            <a:pPr lvl="2"/>
            <a:r>
              <a:rPr lang="en-US" dirty="0" smtClean="0"/>
              <a:t>STT MRAM </a:t>
            </a:r>
            <a:r>
              <a:rPr lang="en-US" b="1" dirty="0" smtClean="0"/>
              <a:t>state flips</a:t>
            </a:r>
            <a:endParaRPr lang="en-US" dirty="0" smtClean="0"/>
          </a:p>
          <a:p>
            <a:pPr lvl="1"/>
            <a:r>
              <a:rPr lang="en-US" dirty="0" smtClean="0"/>
              <a:t>Control</a:t>
            </a:r>
          </a:p>
          <a:p>
            <a:pPr lvl="2"/>
            <a:r>
              <a:rPr lang="en-US" dirty="0" smtClean="0"/>
              <a:t>Control-related soft errors corrupt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BAF1-B4D5-41D1-974B-728251A52C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6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final observation is from DRAM internal 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have a closer look to DRAM, each bank is partitioned into sub-structures called mats.</a:t>
            </a:r>
          </a:p>
          <a:p>
            <a:r>
              <a:rPr lang="en-US" baseline="0" dirty="0" smtClean="0"/>
              <a:t>And for routing efficiency, data within a Mat go to the same data pin (DQ).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result, if a local fault generates multiple errors on a mat, it will affect only a single data pin over multiple burst beats, as shown in the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90880"/>
            <a:ext cx="8603185" cy="90011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5" y="1666239"/>
            <a:ext cx="8534400" cy="49518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CC2B6E-A47A-4215-8E3E-E4256677D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1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6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3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7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63" Type="http://schemas.openxmlformats.org/officeDocument/2006/relationships/slideLayout" Target="../slideLayouts/slideLayout172.xml"/><Relationship Id="rId68" Type="http://schemas.openxmlformats.org/officeDocument/2006/relationships/slideLayout" Target="../slideLayouts/slideLayout177.xml"/><Relationship Id="rId84" Type="http://schemas.openxmlformats.org/officeDocument/2006/relationships/slideLayout" Target="../slideLayouts/slideLayout193.xml"/><Relationship Id="rId89" Type="http://schemas.openxmlformats.org/officeDocument/2006/relationships/slideLayout" Target="../slideLayouts/slideLayout198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25.xml"/><Relationship Id="rId107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53" Type="http://schemas.openxmlformats.org/officeDocument/2006/relationships/slideLayout" Target="../slideLayouts/slideLayout162.xml"/><Relationship Id="rId58" Type="http://schemas.openxmlformats.org/officeDocument/2006/relationships/slideLayout" Target="../slideLayouts/slideLayout167.xml"/><Relationship Id="rId74" Type="http://schemas.openxmlformats.org/officeDocument/2006/relationships/slideLayout" Target="../slideLayouts/slideLayout183.xml"/><Relationship Id="rId79" Type="http://schemas.openxmlformats.org/officeDocument/2006/relationships/slideLayout" Target="../slideLayouts/slideLayout188.xml"/><Relationship Id="rId102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114.xml"/><Relationship Id="rId90" Type="http://schemas.openxmlformats.org/officeDocument/2006/relationships/slideLayout" Target="../slideLayouts/slideLayout199.xml"/><Relationship Id="rId95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64" Type="http://schemas.openxmlformats.org/officeDocument/2006/relationships/slideLayout" Target="../slideLayouts/slideLayout173.xml"/><Relationship Id="rId69" Type="http://schemas.openxmlformats.org/officeDocument/2006/relationships/slideLayout" Target="../slideLayouts/slideLayout178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89.xml"/><Relationship Id="rId85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59" Type="http://schemas.openxmlformats.org/officeDocument/2006/relationships/slideLayout" Target="../slideLayouts/slideLayout168.xml"/><Relationship Id="rId103" Type="http://schemas.openxmlformats.org/officeDocument/2006/relationships/slideLayout" Target="../slideLayouts/slideLayout212.xml"/><Relationship Id="rId108" Type="http://schemas.openxmlformats.org/officeDocument/2006/relationships/slideLayout" Target="../slideLayouts/slideLayout217.xml"/><Relationship Id="rId54" Type="http://schemas.openxmlformats.org/officeDocument/2006/relationships/slideLayout" Target="../slideLayouts/slideLayout163.xml"/><Relationship Id="rId70" Type="http://schemas.openxmlformats.org/officeDocument/2006/relationships/slideLayout" Target="../slideLayouts/slideLayout179.xml"/><Relationship Id="rId75" Type="http://schemas.openxmlformats.org/officeDocument/2006/relationships/slideLayout" Target="../slideLayouts/slideLayout184.xml"/><Relationship Id="rId91" Type="http://schemas.openxmlformats.org/officeDocument/2006/relationships/slideLayout" Target="../slideLayouts/slideLayout200.xml"/><Relationship Id="rId96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Relationship Id="rId57" Type="http://schemas.openxmlformats.org/officeDocument/2006/relationships/slideLayout" Target="../slideLayouts/slideLayout166.xml"/><Relationship Id="rId106" Type="http://schemas.openxmlformats.org/officeDocument/2006/relationships/slideLayout" Target="../slideLayouts/slideLayout215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52" Type="http://schemas.openxmlformats.org/officeDocument/2006/relationships/slideLayout" Target="../slideLayouts/slideLayout161.xml"/><Relationship Id="rId60" Type="http://schemas.openxmlformats.org/officeDocument/2006/relationships/slideLayout" Target="../slideLayouts/slideLayout169.xml"/><Relationship Id="rId65" Type="http://schemas.openxmlformats.org/officeDocument/2006/relationships/slideLayout" Target="../slideLayouts/slideLayout174.xml"/><Relationship Id="rId73" Type="http://schemas.openxmlformats.org/officeDocument/2006/relationships/slideLayout" Target="../slideLayouts/slideLayout182.xml"/><Relationship Id="rId78" Type="http://schemas.openxmlformats.org/officeDocument/2006/relationships/slideLayout" Target="../slideLayouts/slideLayout187.xml"/><Relationship Id="rId81" Type="http://schemas.openxmlformats.org/officeDocument/2006/relationships/slideLayout" Target="../slideLayouts/slideLayout190.xml"/><Relationship Id="rId86" Type="http://schemas.openxmlformats.org/officeDocument/2006/relationships/slideLayout" Target="../slideLayouts/slideLayout195.xml"/><Relationship Id="rId94" Type="http://schemas.openxmlformats.org/officeDocument/2006/relationships/slideLayout" Target="../slideLayouts/slideLayout203.xml"/><Relationship Id="rId99" Type="http://schemas.openxmlformats.org/officeDocument/2006/relationships/slideLayout" Target="../slideLayouts/slideLayout208.xml"/><Relationship Id="rId101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8.xml"/><Relationship Id="rId109" Type="http://schemas.openxmlformats.org/officeDocument/2006/relationships/slideLayout" Target="../slideLayouts/slideLayout218.xml"/><Relationship Id="rId34" Type="http://schemas.openxmlformats.org/officeDocument/2006/relationships/slideLayout" Target="../slideLayouts/slideLayout143.xml"/><Relationship Id="rId50" Type="http://schemas.openxmlformats.org/officeDocument/2006/relationships/slideLayout" Target="../slideLayouts/slideLayout159.xml"/><Relationship Id="rId55" Type="http://schemas.openxmlformats.org/officeDocument/2006/relationships/slideLayout" Target="../slideLayouts/slideLayout164.xml"/><Relationship Id="rId76" Type="http://schemas.openxmlformats.org/officeDocument/2006/relationships/slideLayout" Target="../slideLayouts/slideLayout185.xml"/><Relationship Id="rId97" Type="http://schemas.openxmlformats.org/officeDocument/2006/relationships/slideLayout" Target="../slideLayouts/slideLayout206.xml"/><Relationship Id="rId104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116.xml"/><Relationship Id="rId71" Type="http://schemas.openxmlformats.org/officeDocument/2006/relationships/slideLayout" Target="../slideLayouts/slideLayout180.xml"/><Relationship Id="rId9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38.xml"/><Relationship Id="rId24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66" Type="http://schemas.openxmlformats.org/officeDocument/2006/relationships/slideLayout" Target="../slideLayouts/slideLayout175.xml"/><Relationship Id="rId87" Type="http://schemas.openxmlformats.org/officeDocument/2006/relationships/slideLayout" Target="../slideLayouts/slideLayout196.xml"/><Relationship Id="rId110" Type="http://schemas.openxmlformats.org/officeDocument/2006/relationships/slideLayout" Target="../slideLayouts/slideLayout219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70.xml"/><Relationship Id="rId82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56" Type="http://schemas.openxmlformats.org/officeDocument/2006/relationships/slideLayout" Target="../slideLayouts/slideLayout165.xml"/><Relationship Id="rId77" Type="http://schemas.openxmlformats.org/officeDocument/2006/relationships/slideLayout" Target="../slideLayouts/slideLayout186.xml"/><Relationship Id="rId100" Type="http://schemas.openxmlformats.org/officeDocument/2006/relationships/slideLayout" Target="../slideLayouts/slideLayout209.xml"/><Relationship Id="rId105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117.xml"/><Relationship Id="rId51" Type="http://schemas.openxmlformats.org/officeDocument/2006/relationships/slideLayout" Target="../slideLayouts/slideLayout160.xml"/><Relationship Id="rId72" Type="http://schemas.openxmlformats.org/officeDocument/2006/relationships/slideLayout" Target="../slideLayouts/slideLayout181.xml"/><Relationship Id="rId93" Type="http://schemas.openxmlformats.org/officeDocument/2006/relationships/slideLayout" Target="../slideLayouts/slideLayout202.xml"/><Relationship Id="rId9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55.xml"/><Relationship Id="rId67" Type="http://schemas.openxmlformats.org/officeDocument/2006/relationships/slideLayout" Target="../slideLayouts/slideLayout176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62" Type="http://schemas.openxmlformats.org/officeDocument/2006/relationships/slideLayout" Target="../slideLayouts/slideLayout171.xml"/><Relationship Id="rId83" Type="http://schemas.openxmlformats.org/officeDocument/2006/relationships/slideLayout" Target="../slideLayouts/slideLayout192.xml"/><Relationship Id="rId88" Type="http://schemas.openxmlformats.org/officeDocument/2006/relationships/slideLayout" Target="../slideLayouts/slideLayout197.xml"/><Relationship Id="rId111" Type="http://schemas.openxmlformats.org/officeDocument/2006/relationships/slideLayout" Target="../slideLayouts/slideLayout2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1" cstate="screen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  <p:sldLayoutId id="2147483737" r:id="rId64"/>
    <p:sldLayoutId id="2147483738" r:id="rId65"/>
    <p:sldLayoutId id="2147483740" r:id="rId66"/>
    <p:sldLayoutId id="2147483741" r:id="rId67"/>
    <p:sldLayoutId id="2147483742" r:id="rId68"/>
    <p:sldLayoutId id="2147483743" r:id="rId69"/>
    <p:sldLayoutId id="2147483744" r:id="rId70"/>
    <p:sldLayoutId id="2147483745" r:id="rId71"/>
    <p:sldLayoutId id="2147483746" r:id="rId72"/>
    <p:sldLayoutId id="2147483747" r:id="rId73"/>
    <p:sldLayoutId id="2147483748" r:id="rId74"/>
    <p:sldLayoutId id="2147483749" r:id="rId75"/>
    <p:sldLayoutId id="2147483750" r:id="rId76"/>
    <p:sldLayoutId id="2147483751" r:id="rId77"/>
    <p:sldLayoutId id="2147483752" r:id="rId78"/>
    <p:sldLayoutId id="2147483753" r:id="rId79"/>
    <p:sldLayoutId id="2147483754" r:id="rId80"/>
    <p:sldLayoutId id="2147483755" r:id="rId81"/>
    <p:sldLayoutId id="2147483756" r:id="rId82"/>
    <p:sldLayoutId id="2147483758" r:id="rId83"/>
    <p:sldLayoutId id="2147483759" r:id="rId84"/>
    <p:sldLayoutId id="2147483760" r:id="rId85"/>
    <p:sldLayoutId id="2147483761" r:id="rId86"/>
    <p:sldLayoutId id="2147483762" r:id="rId87"/>
    <p:sldLayoutId id="2147483763" r:id="rId88"/>
    <p:sldLayoutId id="2147483764" r:id="rId89"/>
    <p:sldLayoutId id="2147483765" r:id="rId90"/>
    <p:sldLayoutId id="2147483766" r:id="rId91"/>
    <p:sldLayoutId id="2147483767" r:id="rId92"/>
    <p:sldLayoutId id="2147483768" r:id="rId93"/>
    <p:sldLayoutId id="2147483769" r:id="rId94"/>
    <p:sldLayoutId id="2147483770" r:id="rId95"/>
    <p:sldLayoutId id="2147483771" r:id="rId96"/>
    <p:sldLayoutId id="2147483772" r:id="rId97"/>
    <p:sldLayoutId id="2147483773" r:id="rId98"/>
    <p:sldLayoutId id="2147483774" r:id="rId99"/>
    <p:sldLayoutId id="2147483775" r:id="rId100"/>
    <p:sldLayoutId id="2147483776" r:id="rId101"/>
    <p:sldLayoutId id="2147483777" r:id="rId102"/>
    <p:sldLayoutId id="2147483778" r:id="rId103"/>
    <p:sldLayoutId id="2147483779" r:id="rId104"/>
    <p:sldLayoutId id="2147483780" r:id="rId105"/>
    <p:sldLayoutId id="2147483781" r:id="rId106"/>
    <p:sldLayoutId id="2147483782" r:id="rId107"/>
    <p:sldLayoutId id="2147483783" r:id="rId108"/>
    <p:sldLayoutId id="2147483896" r:id="rId10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4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 sz="20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  <p:sldLayoutId id="2147483846" r:id="rId62"/>
    <p:sldLayoutId id="2147483847" r:id="rId63"/>
    <p:sldLayoutId id="2147483848" r:id="rId64"/>
    <p:sldLayoutId id="2147483849" r:id="rId65"/>
    <p:sldLayoutId id="2147483850" r:id="rId66"/>
    <p:sldLayoutId id="2147483851" r:id="rId67"/>
    <p:sldLayoutId id="2147483852" r:id="rId68"/>
    <p:sldLayoutId id="2147483853" r:id="rId69"/>
    <p:sldLayoutId id="2147483854" r:id="rId70"/>
    <p:sldLayoutId id="2147483855" r:id="rId71"/>
    <p:sldLayoutId id="2147483856" r:id="rId72"/>
    <p:sldLayoutId id="2147483857" r:id="rId73"/>
    <p:sldLayoutId id="2147483858" r:id="rId74"/>
    <p:sldLayoutId id="2147483859" r:id="rId75"/>
    <p:sldLayoutId id="2147483860" r:id="rId76"/>
    <p:sldLayoutId id="2147483861" r:id="rId77"/>
    <p:sldLayoutId id="2147483862" r:id="rId78"/>
    <p:sldLayoutId id="2147483863" r:id="rId79"/>
    <p:sldLayoutId id="2147483864" r:id="rId80"/>
    <p:sldLayoutId id="2147483865" r:id="rId81"/>
    <p:sldLayoutId id="2147483866" r:id="rId82"/>
    <p:sldLayoutId id="2147483867" r:id="rId83"/>
    <p:sldLayoutId id="2147483868" r:id="rId84"/>
    <p:sldLayoutId id="2147483869" r:id="rId85"/>
    <p:sldLayoutId id="2147483870" r:id="rId86"/>
    <p:sldLayoutId id="2147483871" r:id="rId87"/>
    <p:sldLayoutId id="2147483872" r:id="rId88"/>
    <p:sldLayoutId id="2147483873" r:id="rId89"/>
    <p:sldLayoutId id="2147483874" r:id="rId90"/>
    <p:sldLayoutId id="2147483875" r:id="rId91"/>
    <p:sldLayoutId id="2147483876" r:id="rId92"/>
    <p:sldLayoutId id="2147483877" r:id="rId93"/>
    <p:sldLayoutId id="2147483878" r:id="rId94"/>
    <p:sldLayoutId id="2147483879" r:id="rId95"/>
    <p:sldLayoutId id="2147483880" r:id="rId96"/>
    <p:sldLayoutId id="2147483881" r:id="rId97"/>
    <p:sldLayoutId id="2147483882" r:id="rId98"/>
    <p:sldLayoutId id="2147483883" r:id="rId99"/>
    <p:sldLayoutId id="2147483884" r:id="rId100"/>
    <p:sldLayoutId id="2147483885" r:id="rId101"/>
    <p:sldLayoutId id="2147483886" r:id="rId102"/>
    <p:sldLayoutId id="2147483887" r:id="rId103"/>
    <p:sldLayoutId id="2147483888" r:id="rId104"/>
    <p:sldLayoutId id="2147483889" r:id="rId105"/>
    <p:sldLayoutId id="2147483890" r:id="rId106"/>
    <p:sldLayoutId id="2147483891" r:id="rId107"/>
    <p:sldLayoutId id="2147483892" r:id="rId108"/>
    <p:sldLayoutId id="2147483893" r:id="rId109"/>
    <p:sldLayoutId id="2147483894" r:id="rId110"/>
    <p:sldLayoutId id="2147483895" r:id="rId1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3.vsd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2.vsdx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1.vsdx"/><Relationship Id="rId9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Toward </a:t>
            </a:r>
            <a:r>
              <a:rPr lang="en-US" sz="4800" dirty="0" err="1"/>
              <a:t>Exascale</a:t>
            </a:r>
            <a:r>
              <a:rPr lang="en-US" sz="4800" dirty="0"/>
              <a:t> Resilience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Part </a:t>
            </a:r>
            <a:r>
              <a:rPr lang="en-US" b="1" dirty="0" smtClean="0"/>
              <a:t>3: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</a:t>
            </a:r>
            <a:r>
              <a:rPr lang="en-US" b="1" dirty="0" smtClean="0"/>
              <a:t>Fault and error </a:t>
            </a:r>
            <a:r>
              <a:rPr lang="en-US" b="1" smtClean="0"/>
              <a:t>modes and models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709333"/>
          </a:xfrm>
        </p:spPr>
        <p:txBody>
          <a:bodyPr/>
          <a:lstStyle/>
          <a:p>
            <a:r>
              <a:rPr lang="en-US" dirty="0" smtClean="0"/>
              <a:t>Mattan Erez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Accelerated testing</a:t>
            </a:r>
          </a:p>
          <a:p>
            <a:pPr lvl="1"/>
            <a:r>
              <a:rPr lang="en-US" dirty="0" smtClean="0"/>
              <a:t>Baking</a:t>
            </a:r>
          </a:p>
          <a:p>
            <a:pPr lvl="1"/>
            <a:r>
              <a:rPr lang="en-US" dirty="0" smtClean="0"/>
              <a:t>Beam testing</a:t>
            </a:r>
          </a:p>
          <a:p>
            <a:pPr lvl="1"/>
            <a:endParaRPr lang="en-US" dirty="0"/>
          </a:p>
          <a:p>
            <a:r>
              <a:rPr lang="en-US" dirty="0" smtClean="0"/>
              <a:t>Excellent, but</a:t>
            </a:r>
          </a:p>
          <a:p>
            <a:pPr lvl="1"/>
            <a:r>
              <a:rPr lang="en-US" dirty="0" smtClean="0"/>
              <a:t>Special facilities</a:t>
            </a:r>
          </a:p>
          <a:p>
            <a:pPr lvl="1"/>
            <a:r>
              <a:rPr lang="en-US" dirty="0" smtClean="0"/>
              <a:t>Special equipment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 faults and intermittent errors</a:t>
            </a:r>
          </a:p>
          <a:p>
            <a:pPr lvl="1"/>
            <a:r>
              <a:rPr lang="en-US" dirty="0" smtClean="0"/>
              <a:t>Design flaws</a:t>
            </a:r>
          </a:p>
          <a:p>
            <a:pPr lvl="1"/>
            <a:r>
              <a:rPr lang="en-US" dirty="0" smtClean="0"/>
              <a:t>Fabrication defects</a:t>
            </a:r>
          </a:p>
          <a:p>
            <a:pPr lvl="1"/>
            <a:r>
              <a:rPr lang="en-US" dirty="0" smtClean="0"/>
              <a:t>Process variation</a:t>
            </a:r>
          </a:p>
          <a:p>
            <a:pPr lvl="1"/>
            <a:r>
              <a:rPr lang="en-US" dirty="0" smtClean="0"/>
              <a:t>Mechanical stress</a:t>
            </a:r>
          </a:p>
          <a:p>
            <a:pPr lvl="1"/>
            <a:r>
              <a:rPr lang="en-US" dirty="0" smtClean="0"/>
              <a:t>Gradual </a:t>
            </a:r>
            <a:r>
              <a:rPr lang="en-US" dirty="0" err="1" smtClean="0"/>
              <a:t>wearout</a:t>
            </a:r>
            <a:endParaRPr lang="en-US" dirty="0"/>
          </a:p>
          <a:p>
            <a:r>
              <a:rPr lang="en-US" dirty="0" smtClean="0"/>
              <a:t>Soft faults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Alpha particles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Cosmic rays</a:t>
            </a:r>
          </a:p>
          <a:p>
            <a:pPr lvl="1"/>
            <a:r>
              <a:rPr lang="en-US" dirty="0" smtClean="0"/>
              <a:t>Power </a:t>
            </a:r>
            <a:r>
              <a:rPr lang="en-US" dirty="0"/>
              <a:t>supply </a:t>
            </a:r>
            <a:r>
              <a:rPr lang="en-US" dirty="0" smtClean="0"/>
              <a:t>variation</a:t>
            </a:r>
          </a:p>
          <a:p>
            <a:pPr lvl="1"/>
            <a:r>
              <a:rPr lang="en-US" dirty="0" smtClean="0"/>
              <a:t>Voltage droops</a:t>
            </a:r>
            <a:endParaRPr lang="en-US" dirty="0"/>
          </a:p>
          <a:p>
            <a:pPr lvl="1"/>
            <a:r>
              <a:rPr lang="en-US" dirty="0" smtClean="0"/>
              <a:t>Crosstalk</a:t>
            </a:r>
            <a:endParaRPr lang="en-US" dirty="0"/>
          </a:p>
        </p:txBody>
      </p:sp>
      <p:pic>
        <p:nvPicPr>
          <p:cNvPr id="4" name="Picture 3" descr="crack_in_waf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0710" y="1708151"/>
            <a:ext cx="2019743" cy="1985119"/>
          </a:xfrm>
          <a:prstGeom prst="rect">
            <a:avLst/>
          </a:prstGeom>
        </p:spPr>
      </p:pic>
      <p:pic>
        <p:nvPicPr>
          <p:cNvPr id="5" name="Picture 4" descr="NeutronSEUcropp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831725"/>
            <a:ext cx="4451090" cy="26452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summary</a:t>
            </a:r>
          </a:p>
          <a:p>
            <a:pPr lvl="1"/>
            <a:r>
              <a:rPr lang="en-US" dirty="0"/>
              <a:t>Gates, wires, and </a:t>
            </a:r>
            <a:r>
              <a:rPr lang="en-US" dirty="0" smtClean="0"/>
              <a:t>memory devices</a:t>
            </a:r>
            <a:endParaRPr lang="en-US" dirty="0"/>
          </a:p>
          <a:p>
            <a:pPr lvl="1"/>
            <a:r>
              <a:rPr lang="en-US" dirty="0" smtClean="0"/>
              <a:t>Memories and processors (sockets)</a:t>
            </a:r>
            <a:endParaRPr lang="en-US" dirty="0"/>
          </a:p>
          <a:p>
            <a:pPr lvl="1"/>
            <a:r>
              <a:rPr lang="en-US" dirty="0" smtClean="0"/>
              <a:t>Modules </a:t>
            </a:r>
            <a:r>
              <a:rPr lang="en-US" dirty="0"/>
              <a:t>(w/ VRU)</a:t>
            </a:r>
          </a:p>
          <a:p>
            <a:pPr lvl="1"/>
            <a:r>
              <a:rPr lang="en-US" dirty="0" smtClean="0"/>
              <a:t>Shared power, cooling, and links (w/ VRU)</a:t>
            </a:r>
          </a:p>
          <a:p>
            <a:pPr lvl="1"/>
            <a:r>
              <a:rPr lang="en-US" dirty="0" smtClean="0"/>
              <a:t>Cabinets </a:t>
            </a:r>
            <a:r>
              <a:rPr lang="en-US" dirty="0"/>
              <a:t>(w/ VRU)</a:t>
            </a:r>
          </a:p>
          <a:p>
            <a:pPr lvl="1"/>
            <a:r>
              <a:rPr lang="en-US" dirty="0" smtClean="0"/>
              <a:t>Storage separated out (for now)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6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faults in processors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err="1" smtClean="0"/>
              <a:t>Wearout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Industry probably has these under control</a:t>
            </a:r>
          </a:p>
          <a:p>
            <a:pPr lvl="1"/>
            <a:r>
              <a:rPr lang="en-US" b="1" dirty="0" smtClean="0"/>
              <a:t>ALL</a:t>
            </a:r>
            <a:r>
              <a:rPr lang="en-US" dirty="0" smtClean="0"/>
              <a:t> customers need this to work</a:t>
            </a:r>
          </a:p>
          <a:p>
            <a:pPr lvl="1"/>
            <a:r>
              <a:rPr lang="en-US" dirty="0" smtClean="0"/>
              <a:t>Several recent studies suggest it is indeed the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7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not clear what is sacrificed</a:t>
            </a:r>
          </a:p>
          <a:p>
            <a:pPr lvl="1"/>
            <a:r>
              <a:rPr lang="en-US" dirty="0" smtClean="0"/>
              <a:t>How much better could we do if system exposed to processor hard faults?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gradual </a:t>
            </a:r>
            <a:r>
              <a:rPr lang="en-US" dirty="0" err="1" smtClean="0"/>
              <a:t>wearout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Particle-strike soft errors</a:t>
            </a:r>
          </a:p>
          <a:p>
            <a:pPr lvl="1"/>
            <a:r>
              <a:rPr lang="en-US" dirty="0" smtClean="0"/>
              <a:t>Ionizing particle frees electron-hole pairs in transistor active region</a:t>
            </a:r>
          </a:p>
          <a:p>
            <a:pPr lvl="1"/>
            <a:r>
              <a:rPr lang="en-US" dirty="0" smtClean="0"/>
              <a:t>Charge collected at source/drain creating current in an off device</a:t>
            </a:r>
          </a:p>
          <a:p>
            <a:pPr lvl="1"/>
            <a:r>
              <a:rPr lang="en-US" dirty="0" smtClean="0"/>
              <a:t>Current can flip a bit in a storage device or change value of a logic computation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65600"/>
            <a:ext cx="53617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2" y="4359051"/>
            <a:ext cx="2543198" cy="23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Erez, Evgeni </a:t>
            </a:r>
            <a:r>
              <a:rPr lang="en-US" dirty="0" err="1" smtClean="0"/>
              <a:t>Krimer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are particle strikes problematic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Two main sources</a:t>
            </a:r>
          </a:p>
          <a:p>
            <a:pPr lvl="2"/>
            <a:r>
              <a:rPr lang="en-US" sz="2000" dirty="0" smtClean="0"/>
              <a:t>Alpha particles</a:t>
            </a:r>
          </a:p>
          <a:p>
            <a:pPr lvl="2"/>
            <a:r>
              <a:rPr lang="en-US" sz="2000" dirty="0" smtClean="0"/>
              <a:t>Atmospheric neutrons</a:t>
            </a:r>
          </a:p>
          <a:p>
            <a:pPr lvl="1"/>
            <a:r>
              <a:rPr lang="en-US" sz="2400" dirty="0" smtClean="0"/>
              <a:t>Alpha particles from packaging and solder</a:t>
            </a:r>
          </a:p>
          <a:p>
            <a:pPr lvl="2"/>
            <a:r>
              <a:rPr lang="en-US" sz="2000" dirty="0" smtClean="0"/>
              <a:t>Can be reduced but not eliminated completely</a:t>
            </a:r>
          </a:p>
          <a:p>
            <a:pPr lvl="1"/>
            <a:r>
              <a:rPr lang="en-US" sz="2400" dirty="0" smtClean="0"/>
              <a:t>Neutrons are highly penetrating and flux can be high</a:t>
            </a:r>
          </a:p>
          <a:p>
            <a:pPr lvl="2"/>
            <a:r>
              <a:rPr lang="en-US" sz="2000" dirty="0" smtClean="0"/>
              <a:t>Neutrons randomly strike an atom and create secondary ionizing particles</a:t>
            </a:r>
          </a:p>
          <a:p>
            <a:r>
              <a:rPr lang="en-US" sz="2800" dirty="0" smtClean="0"/>
              <a:t>Difficult to stop, but rare</a:t>
            </a:r>
          </a:p>
          <a:p>
            <a:pPr lvl="1"/>
            <a:r>
              <a:rPr lang="en-US" sz="2400" dirty="0" smtClean="0"/>
              <a:t>Protection overhead is high and generally “wasted”</a:t>
            </a:r>
          </a:p>
          <a:p>
            <a:pPr lvl="1"/>
            <a:r>
              <a:rPr lang="en-US" sz="2400" dirty="0" smtClean="0"/>
              <a:t>Minimize waste by understanding vulnerability and trends</a:t>
            </a:r>
          </a:p>
          <a:p>
            <a:r>
              <a:rPr lang="en-US" sz="2800" dirty="0" smtClean="0"/>
              <a:t>Need models for:</a:t>
            </a:r>
          </a:p>
          <a:p>
            <a:pPr lvl="1"/>
            <a:r>
              <a:rPr lang="en-US" sz="2400" dirty="0" smtClean="0"/>
              <a:t>Particle flux, charge collection, and component vulnerability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391400" cy="1077218"/>
          </a:xfrm>
        </p:spPr>
        <p:txBody>
          <a:bodyPr/>
          <a:lstStyle/>
          <a:p>
            <a:r>
              <a:rPr lang="en-US" dirty="0" smtClean="0"/>
              <a:t>Likelihood of Strike Directly Proportional to Particle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Alpha particles are low and constant flux</a:t>
            </a:r>
          </a:p>
          <a:p>
            <a:r>
              <a:rPr lang="en-US" dirty="0" smtClean="0"/>
              <a:t>Neutrons more interesting and problematic</a:t>
            </a:r>
          </a:p>
          <a:p>
            <a:r>
              <a:rPr lang="en-US" dirty="0" smtClean="0"/>
              <a:t>Significant number of high-energy neutrons</a:t>
            </a:r>
          </a:p>
          <a:p>
            <a:r>
              <a:rPr lang="en-US" dirty="0" smtClean="0"/>
              <a:t>Even higher flux at lower energies</a:t>
            </a:r>
          </a:p>
          <a:p>
            <a:pPr lvl="1"/>
            <a:r>
              <a:rPr lang="en-US" dirty="0" smtClean="0"/>
              <a:t>Lower energies may affect future technologies more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9" y="3881120"/>
            <a:ext cx="3913181" cy="29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Erez. Michael Sullivan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care about models?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Varies Significantly with Altitude and Latitude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Flux at 50,000’ is 1000 times higher than at sea level</a:t>
            </a:r>
          </a:p>
          <a:p>
            <a:r>
              <a:rPr lang="en-US" dirty="0" smtClean="0"/>
              <a:t>Flux towards poles 5 times higher than equator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801808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08" y="3071525"/>
            <a:ext cx="3894392" cy="28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/>
              <a:t>(c) Mattan Erez . Michael Sullivan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a Particle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Amount of freed charge</a:t>
            </a:r>
          </a:p>
          <a:p>
            <a:pPr lvl="1"/>
            <a:r>
              <a:rPr lang="en-US" dirty="0" smtClean="0"/>
              <a:t>Energy of particle (nature)</a:t>
            </a:r>
          </a:p>
          <a:p>
            <a:pPr lvl="1"/>
            <a:r>
              <a:rPr lang="en-US" dirty="0" smtClean="0"/>
              <a:t>Angle of incidence (generally random)</a:t>
            </a:r>
          </a:p>
          <a:p>
            <a:pPr lvl="1"/>
            <a:r>
              <a:rPr lang="en-US" dirty="0" smtClean="0"/>
              <a:t>Properties of material (hard to gauge)</a:t>
            </a:r>
          </a:p>
          <a:p>
            <a:r>
              <a:rPr lang="en-US" dirty="0" smtClean="0"/>
              <a:t>Efficiency of charge collection</a:t>
            </a:r>
          </a:p>
          <a:p>
            <a:pPr lvl="1"/>
            <a:r>
              <a:rPr lang="en-US" dirty="0" smtClean="0"/>
              <a:t>Volume of depletion zone (shrinks with tech. scaling)</a:t>
            </a:r>
          </a:p>
          <a:p>
            <a:pPr lvl="1"/>
            <a:r>
              <a:rPr lang="en-US" dirty="0" smtClean="0"/>
              <a:t>Supply voltage (small linear impact)</a:t>
            </a:r>
          </a:p>
          <a:p>
            <a:pPr lvl="1"/>
            <a:r>
              <a:rPr lang="en-US" dirty="0" smtClean="0"/>
              <a:t>Temperature (minimal impact)</a:t>
            </a:r>
          </a:p>
          <a:p>
            <a:r>
              <a:rPr lang="en-US" dirty="0" smtClean="0"/>
              <a:t>Required current/charge to cause an error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crit</a:t>
            </a:r>
            <a:r>
              <a:rPr lang="en-US" dirty="0" smtClean="0"/>
              <a:t> is minimal charge to flip an SRAM bit</a:t>
            </a:r>
          </a:p>
          <a:p>
            <a:pPr lvl="1"/>
            <a:r>
              <a:rPr lang="en-US" dirty="0" smtClean="0"/>
              <a:t>Similar notion for latches</a:t>
            </a:r>
          </a:p>
          <a:p>
            <a:pPr lvl="1"/>
            <a:r>
              <a:rPr lang="en-US" dirty="0" smtClean="0"/>
              <a:t>More complex for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crit</a:t>
            </a:r>
            <a:r>
              <a:rPr lang="en-US" dirty="0"/>
              <a:t> </a:t>
            </a:r>
            <a:r>
              <a:rPr lang="en-US" dirty="0" smtClean="0"/>
              <a:t>decreases with technology scaling</a:t>
            </a:r>
          </a:p>
          <a:p>
            <a:pPr lvl="1"/>
            <a:r>
              <a:rPr lang="en-US" dirty="0" smtClean="0"/>
              <a:t>Lower capacitance to overcome for a flip (linear)</a:t>
            </a:r>
          </a:p>
          <a:p>
            <a:pPr lvl="1"/>
            <a:r>
              <a:rPr lang="en-US" dirty="0" smtClean="0"/>
              <a:t>Lower voltage lowers </a:t>
            </a:r>
            <a:r>
              <a:rPr lang="en-US" dirty="0" err="1"/>
              <a:t>Q</a:t>
            </a:r>
            <a:r>
              <a:rPr lang="en-US" baseline="-25000" dirty="0" err="1"/>
              <a:t>crit</a:t>
            </a:r>
            <a:r>
              <a:rPr lang="en-US" dirty="0"/>
              <a:t> </a:t>
            </a:r>
            <a:r>
              <a:rPr lang="en-US" dirty="0" smtClean="0"/>
              <a:t>(linear and small)</a:t>
            </a:r>
            <a:endParaRPr lang="en-US" baseline="-25000" dirty="0" smtClean="0"/>
          </a:p>
          <a:p>
            <a:r>
              <a:rPr lang="en-US" dirty="0" smtClean="0"/>
              <a:t>Collected charge also decreases somewhat</a:t>
            </a:r>
          </a:p>
          <a:p>
            <a:r>
              <a:rPr lang="en-US" dirty="0" smtClean="0"/>
              <a:t>Process variation increases error propensity</a:t>
            </a:r>
          </a:p>
          <a:p>
            <a:pPr lvl="1"/>
            <a:r>
              <a:rPr lang="en-US" dirty="0" smtClean="0"/>
              <a:t>Variation increases as technology scales</a:t>
            </a:r>
          </a:p>
          <a:p>
            <a:r>
              <a:rPr lang="en-US" dirty="0" smtClean="0"/>
              <a:t>New transistor technology reduces error propensity</a:t>
            </a:r>
          </a:p>
          <a:p>
            <a:pPr lvl="1"/>
            <a:r>
              <a:rPr lang="en-US" dirty="0" smtClean="0"/>
              <a:t>Also helps limit variation</a:t>
            </a:r>
          </a:p>
          <a:p>
            <a:r>
              <a:rPr lang="en-US" dirty="0" smtClean="0"/>
              <a:t>FIT per bit expected roughly constant</a:t>
            </a:r>
          </a:p>
          <a:p>
            <a:r>
              <a:rPr lang="en-US" dirty="0" smtClean="0"/>
              <a:t>Denser devices increase number of bits and also </a:t>
            </a:r>
            <a:br>
              <a:rPr lang="en-US" dirty="0" smtClean="0"/>
            </a:br>
            <a:r>
              <a:rPr lang="en-US" dirty="0" smtClean="0"/>
              <a:t>likelihood of multi-bit upsets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SRAM Trends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Multi-bit errors significant concern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0760"/>
            <a:ext cx="4306888" cy="312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24757"/>
            <a:ext cx="4306888" cy="311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/>
              <a:t>(c) Mattan Erez . Michael Sullivan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Latch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SRAM</a:t>
            </a:r>
          </a:p>
          <a:p>
            <a:r>
              <a:rPr lang="en-US" dirty="0" smtClean="0"/>
              <a:t>Fewer bits, but large enough to be a problem</a:t>
            </a:r>
          </a:p>
          <a:p>
            <a:r>
              <a:rPr lang="en-US" dirty="0" smtClean="0"/>
              <a:t>Mitigation techniques differ</a:t>
            </a:r>
          </a:p>
          <a:p>
            <a:pPr lvl="1"/>
            <a:r>
              <a:rPr lang="en-US" dirty="0" smtClean="0"/>
              <a:t>Latches often synthesized rather than in arrays</a:t>
            </a:r>
          </a:p>
          <a:p>
            <a:pPr lvl="1"/>
            <a:r>
              <a:rPr lang="en-US" dirty="0" smtClean="0"/>
              <a:t>Hardened latches are common, but expensive, solution</a:t>
            </a:r>
          </a:p>
          <a:p>
            <a:r>
              <a:rPr lang="en-US" dirty="0" smtClean="0"/>
              <a:t>MBUs also a problem</a:t>
            </a:r>
          </a:p>
          <a:p>
            <a:pPr lvl="1"/>
            <a:r>
              <a:rPr lang="en-US" dirty="0" smtClean="0"/>
              <a:t>Accesses mostly narrow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87680"/>
            <a:ext cx="8603185" cy="900113"/>
          </a:xfrm>
        </p:spPr>
        <p:txBody>
          <a:bodyPr/>
          <a:lstStyle/>
          <a:p>
            <a:r>
              <a:rPr lang="en-US" dirty="0" smtClean="0"/>
              <a:t>Logic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Particle strike to off transistor “turns” it on</a:t>
            </a:r>
          </a:p>
          <a:p>
            <a:r>
              <a:rPr lang="en-US" dirty="0" smtClean="0"/>
              <a:t>Charge translates to current pulse</a:t>
            </a:r>
          </a:p>
          <a:p>
            <a:pPr lvl="1"/>
            <a:r>
              <a:rPr lang="en-US" dirty="0" smtClean="0"/>
              <a:t>Current flows as long as charge being collected</a:t>
            </a:r>
          </a:p>
          <a:p>
            <a:r>
              <a:rPr lang="en-US" dirty="0" smtClean="0"/>
              <a:t>Current pulse may not result in an error</a:t>
            </a:r>
          </a:p>
          <a:p>
            <a:pPr lvl="1"/>
            <a:r>
              <a:rPr lang="en-US" dirty="0"/>
              <a:t>Logical </a:t>
            </a:r>
            <a:r>
              <a:rPr lang="en-US" dirty="0" smtClean="0"/>
              <a:t>masking (unaffected by scaling)</a:t>
            </a:r>
            <a:endParaRPr lang="en-US" dirty="0"/>
          </a:p>
          <a:p>
            <a:pPr lvl="1"/>
            <a:r>
              <a:rPr lang="en-US" dirty="0" smtClean="0"/>
              <a:t>Temporal masking (related to frequency, expected fixed)</a:t>
            </a:r>
          </a:p>
          <a:p>
            <a:pPr lvl="1"/>
            <a:r>
              <a:rPr lang="en-US" dirty="0"/>
              <a:t>Electrical </a:t>
            </a:r>
            <a:r>
              <a:rPr lang="en-US" dirty="0" smtClean="0"/>
              <a:t>masking</a:t>
            </a:r>
          </a:p>
          <a:p>
            <a:pPr lvl="2"/>
            <a:r>
              <a:rPr lang="en-US" dirty="0" smtClean="0"/>
              <a:t>Decreases with scale</a:t>
            </a:r>
          </a:p>
          <a:p>
            <a:pPr lvl="2"/>
            <a:r>
              <a:rPr lang="en-US" dirty="0" smtClean="0"/>
              <a:t>Mitigation possible with minimal “hardening”</a:t>
            </a:r>
          </a:p>
          <a:p>
            <a:r>
              <a:rPr lang="en-US" dirty="0" smtClean="0"/>
              <a:t>Overall expected 0.5% SER</a:t>
            </a:r>
            <a:br>
              <a:rPr lang="en-US" dirty="0" smtClean="0"/>
            </a:br>
            <a:r>
              <a:rPr lang="en-US" dirty="0" smtClean="0"/>
              <a:t>compared to SRAM/latch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26" y="4495800"/>
            <a:ext cx="469157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/>
              <a:t>(c) Mattan Erez . </a:t>
            </a:r>
            <a:r>
              <a:rPr lang="en-US" dirty="0" smtClean="0"/>
              <a:t>Evgeni </a:t>
            </a:r>
            <a:r>
              <a:rPr lang="en-US" dirty="0" err="1" smtClean="0"/>
              <a:t>Krimer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soft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Shrinking margins and growing variations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</a:t>
            </a:r>
            <a:r>
              <a:rPr lang="en-US" dirty="0" smtClean="0"/>
              <a:t>can lead to timing violations</a:t>
            </a:r>
          </a:p>
          <a:p>
            <a:endParaRPr lang="en-US" dirty="0"/>
          </a:p>
          <a:p>
            <a:r>
              <a:rPr lang="en-US" dirty="0" smtClean="0"/>
              <a:t>Our research matches results from IBM research:</a:t>
            </a:r>
          </a:p>
          <a:p>
            <a:pPr lvl="1"/>
            <a:r>
              <a:rPr lang="en-US" dirty="0" smtClean="0"/>
              <a:t>Gain is ~20%</a:t>
            </a:r>
          </a:p>
          <a:p>
            <a:pPr lvl="1"/>
            <a:r>
              <a:rPr lang="en-US" dirty="0" smtClean="0"/>
              <a:t>Almost all this gain possible with reasonable (though dynamic</a:t>
            </a:r>
            <a:r>
              <a:rPr lang="en-US" smtClean="0"/>
              <a:t>) margins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about errors?</a:t>
            </a:r>
          </a:p>
          <a:p>
            <a:pPr lvl="1"/>
            <a:r>
              <a:rPr lang="en-US" dirty="0" smtClean="0"/>
              <a:t>Logic faults/errors very frequently masked</a:t>
            </a:r>
          </a:p>
          <a:p>
            <a:pPr lvl="1"/>
            <a:r>
              <a:rPr lang="en-US" dirty="0" smtClean="0"/>
              <a:t>Error disappears before being latched (timing)</a:t>
            </a:r>
          </a:p>
          <a:p>
            <a:pPr lvl="1"/>
            <a:r>
              <a:rPr lang="en-US" dirty="0" smtClean="0"/>
              <a:t>Error diminishes and disappears because of signal rectification (electrical masking)</a:t>
            </a:r>
          </a:p>
          <a:p>
            <a:pPr lvl="1"/>
            <a:r>
              <a:rPr lang="en-US" dirty="0" smtClean="0"/>
              <a:t>Values lead to logical masking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1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modeling?</a:t>
            </a:r>
          </a:p>
          <a:p>
            <a:pPr lvl="1"/>
            <a:r>
              <a:rPr lang="en-US" dirty="0" smtClean="0"/>
              <a:t>Logic simulation</a:t>
            </a:r>
          </a:p>
          <a:p>
            <a:pPr lvl="1"/>
            <a:r>
              <a:rPr lang="en-US" dirty="0" smtClean="0"/>
              <a:t>Multi-mode simulation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99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Quick(</a:t>
            </a:r>
            <a:r>
              <a:rPr lang="en-US" dirty="0" err="1" smtClean="0"/>
              <a:t>ish</a:t>
            </a:r>
            <a:r>
              <a:rPr lang="en-US" dirty="0" smtClean="0"/>
              <a:t>) way to search the error space</a:t>
            </a:r>
          </a:p>
          <a:p>
            <a:pPr lvl="1"/>
            <a:r>
              <a:rPr lang="en-US" dirty="0" smtClean="0"/>
              <a:t>Multi-mode simulation</a:t>
            </a:r>
          </a:p>
          <a:p>
            <a:pPr lvl="1"/>
            <a:r>
              <a:rPr lang="en-US" dirty="0" smtClean="0"/>
              <a:t>Skip over detectable errors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Tool to be released</a:t>
            </a:r>
          </a:p>
          <a:p>
            <a:pPr lvl="2"/>
            <a:r>
              <a:rPr lang="en-US" dirty="0" smtClean="0"/>
              <a:t>Uses only public tools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hape 60"/>
          <p:cNvPicPr preferRelativeResize="0"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47447" y="3426664"/>
            <a:ext cx="8615872" cy="215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4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care about models?</a:t>
            </a:r>
          </a:p>
          <a:p>
            <a:pPr lvl="1"/>
            <a:r>
              <a:rPr lang="en-US" dirty="0" smtClean="0"/>
              <a:t>Resilience isn’t free</a:t>
            </a:r>
          </a:p>
          <a:p>
            <a:pPr lvl="1"/>
            <a:r>
              <a:rPr lang="en-US" dirty="0" smtClean="0"/>
              <a:t>Paying too much overhead means losing 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6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DRAM faults very problematic</a:t>
            </a:r>
          </a:p>
          <a:p>
            <a:pPr lvl="1"/>
            <a:r>
              <a:rPr lang="en-US" dirty="0" smtClean="0"/>
              <a:t>Dozens of DRAM chips per processor</a:t>
            </a:r>
          </a:p>
          <a:p>
            <a:pPr lvl="1"/>
            <a:r>
              <a:rPr lang="en-US" dirty="0" smtClean="0"/>
              <a:t>Millions per system</a:t>
            </a:r>
          </a:p>
          <a:p>
            <a:pPr lvl="1"/>
            <a:r>
              <a:rPr lang="en-US" dirty="0" smtClean="0"/>
              <a:t>New DRAM fault every couple of hours</a:t>
            </a:r>
          </a:p>
          <a:p>
            <a:pPr lvl="1"/>
            <a:r>
              <a:rPr lang="en-US" dirty="0" smtClean="0"/>
              <a:t>Modules are expensive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must be </a:t>
            </a:r>
            <a:r>
              <a:rPr lang="en-US" b="1" dirty="0" smtClean="0"/>
              <a:t>reliable</a:t>
            </a:r>
          </a:p>
          <a:p>
            <a:pPr lvl="1"/>
            <a:r>
              <a:rPr lang="en-US" dirty="0" smtClean="0"/>
              <a:t>Written data must be recalled “correctly”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b="1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“Natural” change in cell value</a:t>
            </a:r>
          </a:p>
          <a:p>
            <a:pPr lvl="1"/>
            <a:r>
              <a:rPr lang="en-US" dirty="0" smtClean="0"/>
              <a:t>Induced change in cell value</a:t>
            </a:r>
          </a:p>
          <a:p>
            <a:pPr lvl="1"/>
            <a:r>
              <a:rPr lang="en-US" dirty="0"/>
              <a:t>Read errors</a:t>
            </a:r>
          </a:p>
          <a:p>
            <a:pPr lvl="1"/>
            <a:r>
              <a:rPr lang="en-US" dirty="0" smtClean="0"/>
              <a:t>Write errors</a:t>
            </a:r>
          </a:p>
          <a:p>
            <a:pPr lvl="1"/>
            <a:r>
              <a:rPr lang="en-US" dirty="0" err="1" smtClean="0"/>
              <a:t>Wearout</a:t>
            </a:r>
            <a:r>
              <a:rPr lang="en-US" dirty="0" smtClean="0"/>
              <a:t> and defects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743200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743200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675467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266478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0" y="4419601"/>
            <a:ext cx="9067800" cy="2438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066800" y="1752600"/>
            <a:ext cx="1905000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66799" y="1752600"/>
            <a:ext cx="2840219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562600" y="1828800"/>
            <a:ext cx="1393081" cy="1986844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5562600" y="1828801"/>
            <a:ext cx="2819400" cy="1752600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 /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r>
              <a:rPr lang="en-US" dirty="0" smtClean="0"/>
              <a:t> causes of value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1447800"/>
            <a:ext cx="3221219" cy="2808111"/>
            <a:chOff x="3765520" y="2343090"/>
            <a:chExt cx="3168680" cy="2762310"/>
          </a:xfrm>
        </p:grpSpPr>
        <p:grpSp>
          <p:nvGrpSpPr>
            <p:cNvPr id="12" name="Group 11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3" name="Freeform 12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60781" y="1447800"/>
            <a:ext cx="3221219" cy="2808111"/>
            <a:chOff x="6508720" y="2343090"/>
            <a:chExt cx="3168680" cy="2762310"/>
          </a:xfrm>
        </p:grpSpPr>
        <p:grpSp>
          <p:nvGrpSpPr>
            <p:cNvPr id="27" name="Group 26"/>
            <p:cNvGrpSpPr/>
            <p:nvPr/>
          </p:nvGrpSpPr>
          <p:grpSpPr>
            <a:xfrm>
              <a:off x="65087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8" name="Freeform 27"/>
            <p:cNvSpPr/>
            <p:nvPr/>
          </p:nvSpPr>
          <p:spPr bwMode="auto">
            <a:xfrm>
              <a:off x="6886222" y="2698044"/>
              <a:ext cx="2266478" cy="1930400"/>
            </a:xfrm>
            <a:custGeom>
              <a:avLst/>
              <a:gdLst>
                <a:gd name="connsiteX0" fmla="*/ 0 w 2675467"/>
                <a:gd name="connsiteY0" fmla="*/ 0 h 1930400"/>
                <a:gd name="connsiteX1" fmla="*/ 327378 w 2675467"/>
                <a:gd name="connsiteY1" fmla="*/ 835378 h 1930400"/>
                <a:gd name="connsiteX2" fmla="*/ 767645 w 2675467"/>
                <a:gd name="connsiteY2" fmla="*/ 1399823 h 1930400"/>
                <a:gd name="connsiteX3" fmla="*/ 1444978 w 2675467"/>
                <a:gd name="connsiteY3" fmla="*/ 1749778 h 1930400"/>
                <a:gd name="connsiteX4" fmla="*/ 2122311 w 2675467"/>
                <a:gd name="connsiteY4" fmla="*/ 1885245 h 1930400"/>
                <a:gd name="connsiteX5" fmla="*/ 2675467 w 2675467"/>
                <a:gd name="connsiteY5" fmla="*/ 1930400 h 193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5467" h="1930400">
                  <a:moveTo>
                    <a:pt x="0" y="0"/>
                  </a:moveTo>
                  <a:cubicBezTo>
                    <a:pt x="99718" y="301037"/>
                    <a:pt x="199437" y="602074"/>
                    <a:pt x="327378" y="835378"/>
                  </a:cubicBezTo>
                  <a:cubicBezTo>
                    <a:pt x="455319" y="1068682"/>
                    <a:pt x="581378" y="1247423"/>
                    <a:pt x="767645" y="1399823"/>
                  </a:cubicBezTo>
                  <a:cubicBezTo>
                    <a:pt x="953912" y="1552223"/>
                    <a:pt x="1219200" y="1668874"/>
                    <a:pt x="1444978" y="1749778"/>
                  </a:cubicBezTo>
                  <a:cubicBezTo>
                    <a:pt x="1670756" y="1830682"/>
                    <a:pt x="1917230" y="1855141"/>
                    <a:pt x="2122311" y="1885245"/>
                  </a:cubicBezTo>
                  <a:cubicBezTo>
                    <a:pt x="2327392" y="1915349"/>
                    <a:pt x="2675467" y="1930400"/>
                    <a:pt x="2675467" y="1930400"/>
                  </a:cubicBezTo>
                </a:path>
              </a:pathLst>
            </a:custGeom>
            <a:noFill/>
            <a:ln w="57150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1066800" y="1752600"/>
            <a:ext cx="1905000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066799" y="1752600"/>
            <a:ext cx="2840219" cy="2146024"/>
          </a:xfrm>
          <a:custGeom>
            <a:avLst/>
            <a:gdLst>
              <a:gd name="connsiteX0" fmla="*/ 0 w 2743200"/>
              <a:gd name="connsiteY0" fmla="*/ 0 h 2111022"/>
              <a:gd name="connsiteX1" fmla="*/ 677334 w 2743200"/>
              <a:gd name="connsiteY1" fmla="*/ 45156 h 2111022"/>
              <a:gd name="connsiteX2" fmla="*/ 1140178 w 2743200"/>
              <a:gd name="connsiteY2" fmla="*/ 440267 h 2111022"/>
              <a:gd name="connsiteX3" fmla="*/ 1885245 w 2743200"/>
              <a:gd name="connsiteY3" fmla="*/ 1422400 h 2111022"/>
              <a:gd name="connsiteX4" fmla="*/ 2404534 w 2743200"/>
              <a:gd name="connsiteY4" fmla="*/ 1930400 h 2111022"/>
              <a:gd name="connsiteX5" fmla="*/ 2743200 w 2743200"/>
              <a:gd name="connsiteY5" fmla="*/ 2111022 h 211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0" h="2111022">
                <a:moveTo>
                  <a:pt x="0" y="0"/>
                </a:moveTo>
                <a:lnTo>
                  <a:pt x="677334" y="45156"/>
                </a:lnTo>
                <a:cubicBezTo>
                  <a:pt x="867364" y="118534"/>
                  <a:pt x="938860" y="210726"/>
                  <a:pt x="1140178" y="440267"/>
                </a:cubicBezTo>
                <a:cubicBezTo>
                  <a:pt x="1341496" y="669808"/>
                  <a:pt x="1674519" y="1174044"/>
                  <a:pt x="1885245" y="1422400"/>
                </a:cubicBezTo>
                <a:cubicBezTo>
                  <a:pt x="2095971" y="1670756"/>
                  <a:pt x="2261542" y="1815630"/>
                  <a:pt x="2404534" y="1930400"/>
                </a:cubicBezTo>
                <a:cubicBezTo>
                  <a:pt x="2547527" y="2045170"/>
                  <a:pt x="2645363" y="2078096"/>
                  <a:pt x="2743200" y="2111022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562600" y="1828800"/>
            <a:ext cx="1393081" cy="1986844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 bwMode="auto">
          <a:xfrm>
            <a:off x="5562600" y="1828801"/>
            <a:ext cx="2819400" cy="1752600"/>
          </a:xfrm>
          <a:custGeom>
            <a:avLst/>
            <a:gdLst>
              <a:gd name="connsiteX0" fmla="*/ 0 w 2675467"/>
              <a:gd name="connsiteY0" fmla="*/ 0 h 1930400"/>
              <a:gd name="connsiteX1" fmla="*/ 327378 w 2675467"/>
              <a:gd name="connsiteY1" fmla="*/ 835378 h 1930400"/>
              <a:gd name="connsiteX2" fmla="*/ 767645 w 2675467"/>
              <a:gd name="connsiteY2" fmla="*/ 1399823 h 1930400"/>
              <a:gd name="connsiteX3" fmla="*/ 1444978 w 2675467"/>
              <a:gd name="connsiteY3" fmla="*/ 1749778 h 1930400"/>
              <a:gd name="connsiteX4" fmla="*/ 2122311 w 2675467"/>
              <a:gd name="connsiteY4" fmla="*/ 1885245 h 1930400"/>
              <a:gd name="connsiteX5" fmla="*/ 2675467 w 2675467"/>
              <a:gd name="connsiteY5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5467" h="1930400">
                <a:moveTo>
                  <a:pt x="0" y="0"/>
                </a:moveTo>
                <a:cubicBezTo>
                  <a:pt x="99718" y="301037"/>
                  <a:pt x="199437" y="602074"/>
                  <a:pt x="327378" y="835378"/>
                </a:cubicBezTo>
                <a:cubicBezTo>
                  <a:pt x="455319" y="1068682"/>
                  <a:pt x="581378" y="1247423"/>
                  <a:pt x="767645" y="1399823"/>
                </a:cubicBezTo>
                <a:cubicBezTo>
                  <a:pt x="953912" y="1552223"/>
                  <a:pt x="1219200" y="1668874"/>
                  <a:pt x="1444978" y="1749778"/>
                </a:cubicBezTo>
                <a:cubicBezTo>
                  <a:pt x="1670756" y="1830682"/>
                  <a:pt x="1917230" y="1855141"/>
                  <a:pt x="2122311" y="1885245"/>
                </a:cubicBezTo>
                <a:cubicBezTo>
                  <a:pt x="2327392" y="1915349"/>
                  <a:pt x="2675467" y="1930400"/>
                  <a:pt x="2675467" y="193040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1"/>
          <p:cNvSpPr txBox="1">
            <a:spLocks/>
          </p:cNvSpPr>
          <p:nvPr/>
        </p:nvSpPr>
        <p:spPr bwMode="auto">
          <a:xfrm>
            <a:off x="1981200" y="4673673"/>
            <a:ext cx="62484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lvl="1">
              <a:buClr>
                <a:schemeClr val="accent1"/>
              </a:buClr>
            </a:pPr>
            <a:r>
              <a:rPr lang="en-US" b="1" kern="0" dirty="0" smtClean="0">
                <a:solidFill>
                  <a:schemeClr val="accent1"/>
                </a:solidFill>
              </a:rPr>
              <a:t>Retention control 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Less dense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Writes slower/higher-energy</a:t>
            </a:r>
          </a:p>
          <a:p>
            <a:pPr lvl="2">
              <a:buClr>
                <a:schemeClr val="accent2"/>
              </a:buClr>
            </a:pPr>
            <a:r>
              <a:rPr lang="en-US" kern="0" dirty="0" smtClean="0">
                <a:solidFill>
                  <a:schemeClr val="accent2"/>
                </a:solidFill>
              </a:rPr>
              <a:t>Can use different devices</a:t>
            </a:r>
          </a:p>
        </p:txBody>
      </p:sp>
      <p:sp>
        <p:nvSpPr>
          <p:cNvPr id="35" name="Content Placeholder 1"/>
          <p:cNvSpPr txBox="1">
            <a:spLocks/>
          </p:cNvSpPr>
          <p:nvPr/>
        </p:nvSpPr>
        <p:spPr bwMode="auto">
          <a:xfrm>
            <a:off x="6096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Decay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Refresh /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 bwMode="auto">
          <a:xfrm>
            <a:off x="4953000" y="3962400"/>
            <a:ext cx="4191000" cy="24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9000"/>
              </a:lnSpc>
              <a:spcBef>
                <a:spcPts val="650"/>
              </a:spcBef>
              <a:spcAft>
                <a:spcPct val="0"/>
              </a:spcAft>
              <a:buClr>
                <a:schemeClr val="bg1"/>
              </a:buClr>
              <a:buSzPct val="53000"/>
              <a:buFont typeface="Arial" pitchFamily="34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84163" algn="l" defTabSz="457200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800">
                <a:solidFill>
                  <a:srgbClr val="660066"/>
                </a:solidFill>
                <a:latin typeface="+mn-lt"/>
                <a:cs typeface="+mn-cs"/>
              </a:defRPr>
            </a:lvl2pPr>
            <a:lvl3pPr marL="685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B80047"/>
                </a:solidFill>
                <a:latin typeface="+mn-lt"/>
                <a:cs typeface="+mn-cs"/>
              </a:defRPr>
            </a:lvl3pPr>
            <a:lvl4pPr marL="914400" indent="-228600" algn="l" defTabSz="457200" rtl="0" eaLnBrk="1" fontAlgn="base" hangingPunct="1">
              <a:lnSpc>
                <a:spcPct val="99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 sz="2400">
                <a:solidFill>
                  <a:srgbClr val="94476B"/>
                </a:solidFill>
                <a:latin typeface="+mn-lt"/>
                <a:cs typeface="+mn-cs"/>
              </a:defRPr>
            </a:lvl4pPr>
            <a:lvl5pPr marL="1371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 sz="2400"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 smtClean="0">
                <a:solidFill>
                  <a:schemeClr val="tx1"/>
                </a:solidFill>
              </a:rPr>
              <a:t>Flip</a:t>
            </a:r>
          </a:p>
          <a:p>
            <a:pPr lvl="1">
              <a:buClr>
                <a:schemeClr val="accent1"/>
              </a:buClr>
            </a:pPr>
            <a:r>
              <a:rPr lang="en-US" kern="0" dirty="0" smtClean="0">
                <a:solidFill>
                  <a:schemeClr val="accent1"/>
                </a:solidFill>
              </a:rPr>
              <a:t>ECC + scrub</a:t>
            </a:r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Induced</a:t>
            </a:r>
            <a:r>
              <a:rPr lang="en-US" dirty="0" smtClean="0"/>
              <a:t> change in value</a:t>
            </a:r>
          </a:p>
          <a:p>
            <a:pPr lvl="1"/>
            <a:r>
              <a:rPr lang="en-US" dirty="0" smtClean="0"/>
              <a:t>Writing or reading disturbs nearby cells</a:t>
            </a:r>
          </a:p>
          <a:p>
            <a:pPr lvl="1"/>
            <a:r>
              <a:rPr lang="en-US" dirty="0" smtClean="0"/>
              <a:t>Worse for writes</a:t>
            </a:r>
          </a:p>
          <a:p>
            <a:pPr lvl="1"/>
            <a:r>
              <a:rPr lang="en-US" dirty="0" smtClean="0"/>
              <a:t>Technology and design dependent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Read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Because of small margins for efficiency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Writing implies changing a state or value</a:t>
            </a:r>
          </a:p>
          <a:p>
            <a:pPr lvl="1"/>
            <a:r>
              <a:rPr lang="en-US" dirty="0" smtClean="0"/>
              <a:t>Stochastic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2514600"/>
            <a:ext cx="2992619" cy="2586535"/>
            <a:chOff x="3048000" y="3298893"/>
            <a:chExt cx="2992619" cy="2586535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techniques</a:t>
            </a:r>
          </a:p>
          <a:p>
            <a:pPr lvl="1"/>
            <a:r>
              <a:rPr lang="en-US" dirty="0"/>
              <a:t>“First-principles” (simulation and analytical)</a:t>
            </a:r>
          </a:p>
          <a:p>
            <a:pPr lvl="2"/>
            <a:r>
              <a:rPr lang="en-US" dirty="0"/>
              <a:t>How detailed?</a:t>
            </a:r>
          </a:p>
          <a:p>
            <a:pPr lvl="2"/>
            <a:r>
              <a:rPr lang="en-US" dirty="0"/>
              <a:t>What parameters?</a:t>
            </a:r>
          </a:p>
          <a:p>
            <a:pPr lvl="1"/>
            <a:r>
              <a:rPr lang="en-US" dirty="0" smtClean="0"/>
              <a:t>Empirical</a:t>
            </a:r>
            <a:endParaRPr lang="en-US" dirty="0"/>
          </a:p>
          <a:p>
            <a:pPr lvl="2"/>
            <a:r>
              <a:rPr lang="en-US" dirty="0"/>
              <a:t>Accelerated testing</a:t>
            </a:r>
          </a:p>
          <a:p>
            <a:pPr lvl="2"/>
            <a:r>
              <a:rPr lang="en-US" dirty="0"/>
              <a:t>Field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Extrapolations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58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Write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Writing implies changing a state or value</a:t>
            </a:r>
          </a:p>
          <a:p>
            <a:pPr lvl="1"/>
            <a:r>
              <a:rPr lang="en-US" dirty="0" smtClean="0"/>
              <a:t>Stochastic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Waiting inefficient and slow</a:t>
            </a:r>
          </a:p>
          <a:p>
            <a:pPr lvl="1"/>
            <a:r>
              <a:rPr lang="en-US" dirty="0" smtClean="0"/>
              <a:t>Write error control conflicts w/ other errors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0" y="2514600"/>
            <a:ext cx="2992619" cy="2586535"/>
            <a:chOff x="3048000" y="3298893"/>
            <a:chExt cx="2992619" cy="2586535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Straight Connector 4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Wearout</a:t>
            </a:r>
            <a:r>
              <a:rPr lang="en-US" b="1" dirty="0" smtClean="0"/>
              <a:t> and defects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306689"/>
            <a:ext cx="3221219" cy="2808111"/>
            <a:chOff x="3765520" y="2343090"/>
            <a:chExt cx="3168680" cy="2762310"/>
          </a:xfrm>
        </p:grpSpPr>
        <p:grpSp>
          <p:nvGrpSpPr>
            <p:cNvPr id="4" name="Group 3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Box 7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5" name="Freeform 4"/>
            <p:cNvSpPr/>
            <p:nvPr/>
          </p:nvSpPr>
          <p:spPr bwMode="auto">
            <a:xfrm>
              <a:off x="4143022" y="2630311"/>
              <a:ext cx="2395913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36981" y="1295400"/>
            <a:ext cx="3221219" cy="2808111"/>
            <a:chOff x="3765520" y="2343090"/>
            <a:chExt cx="3168680" cy="2762310"/>
          </a:xfrm>
        </p:grpSpPr>
        <p:grpSp>
          <p:nvGrpSpPr>
            <p:cNvPr id="11" name="Group 10"/>
            <p:cNvGrpSpPr/>
            <p:nvPr/>
          </p:nvGrpSpPr>
          <p:grpSpPr>
            <a:xfrm>
              <a:off x="3765520" y="2343090"/>
              <a:ext cx="3168680" cy="2762310"/>
              <a:chOff x="441811" y="1905000"/>
              <a:chExt cx="4130189" cy="3600510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>
                <a:off x="914400" y="1905000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4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12" name="Freeform 11"/>
            <p:cNvSpPr/>
            <p:nvPr/>
          </p:nvSpPr>
          <p:spPr bwMode="auto">
            <a:xfrm>
              <a:off x="4143023" y="2630311"/>
              <a:ext cx="92721" cy="2111022"/>
            </a:xfrm>
            <a:custGeom>
              <a:avLst/>
              <a:gdLst>
                <a:gd name="connsiteX0" fmla="*/ 0 w 2743200"/>
                <a:gd name="connsiteY0" fmla="*/ 0 h 2111022"/>
                <a:gd name="connsiteX1" fmla="*/ 677334 w 2743200"/>
                <a:gd name="connsiteY1" fmla="*/ 45156 h 2111022"/>
                <a:gd name="connsiteX2" fmla="*/ 1140178 w 2743200"/>
                <a:gd name="connsiteY2" fmla="*/ 440267 h 2111022"/>
                <a:gd name="connsiteX3" fmla="*/ 1885245 w 2743200"/>
                <a:gd name="connsiteY3" fmla="*/ 1422400 h 2111022"/>
                <a:gd name="connsiteX4" fmla="*/ 2404534 w 2743200"/>
                <a:gd name="connsiteY4" fmla="*/ 1930400 h 2111022"/>
                <a:gd name="connsiteX5" fmla="*/ 2743200 w 2743200"/>
                <a:gd name="connsiteY5" fmla="*/ 2111022 h 211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111022">
                  <a:moveTo>
                    <a:pt x="0" y="0"/>
                  </a:moveTo>
                  <a:lnTo>
                    <a:pt x="677334" y="45156"/>
                  </a:lnTo>
                  <a:cubicBezTo>
                    <a:pt x="867364" y="118534"/>
                    <a:pt x="938860" y="210726"/>
                    <a:pt x="1140178" y="440267"/>
                  </a:cubicBezTo>
                  <a:cubicBezTo>
                    <a:pt x="1341496" y="669808"/>
                    <a:pt x="1674519" y="1174044"/>
                    <a:pt x="1885245" y="1422400"/>
                  </a:cubicBezTo>
                  <a:cubicBezTo>
                    <a:pt x="2095971" y="1670756"/>
                    <a:pt x="2261542" y="1815630"/>
                    <a:pt x="2404534" y="1930400"/>
                  </a:cubicBezTo>
                  <a:cubicBezTo>
                    <a:pt x="2547527" y="2045170"/>
                    <a:pt x="2645363" y="2078096"/>
                    <a:pt x="2743200" y="2111022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4114800" y="2525002"/>
            <a:ext cx="609600" cy="304273"/>
          </a:xfrm>
          <a:prstGeom prst="rightArrow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00" y="4191000"/>
            <a:ext cx="2992619" cy="2586535"/>
            <a:chOff x="3048000" y="3298893"/>
            <a:chExt cx="2992619" cy="2586535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TextBox 22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0" name="Freeform 19"/>
            <p:cNvSpPr/>
            <p:nvPr/>
          </p:nvSpPr>
          <p:spPr bwMode="auto">
            <a:xfrm>
              <a:off x="3397955" y="3451231"/>
              <a:ext cx="2642663" cy="209161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36981" y="4191000"/>
            <a:ext cx="3907019" cy="2586535"/>
            <a:chOff x="3048000" y="3298893"/>
            <a:chExt cx="3373619" cy="2586535"/>
          </a:xfrm>
        </p:grpSpPr>
        <p:grpSp>
          <p:nvGrpSpPr>
            <p:cNvPr id="26" name="Group 25"/>
            <p:cNvGrpSpPr/>
            <p:nvPr/>
          </p:nvGrpSpPr>
          <p:grpSpPr>
            <a:xfrm>
              <a:off x="3048000" y="3298893"/>
              <a:ext cx="2992619" cy="2586535"/>
              <a:chOff x="441811" y="1935767"/>
              <a:chExt cx="4130189" cy="3569743"/>
            </a:xfrm>
          </p:grpSpPr>
          <p:cxnSp>
            <p:nvCxnSpPr>
              <p:cNvPr id="28" name="Straight Connector 27"/>
              <p:cNvCxnSpPr/>
              <p:nvPr/>
            </p:nvCxnSpPr>
            <p:spPr bwMode="auto">
              <a:xfrm>
                <a:off x="914400" y="1935767"/>
                <a:ext cx="0" cy="312420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flipH="1">
                <a:off x="914400" y="5029200"/>
                <a:ext cx="365760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extBox 29"/>
              <p:cNvSpPr txBox="1"/>
              <p:nvPr/>
            </p:nvSpPr>
            <p:spPr>
              <a:xfrm rot="16200000">
                <a:off x="-590202" y="3657178"/>
                <a:ext cx="24641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Probability correct</a:t>
                </a:r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43471" y="5105400"/>
                <a:ext cx="7521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Time</a:t>
                </a:r>
                <a:endParaRPr lang="en-US" sz="2000" dirty="0"/>
              </a:p>
            </p:txBody>
          </p:sp>
        </p:grpSp>
        <p:sp>
          <p:nvSpPr>
            <p:cNvPr id="27" name="Freeform 26"/>
            <p:cNvSpPr/>
            <p:nvPr/>
          </p:nvSpPr>
          <p:spPr bwMode="auto">
            <a:xfrm>
              <a:off x="3397955" y="3798411"/>
              <a:ext cx="3023664" cy="1744433"/>
            </a:xfrm>
            <a:custGeom>
              <a:avLst/>
              <a:gdLst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2054577 w 4425244"/>
                <a:gd name="connsiteY5" fmla="*/ 126350 h 2090616"/>
                <a:gd name="connsiteX6" fmla="*/ 3194755 w 4425244"/>
                <a:gd name="connsiteY6" fmla="*/ 24750 h 2090616"/>
                <a:gd name="connsiteX7" fmla="*/ 3522133 w 4425244"/>
                <a:gd name="connsiteY7" fmla="*/ 2172 h 2090616"/>
                <a:gd name="connsiteX8" fmla="*/ 4425244 w 4425244"/>
                <a:gd name="connsiteY8" fmla="*/ 2172 h 2090616"/>
                <a:gd name="connsiteX0" fmla="*/ 0 w 4425244"/>
                <a:gd name="connsiteY0" fmla="*/ 2090616 h 2090616"/>
                <a:gd name="connsiteX1" fmla="*/ 485422 w 4425244"/>
                <a:gd name="connsiteY1" fmla="*/ 2056750 h 2090616"/>
                <a:gd name="connsiteX2" fmla="*/ 835377 w 4425244"/>
                <a:gd name="connsiteY2" fmla="*/ 1966439 h 2090616"/>
                <a:gd name="connsiteX3" fmla="*/ 1456266 w 4425244"/>
                <a:gd name="connsiteY3" fmla="*/ 1616483 h 2090616"/>
                <a:gd name="connsiteX4" fmla="*/ 1715911 w 4425244"/>
                <a:gd name="connsiteY4" fmla="*/ 374705 h 2090616"/>
                <a:gd name="connsiteX5" fmla="*/ 3194755 w 4425244"/>
                <a:gd name="connsiteY5" fmla="*/ 24750 h 2090616"/>
                <a:gd name="connsiteX6" fmla="*/ 3522133 w 4425244"/>
                <a:gd name="connsiteY6" fmla="*/ 2172 h 2090616"/>
                <a:gd name="connsiteX7" fmla="*/ 4425244 w 4425244"/>
                <a:gd name="connsiteY7" fmla="*/ 2172 h 2090616"/>
                <a:gd name="connsiteX0" fmla="*/ 0 w 4425244"/>
                <a:gd name="connsiteY0" fmla="*/ 2093448 h 2093448"/>
                <a:gd name="connsiteX1" fmla="*/ 485422 w 4425244"/>
                <a:gd name="connsiteY1" fmla="*/ 2059582 h 2093448"/>
                <a:gd name="connsiteX2" fmla="*/ 835377 w 4425244"/>
                <a:gd name="connsiteY2" fmla="*/ 1969271 h 2093448"/>
                <a:gd name="connsiteX3" fmla="*/ 1456266 w 4425244"/>
                <a:gd name="connsiteY3" fmla="*/ 1619315 h 2093448"/>
                <a:gd name="connsiteX4" fmla="*/ 1942756 w 4425244"/>
                <a:gd name="connsiteY4" fmla="*/ 287226 h 2093448"/>
                <a:gd name="connsiteX5" fmla="*/ 3194755 w 4425244"/>
                <a:gd name="connsiteY5" fmla="*/ 27582 h 2093448"/>
                <a:gd name="connsiteX6" fmla="*/ 3522133 w 4425244"/>
                <a:gd name="connsiteY6" fmla="*/ 5004 h 2093448"/>
                <a:gd name="connsiteX7" fmla="*/ 4425244 w 4425244"/>
                <a:gd name="connsiteY7" fmla="*/ 5004 h 2093448"/>
                <a:gd name="connsiteX0" fmla="*/ 0 w 4425244"/>
                <a:gd name="connsiteY0" fmla="*/ 2093448 h 2104056"/>
                <a:gd name="connsiteX1" fmla="*/ 485422 w 4425244"/>
                <a:gd name="connsiteY1" fmla="*/ 2059582 h 2104056"/>
                <a:gd name="connsiteX2" fmla="*/ 1456266 w 4425244"/>
                <a:gd name="connsiteY2" fmla="*/ 1619315 h 2104056"/>
                <a:gd name="connsiteX3" fmla="*/ 1942756 w 4425244"/>
                <a:gd name="connsiteY3" fmla="*/ 287226 h 2104056"/>
                <a:gd name="connsiteX4" fmla="*/ 3194755 w 4425244"/>
                <a:gd name="connsiteY4" fmla="*/ 27582 h 2104056"/>
                <a:gd name="connsiteX5" fmla="*/ 3522133 w 4425244"/>
                <a:gd name="connsiteY5" fmla="*/ 5004 h 2104056"/>
                <a:gd name="connsiteX6" fmla="*/ 4425244 w 4425244"/>
                <a:gd name="connsiteY6" fmla="*/ 5004 h 2104056"/>
                <a:gd name="connsiteX0" fmla="*/ 0 w 4425244"/>
                <a:gd name="connsiteY0" fmla="*/ 2093448 h 2093448"/>
                <a:gd name="connsiteX1" fmla="*/ 806785 w 4425244"/>
                <a:gd name="connsiteY1" fmla="*/ 1991849 h 2093448"/>
                <a:gd name="connsiteX2" fmla="*/ 1456266 w 4425244"/>
                <a:gd name="connsiteY2" fmla="*/ 1619315 h 2093448"/>
                <a:gd name="connsiteX3" fmla="*/ 1942756 w 4425244"/>
                <a:gd name="connsiteY3" fmla="*/ 287226 h 2093448"/>
                <a:gd name="connsiteX4" fmla="*/ 3194755 w 4425244"/>
                <a:gd name="connsiteY4" fmla="*/ 27582 h 2093448"/>
                <a:gd name="connsiteX5" fmla="*/ 3522133 w 4425244"/>
                <a:gd name="connsiteY5" fmla="*/ 5004 h 2093448"/>
                <a:gd name="connsiteX6" fmla="*/ 4425244 w 4425244"/>
                <a:gd name="connsiteY6" fmla="*/ 5004 h 2093448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2854489 w 4425244"/>
                <a:gd name="connsiteY4" fmla="*/ 61077 h 2093076"/>
                <a:gd name="connsiteX5" fmla="*/ 3522133 w 4425244"/>
                <a:gd name="connsiteY5" fmla="*/ 4632 h 2093076"/>
                <a:gd name="connsiteX6" fmla="*/ 4425244 w 4425244"/>
                <a:gd name="connsiteY6" fmla="*/ 4632 h 2093076"/>
                <a:gd name="connsiteX0" fmla="*/ 0 w 4425244"/>
                <a:gd name="connsiteY0" fmla="*/ 2093076 h 2093076"/>
                <a:gd name="connsiteX1" fmla="*/ 806785 w 4425244"/>
                <a:gd name="connsiteY1" fmla="*/ 1991477 h 2093076"/>
                <a:gd name="connsiteX2" fmla="*/ 1456266 w 4425244"/>
                <a:gd name="connsiteY2" fmla="*/ 1618943 h 2093076"/>
                <a:gd name="connsiteX3" fmla="*/ 1942756 w 4425244"/>
                <a:gd name="connsiteY3" fmla="*/ 286854 h 2093076"/>
                <a:gd name="connsiteX4" fmla="*/ 3522133 w 4425244"/>
                <a:gd name="connsiteY4" fmla="*/ 4632 h 2093076"/>
                <a:gd name="connsiteX5" fmla="*/ 4425244 w 4425244"/>
                <a:gd name="connsiteY5" fmla="*/ 4632 h 2093076"/>
                <a:gd name="connsiteX0" fmla="*/ 0 w 4425244"/>
                <a:gd name="connsiteY0" fmla="*/ 2088605 h 2088605"/>
                <a:gd name="connsiteX1" fmla="*/ 806785 w 4425244"/>
                <a:gd name="connsiteY1" fmla="*/ 1987006 h 2088605"/>
                <a:gd name="connsiteX2" fmla="*/ 1456266 w 4425244"/>
                <a:gd name="connsiteY2" fmla="*/ 1614472 h 2088605"/>
                <a:gd name="connsiteX3" fmla="*/ 1942756 w 4425244"/>
                <a:gd name="connsiteY3" fmla="*/ 282383 h 2088605"/>
                <a:gd name="connsiteX4" fmla="*/ 3162963 w 4425244"/>
                <a:gd name="connsiteY4" fmla="*/ 22739 h 2088605"/>
                <a:gd name="connsiteX5" fmla="*/ 4425244 w 4425244"/>
                <a:gd name="connsiteY5" fmla="*/ 161 h 2088605"/>
                <a:gd name="connsiteX0" fmla="*/ 0 w 4425244"/>
                <a:gd name="connsiteY0" fmla="*/ 2091613 h 2091613"/>
                <a:gd name="connsiteX1" fmla="*/ 806785 w 4425244"/>
                <a:gd name="connsiteY1" fmla="*/ 1990014 h 2091613"/>
                <a:gd name="connsiteX2" fmla="*/ 1456266 w 4425244"/>
                <a:gd name="connsiteY2" fmla="*/ 1617480 h 2091613"/>
                <a:gd name="connsiteX3" fmla="*/ 1942756 w 4425244"/>
                <a:gd name="connsiteY3" fmla="*/ 285391 h 2091613"/>
                <a:gd name="connsiteX4" fmla="*/ 3162963 w 4425244"/>
                <a:gd name="connsiteY4" fmla="*/ 25747 h 2091613"/>
                <a:gd name="connsiteX5" fmla="*/ 4425244 w 4425244"/>
                <a:gd name="connsiteY5" fmla="*/ 3169 h 209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5244" h="2091613">
                  <a:moveTo>
                    <a:pt x="0" y="2091613"/>
                  </a:moveTo>
                  <a:cubicBezTo>
                    <a:pt x="173096" y="2085028"/>
                    <a:pt x="564074" y="2069036"/>
                    <a:pt x="806785" y="1990014"/>
                  </a:cubicBezTo>
                  <a:cubicBezTo>
                    <a:pt x="1049496" y="1910992"/>
                    <a:pt x="1266938" y="1901584"/>
                    <a:pt x="1456266" y="1617480"/>
                  </a:cubicBezTo>
                  <a:cubicBezTo>
                    <a:pt x="1645594" y="1333376"/>
                    <a:pt x="1658307" y="550680"/>
                    <a:pt x="1942756" y="285391"/>
                  </a:cubicBezTo>
                  <a:cubicBezTo>
                    <a:pt x="2227205" y="20102"/>
                    <a:pt x="2333335" y="61496"/>
                    <a:pt x="3162963" y="25747"/>
                  </a:cubicBezTo>
                  <a:cubicBezTo>
                    <a:pt x="3992591" y="-10002"/>
                    <a:pt x="4076229" y="1287"/>
                    <a:pt x="4425244" y="3169"/>
                  </a:cubicBezTo>
                </a:path>
              </a:pathLst>
            </a:cu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ight Arrow 31"/>
          <p:cNvSpPr/>
          <p:nvPr/>
        </p:nvSpPr>
        <p:spPr bwMode="auto">
          <a:xfrm>
            <a:off x="4114800" y="5181600"/>
            <a:ext cx="609600" cy="304273"/>
          </a:xfrm>
          <a:prstGeom prst="rightArrow">
            <a:avLst/>
          </a:prstGeom>
          <a:solidFill>
            <a:schemeClr val="tx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5609514" y="5787116"/>
            <a:ext cx="3093246" cy="605517"/>
          </a:xfrm>
          <a:custGeom>
            <a:avLst/>
            <a:gdLst>
              <a:gd name="connsiteX0" fmla="*/ 0 w 4425244"/>
              <a:gd name="connsiteY0" fmla="*/ 2090616 h 2090616"/>
              <a:gd name="connsiteX1" fmla="*/ 485422 w 4425244"/>
              <a:gd name="connsiteY1" fmla="*/ 2056750 h 2090616"/>
              <a:gd name="connsiteX2" fmla="*/ 835377 w 4425244"/>
              <a:gd name="connsiteY2" fmla="*/ 1966439 h 2090616"/>
              <a:gd name="connsiteX3" fmla="*/ 1456266 w 4425244"/>
              <a:gd name="connsiteY3" fmla="*/ 1616483 h 2090616"/>
              <a:gd name="connsiteX4" fmla="*/ 1715911 w 4425244"/>
              <a:gd name="connsiteY4" fmla="*/ 374705 h 2090616"/>
              <a:gd name="connsiteX5" fmla="*/ 2054577 w 4425244"/>
              <a:gd name="connsiteY5" fmla="*/ 126350 h 2090616"/>
              <a:gd name="connsiteX6" fmla="*/ 3194755 w 4425244"/>
              <a:gd name="connsiteY6" fmla="*/ 24750 h 2090616"/>
              <a:gd name="connsiteX7" fmla="*/ 3522133 w 4425244"/>
              <a:gd name="connsiteY7" fmla="*/ 2172 h 2090616"/>
              <a:gd name="connsiteX8" fmla="*/ 4425244 w 4425244"/>
              <a:gd name="connsiteY8" fmla="*/ 2172 h 2090616"/>
              <a:gd name="connsiteX0" fmla="*/ 0 w 4425244"/>
              <a:gd name="connsiteY0" fmla="*/ 2090616 h 2090616"/>
              <a:gd name="connsiteX1" fmla="*/ 485422 w 4425244"/>
              <a:gd name="connsiteY1" fmla="*/ 2056750 h 2090616"/>
              <a:gd name="connsiteX2" fmla="*/ 835377 w 4425244"/>
              <a:gd name="connsiteY2" fmla="*/ 1966439 h 2090616"/>
              <a:gd name="connsiteX3" fmla="*/ 1456266 w 4425244"/>
              <a:gd name="connsiteY3" fmla="*/ 1616483 h 2090616"/>
              <a:gd name="connsiteX4" fmla="*/ 1715911 w 4425244"/>
              <a:gd name="connsiteY4" fmla="*/ 374705 h 2090616"/>
              <a:gd name="connsiteX5" fmla="*/ 3194755 w 4425244"/>
              <a:gd name="connsiteY5" fmla="*/ 24750 h 2090616"/>
              <a:gd name="connsiteX6" fmla="*/ 3522133 w 4425244"/>
              <a:gd name="connsiteY6" fmla="*/ 2172 h 2090616"/>
              <a:gd name="connsiteX7" fmla="*/ 4425244 w 4425244"/>
              <a:gd name="connsiteY7" fmla="*/ 2172 h 2090616"/>
              <a:gd name="connsiteX0" fmla="*/ 0 w 4425244"/>
              <a:gd name="connsiteY0" fmla="*/ 2093448 h 2093448"/>
              <a:gd name="connsiteX1" fmla="*/ 485422 w 4425244"/>
              <a:gd name="connsiteY1" fmla="*/ 2059582 h 2093448"/>
              <a:gd name="connsiteX2" fmla="*/ 835377 w 4425244"/>
              <a:gd name="connsiteY2" fmla="*/ 1969271 h 2093448"/>
              <a:gd name="connsiteX3" fmla="*/ 1456266 w 4425244"/>
              <a:gd name="connsiteY3" fmla="*/ 1619315 h 2093448"/>
              <a:gd name="connsiteX4" fmla="*/ 1942756 w 4425244"/>
              <a:gd name="connsiteY4" fmla="*/ 287226 h 2093448"/>
              <a:gd name="connsiteX5" fmla="*/ 3194755 w 4425244"/>
              <a:gd name="connsiteY5" fmla="*/ 27582 h 2093448"/>
              <a:gd name="connsiteX6" fmla="*/ 3522133 w 4425244"/>
              <a:gd name="connsiteY6" fmla="*/ 5004 h 2093448"/>
              <a:gd name="connsiteX7" fmla="*/ 4425244 w 4425244"/>
              <a:gd name="connsiteY7" fmla="*/ 5004 h 2093448"/>
              <a:gd name="connsiteX0" fmla="*/ 0 w 4425244"/>
              <a:gd name="connsiteY0" fmla="*/ 2093448 h 2104056"/>
              <a:gd name="connsiteX1" fmla="*/ 485422 w 4425244"/>
              <a:gd name="connsiteY1" fmla="*/ 2059582 h 2104056"/>
              <a:gd name="connsiteX2" fmla="*/ 1456266 w 4425244"/>
              <a:gd name="connsiteY2" fmla="*/ 1619315 h 2104056"/>
              <a:gd name="connsiteX3" fmla="*/ 1942756 w 4425244"/>
              <a:gd name="connsiteY3" fmla="*/ 287226 h 2104056"/>
              <a:gd name="connsiteX4" fmla="*/ 3194755 w 4425244"/>
              <a:gd name="connsiteY4" fmla="*/ 27582 h 2104056"/>
              <a:gd name="connsiteX5" fmla="*/ 3522133 w 4425244"/>
              <a:gd name="connsiteY5" fmla="*/ 5004 h 2104056"/>
              <a:gd name="connsiteX6" fmla="*/ 4425244 w 4425244"/>
              <a:gd name="connsiteY6" fmla="*/ 5004 h 2104056"/>
              <a:gd name="connsiteX0" fmla="*/ 0 w 4425244"/>
              <a:gd name="connsiteY0" fmla="*/ 2093448 h 2093448"/>
              <a:gd name="connsiteX1" fmla="*/ 806785 w 4425244"/>
              <a:gd name="connsiteY1" fmla="*/ 1991849 h 2093448"/>
              <a:gd name="connsiteX2" fmla="*/ 1456266 w 4425244"/>
              <a:gd name="connsiteY2" fmla="*/ 1619315 h 2093448"/>
              <a:gd name="connsiteX3" fmla="*/ 1942756 w 4425244"/>
              <a:gd name="connsiteY3" fmla="*/ 287226 h 2093448"/>
              <a:gd name="connsiteX4" fmla="*/ 3194755 w 4425244"/>
              <a:gd name="connsiteY4" fmla="*/ 27582 h 2093448"/>
              <a:gd name="connsiteX5" fmla="*/ 3522133 w 4425244"/>
              <a:gd name="connsiteY5" fmla="*/ 5004 h 2093448"/>
              <a:gd name="connsiteX6" fmla="*/ 4425244 w 4425244"/>
              <a:gd name="connsiteY6" fmla="*/ 5004 h 2093448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2854489 w 4425244"/>
              <a:gd name="connsiteY4" fmla="*/ 61077 h 2093076"/>
              <a:gd name="connsiteX5" fmla="*/ 3522133 w 4425244"/>
              <a:gd name="connsiteY5" fmla="*/ 4632 h 2093076"/>
              <a:gd name="connsiteX6" fmla="*/ 4425244 w 4425244"/>
              <a:gd name="connsiteY6" fmla="*/ 4632 h 2093076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2854489 w 4425244"/>
              <a:gd name="connsiteY4" fmla="*/ 61077 h 2093076"/>
              <a:gd name="connsiteX5" fmla="*/ 3522133 w 4425244"/>
              <a:gd name="connsiteY5" fmla="*/ 4632 h 2093076"/>
              <a:gd name="connsiteX6" fmla="*/ 4425244 w 4425244"/>
              <a:gd name="connsiteY6" fmla="*/ 4632 h 2093076"/>
              <a:gd name="connsiteX0" fmla="*/ 0 w 4425244"/>
              <a:gd name="connsiteY0" fmla="*/ 2093076 h 2093076"/>
              <a:gd name="connsiteX1" fmla="*/ 806785 w 4425244"/>
              <a:gd name="connsiteY1" fmla="*/ 1991477 h 2093076"/>
              <a:gd name="connsiteX2" fmla="*/ 1456266 w 4425244"/>
              <a:gd name="connsiteY2" fmla="*/ 1618943 h 2093076"/>
              <a:gd name="connsiteX3" fmla="*/ 1942756 w 4425244"/>
              <a:gd name="connsiteY3" fmla="*/ 286854 h 2093076"/>
              <a:gd name="connsiteX4" fmla="*/ 3522133 w 4425244"/>
              <a:gd name="connsiteY4" fmla="*/ 4632 h 2093076"/>
              <a:gd name="connsiteX5" fmla="*/ 4425244 w 4425244"/>
              <a:gd name="connsiteY5" fmla="*/ 4632 h 2093076"/>
              <a:gd name="connsiteX0" fmla="*/ 0 w 4425244"/>
              <a:gd name="connsiteY0" fmla="*/ 2088605 h 2088605"/>
              <a:gd name="connsiteX1" fmla="*/ 806785 w 4425244"/>
              <a:gd name="connsiteY1" fmla="*/ 1987006 h 2088605"/>
              <a:gd name="connsiteX2" fmla="*/ 1456266 w 4425244"/>
              <a:gd name="connsiteY2" fmla="*/ 1614472 h 2088605"/>
              <a:gd name="connsiteX3" fmla="*/ 1942756 w 4425244"/>
              <a:gd name="connsiteY3" fmla="*/ 282383 h 2088605"/>
              <a:gd name="connsiteX4" fmla="*/ 3162963 w 4425244"/>
              <a:gd name="connsiteY4" fmla="*/ 22739 h 2088605"/>
              <a:gd name="connsiteX5" fmla="*/ 4425244 w 4425244"/>
              <a:gd name="connsiteY5" fmla="*/ 161 h 2088605"/>
              <a:gd name="connsiteX0" fmla="*/ 0 w 4425244"/>
              <a:gd name="connsiteY0" fmla="*/ 2091613 h 2091613"/>
              <a:gd name="connsiteX1" fmla="*/ 806785 w 4425244"/>
              <a:gd name="connsiteY1" fmla="*/ 1990014 h 2091613"/>
              <a:gd name="connsiteX2" fmla="*/ 1456266 w 4425244"/>
              <a:gd name="connsiteY2" fmla="*/ 1617480 h 2091613"/>
              <a:gd name="connsiteX3" fmla="*/ 1942756 w 4425244"/>
              <a:gd name="connsiteY3" fmla="*/ 285391 h 2091613"/>
              <a:gd name="connsiteX4" fmla="*/ 3162963 w 4425244"/>
              <a:gd name="connsiteY4" fmla="*/ 25747 h 2091613"/>
              <a:gd name="connsiteX5" fmla="*/ 4425244 w 4425244"/>
              <a:gd name="connsiteY5" fmla="*/ 3169 h 20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5244" h="2091613">
                <a:moveTo>
                  <a:pt x="0" y="2091613"/>
                </a:moveTo>
                <a:cubicBezTo>
                  <a:pt x="173096" y="2085028"/>
                  <a:pt x="564074" y="2069036"/>
                  <a:pt x="806785" y="1990014"/>
                </a:cubicBezTo>
                <a:cubicBezTo>
                  <a:pt x="1049496" y="1910992"/>
                  <a:pt x="1266938" y="1901584"/>
                  <a:pt x="1456266" y="1617480"/>
                </a:cubicBezTo>
                <a:cubicBezTo>
                  <a:pt x="1645594" y="1333376"/>
                  <a:pt x="1658307" y="550680"/>
                  <a:pt x="1942756" y="285391"/>
                </a:cubicBezTo>
                <a:cubicBezTo>
                  <a:pt x="2227205" y="20102"/>
                  <a:pt x="2333335" y="61496"/>
                  <a:pt x="3162963" y="25747"/>
                </a:cubicBezTo>
                <a:cubicBezTo>
                  <a:pt x="3992591" y="-10002"/>
                  <a:pt x="4076229" y="1287"/>
                  <a:pt x="4425244" y="3169"/>
                </a:cubicBezTo>
              </a:path>
            </a:pathLst>
          </a:cu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Wearout</a:t>
            </a:r>
            <a:r>
              <a:rPr lang="en-US" b="1" dirty="0"/>
              <a:t> and defects</a:t>
            </a:r>
          </a:p>
          <a:p>
            <a:pPr lvl="1"/>
            <a:r>
              <a:rPr lang="en-US" dirty="0" smtClean="0"/>
              <a:t>Sparing</a:t>
            </a:r>
          </a:p>
          <a:p>
            <a:pPr lvl="1"/>
            <a:r>
              <a:rPr lang="en-US" dirty="0" smtClean="0"/>
              <a:t>Extra margins</a:t>
            </a:r>
          </a:p>
          <a:p>
            <a:pPr lvl="1"/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Compensation (ECC)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 no “good” memory</a:t>
            </a:r>
          </a:p>
          <a:p>
            <a:pPr lvl="1"/>
            <a:r>
              <a:rPr lang="en-US" dirty="0" smtClean="0"/>
              <a:t>It’s all about tradeoffs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But, those tradeoffs barely up to us</a:t>
            </a:r>
          </a:p>
          <a:p>
            <a:pPr lvl="1"/>
            <a:r>
              <a:rPr lang="en-US" dirty="0" smtClean="0"/>
              <a:t>Good empirical models for DRAM</a:t>
            </a:r>
          </a:p>
          <a:p>
            <a:pPr lvl="1"/>
            <a:r>
              <a:rPr lang="en-US" dirty="0" smtClean="0"/>
              <a:t>So far, vendors maintaining targets</a:t>
            </a:r>
          </a:p>
          <a:p>
            <a:pPr lvl="1"/>
            <a:endParaRPr lang="en-US" dirty="0"/>
          </a:p>
          <a:p>
            <a:r>
              <a:rPr lang="en-US" dirty="0" smtClean="0"/>
              <a:t>Interestingly, peripheral circuits very vulnerable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at the end, good empirical models exist and are currently maintained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5" y="1824673"/>
            <a:ext cx="8534400" cy="4793455"/>
          </a:xfrm>
        </p:spPr>
        <p:txBody>
          <a:bodyPr/>
          <a:lstStyle/>
          <a:p>
            <a:r>
              <a:rPr lang="en-US" dirty="0" smtClean="0"/>
              <a:t>Rules of thumb (more later)</a:t>
            </a:r>
          </a:p>
          <a:p>
            <a:pPr lvl="1"/>
            <a:r>
              <a:rPr lang="en-US" dirty="0" smtClean="0"/>
              <a:t>50/50 soft/hard</a:t>
            </a:r>
          </a:p>
          <a:p>
            <a:pPr lvl="1"/>
            <a:r>
              <a:rPr lang="en-US" dirty="0" smtClean="0"/>
              <a:t>50/50 single/multi 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Group 72"/>
          <p:cNvGrpSpPr/>
          <p:nvPr/>
        </p:nvGrpSpPr>
        <p:grpSpPr>
          <a:xfrm>
            <a:off x="4120044" y="5396805"/>
            <a:ext cx="4365625" cy="152400"/>
            <a:chOff x="3810000" y="5562600"/>
            <a:chExt cx="4365625" cy="15240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3810000" y="5562600"/>
              <a:ext cx="16002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4419600" y="5562600"/>
              <a:ext cx="11430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105400" y="5562600"/>
              <a:ext cx="609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5715000" y="5562600"/>
              <a:ext cx="22860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62579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64389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66198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8040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76295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7810500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799147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8175625" y="5562600"/>
              <a:ext cx="0" cy="152400"/>
            </a:xfrm>
            <a:prstGeom prst="straightConnector1">
              <a:avLst/>
            </a:prstGeom>
            <a:noFill/>
            <a:ln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81"/>
          <p:cNvGrpSpPr/>
          <p:nvPr/>
        </p:nvGrpSpPr>
        <p:grpSpPr>
          <a:xfrm>
            <a:off x="5639282" y="5523013"/>
            <a:ext cx="142876" cy="1083467"/>
            <a:chOff x="5329238" y="5729286"/>
            <a:chExt cx="142876" cy="108346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5329238" y="6000752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329238" y="6146009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329238" y="6431753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329238" y="6715124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329238" y="5729286"/>
              <a:ext cx="142876" cy="976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aphicFrame>
        <p:nvGraphicFramePr>
          <p:cNvPr id="952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665250"/>
              </p:ext>
            </p:extLst>
          </p:nvPr>
        </p:nvGraphicFramePr>
        <p:xfrm>
          <a:off x="3586644" y="3091755"/>
          <a:ext cx="51149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Visio" r:id="rId4" imgW="5114840" imgH="2352741" progId="Visio.Drawing.15">
                  <p:embed/>
                </p:oleObj>
              </mc:Choice>
              <mc:Fallback>
                <p:oleObj name="Visio" r:id="rId4" imgW="5114840" imgH="235274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644" y="3091755"/>
                        <a:ext cx="51149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98142"/>
              </p:ext>
            </p:extLst>
          </p:nvPr>
        </p:nvGraphicFramePr>
        <p:xfrm>
          <a:off x="4150524" y="5320605"/>
          <a:ext cx="45243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Visio" r:id="rId6" imgW="4524479" imgH="1495432" progId="Visio.Drawing.15">
                  <p:embed/>
                </p:oleObj>
              </mc:Choice>
              <mc:Fallback>
                <p:oleObj name="Visio" r:id="rId6" imgW="4524479" imgH="149543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524" y="5320605"/>
                        <a:ext cx="452437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8644" y="540769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</a:t>
            </a:r>
            <a:endParaRPr lang="en-US" dirty="0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48792"/>
              </p:ext>
            </p:extLst>
          </p:nvPr>
        </p:nvGraphicFramePr>
        <p:xfrm>
          <a:off x="462444" y="3239818"/>
          <a:ext cx="2190750" cy="212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Visio" r:id="rId8" imgW="2343087" imgH="2276350" progId="Visio.Drawing.15">
                  <p:embed/>
                </p:oleObj>
              </mc:Choice>
              <mc:Fallback>
                <p:oleObj name="Visio" r:id="rId8" imgW="2343087" imgH="22763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44" y="3239818"/>
                        <a:ext cx="2190750" cy="212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flipV="1">
            <a:off x="2596044" y="4453830"/>
            <a:ext cx="1219200" cy="9144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96044" y="3310830"/>
            <a:ext cx="1219200" cy="990600"/>
          </a:xfrm>
          <a:prstGeom prst="straightConnector1">
            <a:avLst/>
          </a:prstGeom>
          <a:noFill/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80"/>
          <p:cNvGrpSpPr/>
          <p:nvPr/>
        </p:nvGrpSpPr>
        <p:grpSpPr>
          <a:xfrm>
            <a:off x="557694" y="3339405"/>
            <a:ext cx="3409950" cy="2028825"/>
            <a:chOff x="95250" y="3457575"/>
            <a:chExt cx="3409950" cy="2028825"/>
          </a:xfrm>
        </p:grpSpPr>
        <p:sp>
          <p:nvSpPr>
            <p:cNvPr id="74" name="Rectangle 73"/>
            <p:cNvSpPr/>
            <p:nvPr/>
          </p:nvSpPr>
          <p:spPr bwMode="auto">
            <a:xfrm>
              <a:off x="95250" y="3457575"/>
              <a:ext cx="2038350" cy="202882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321848" y="4398171"/>
              <a:ext cx="183352" cy="17382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Erez, </a:t>
            </a:r>
            <a:r>
              <a:rPr lang="en-US" dirty="0" err="1" smtClean="0"/>
              <a:t>Jungrae</a:t>
            </a:r>
            <a:r>
              <a:rPr lang="en-US" dirty="0" smtClean="0"/>
              <a:t>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 Errors?</a:t>
            </a:r>
          </a:p>
          <a:p>
            <a:pPr lvl="1"/>
            <a:r>
              <a:rPr lang="en-US" dirty="0" smtClean="0"/>
              <a:t>Highly dependent on ECC scheme</a:t>
            </a:r>
          </a:p>
          <a:p>
            <a:pPr lvl="1"/>
            <a:r>
              <a:rPr lang="en-US" dirty="0" smtClean="0"/>
              <a:t>Probably pretty random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2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hard faults</a:t>
            </a:r>
          </a:p>
          <a:p>
            <a:pPr lvl="1"/>
            <a:r>
              <a:rPr lang="en-US" dirty="0" smtClean="0"/>
              <a:t>Corrosion</a:t>
            </a:r>
          </a:p>
          <a:p>
            <a:pPr lvl="1"/>
            <a:r>
              <a:rPr lang="en-US" dirty="0" smtClean="0"/>
              <a:t>Mechanical stress</a:t>
            </a:r>
          </a:p>
          <a:p>
            <a:pPr lvl="1"/>
            <a:r>
              <a:rPr lang="en-US" dirty="0" smtClean="0"/>
              <a:t>Accidents</a:t>
            </a:r>
          </a:p>
          <a:p>
            <a:pPr lvl="1"/>
            <a:r>
              <a:rPr lang="en-US" dirty="0" smtClean="0"/>
              <a:t>Current stress</a:t>
            </a:r>
          </a:p>
          <a:p>
            <a:pPr lvl="1"/>
            <a:endParaRPr lang="en-US" dirty="0"/>
          </a:p>
          <a:p>
            <a:r>
              <a:rPr lang="en-US" dirty="0" smtClean="0"/>
              <a:t>Mechanical </a:t>
            </a:r>
            <a:r>
              <a:rPr lang="en-US" dirty="0" smtClean="0">
                <a:sym typeface="Wingdings" panose="05000000000000000000" pitchFamily="2" charset="2"/>
              </a:rPr>
              <a:t> power  connectors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Lots of redundancy can be put in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Recently, scaling in the chip faster than outside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7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Processor + memory + links</a:t>
            </a:r>
          </a:p>
          <a:p>
            <a:pPr lvl="1"/>
            <a:r>
              <a:rPr lang="en-US" dirty="0" smtClean="0"/>
              <a:t>Few models available</a:t>
            </a:r>
          </a:p>
          <a:p>
            <a:pPr lvl="1"/>
            <a:r>
              <a:rPr lang="en-US" dirty="0" smtClean="0"/>
              <a:t>Generally very resilient</a:t>
            </a:r>
          </a:p>
          <a:p>
            <a:pPr lvl="2"/>
            <a:r>
              <a:rPr lang="en-US" dirty="0" smtClean="0"/>
              <a:t>Strong error protection</a:t>
            </a:r>
          </a:p>
          <a:p>
            <a:pPr lvl="2"/>
            <a:r>
              <a:rPr lang="en-US" dirty="0" smtClean="0"/>
              <a:t>Routing adapts to hard faults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8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example: Blue Waters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6" y="1178918"/>
            <a:ext cx="5907524" cy="2462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25" y="3641508"/>
            <a:ext cx="7284781" cy="3216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720" y="8214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Di Marino </a:t>
            </a:r>
            <a:r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et al.,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DSN’14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3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components – different techniques</a:t>
            </a:r>
          </a:p>
          <a:p>
            <a:pPr lvl="1"/>
            <a:r>
              <a:rPr lang="en-US" dirty="0" smtClean="0"/>
              <a:t>Academic are not in the best position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8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example: Blue Waters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0" y="2044157"/>
            <a:ext cx="8894460" cy="3707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720" y="8214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Di Marino </a:t>
            </a:r>
            <a:r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et al.,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DSN’14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055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example: Blue Waters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22" y="1734055"/>
            <a:ext cx="8787878" cy="3880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8720" y="821491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Di Marino </a:t>
            </a:r>
            <a:r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et al.,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DSN’14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0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studies</a:t>
            </a:r>
          </a:p>
          <a:p>
            <a:pPr lvl="1"/>
            <a:r>
              <a:rPr lang="en-US" dirty="0" smtClean="0"/>
              <a:t>Collect fault, error, failure reports from actual systems</a:t>
            </a:r>
          </a:p>
          <a:p>
            <a:pPr lvl="1"/>
            <a:r>
              <a:rPr lang="en-US" dirty="0" smtClean="0"/>
              <a:t>Analyze</a:t>
            </a:r>
          </a:p>
          <a:p>
            <a:pPr lvl="1"/>
            <a:r>
              <a:rPr lang="en-US" dirty="0" smtClean="0"/>
              <a:t>Draw conclusions</a:t>
            </a:r>
          </a:p>
          <a:p>
            <a:pPr lvl="1"/>
            <a:r>
              <a:rPr lang="en-US" dirty="0" smtClean="0"/>
              <a:t>Extrapolate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studies are hard</a:t>
            </a:r>
          </a:p>
          <a:p>
            <a:pPr lvl="1"/>
            <a:r>
              <a:rPr lang="en-US" dirty="0" smtClean="0"/>
              <a:t>Limited reporting</a:t>
            </a:r>
          </a:p>
          <a:p>
            <a:pPr lvl="1"/>
            <a:r>
              <a:rPr lang="en-US" dirty="0" smtClean="0"/>
              <a:t>Limited information</a:t>
            </a:r>
          </a:p>
          <a:p>
            <a:pPr lvl="1"/>
            <a:r>
              <a:rPr lang="en-US" dirty="0" smtClean="0"/>
              <a:t>Limited access</a:t>
            </a:r>
          </a:p>
          <a:p>
            <a:pPr lvl="1"/>
            <a:r>
              <a:rPr lang="en-US" dirty="0" smtClean="0"/>
              <a:t>Sensitive outcomes</a:t>
            </a:r>
          </a:p>
          <a:p>
            <a:pPr lvl="1"/>
            <a:endParaRPr lang="en-US" dirty="0"/>
          </a:p>
          <a:p>
            <a:r>
              <a:rPr lang="en-US" dirty="0" smtClean="0"/>
              <a:t>But, that’s the actual world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excellent examples in recent years</a:t>
            </a:r>
          </a:p>
          <a:p>
            <a:pPr lvl="1"/>
            <a:r>
              <a:rPr lang="en-US" dirty="0" smtClean="0"/>
              <a:t>In particular for DRAM</a:t>
            </a:r>
          </a:p>
          <a:p>
            <a:pPr lvl="2"/>
            <a:r>
              <a:rPr lang="en-US" dirty="0" smtClean="0"/>
              <a:t>Starting from </a:t>
            </a:r>
            <a:r>
              <a:rPr lang="en-US" dirty="0" err="1" smtClean="0"/>
              <a:t>Sridharan</a:t>
            </a:r>
            <a:r>
              <a:rPr lang="en-US" dirty="0" smtClean="0"/>
              <a:t> and Liberty, SC’12</a:t>
            </a:r>
          </a:p>
          <a:p>
            <a:pPr lvl="1"/>
            <a:r>
              <a:rPr lang="en-US" dirty="0" smtClean="0"/>
              <a:t>Good sources for other components too</a:t>
            </a:r>
          </a:p>
          <a:p>
            <a:pPr lvl="2"/>
            <a:r>
              <a:rPr lang="en-US" dirty="0" smtClean="0"/>
              <a:t>Recent analysis on supercomputers and datacenters</a:t>
            </a:r>
          </a:p>
          <a:p>
            <a:pPr lvl="2"/>
            <a:r>
              <a:rPr lang="en-US" dirty="0" smtClean="0"/>
              <a:t>Some other specific components too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4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vs. error/failure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4727"/>
      </p:ext>
    </p:extLst>
  </p:cSld>
  <p:clrMapOvr>
    <a:masterClrMapping/>
  </p:clrMapOvr>
</p:sld>
</file>

<file path=ppt/theme/theme1.xml><?xml version="1.0" encoding="utf-8"?>
<a:theme xmlns:a="http://schemas.openxmlformats.org/drawingml/2006/main" name="NewUTColors">
  <a:themeElements>
    <a:clrScheme name="Custom 1">
      <a:dk1>
        <a:srgbClr val="003057"/>
      </a:dk1>
      <a:lt1>
        <a:sysClr val="window" lastClr="FFFFFF"/>
      </a:lt1>
      <a:dk2>
        <a:srgbClr val="115E67"/>
      </a:dk2>
      <a:lt2>
        <a:srgbClr val="D9C89E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UTColors" id="{8AC626F9-33D0-49DF-8AA6-2B606302FB12}" vid="{5FECD1A2-28BD-4BB5-8D5C-7C01899416F6}"/>
    </a:ext>
  </a:ext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NewUTColors</Template>
  <TotalTime>3190</TotalTime>
  <Words>1679</Words>
  <Application>Microsoft Office PowerPoint</Application>
  <PresentationFormat>On-screen Show (4:3)</PresentationFormat>
  <Paragraphs>513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Century Gothic</vt:lpstr>
      <vt:lpstr>Source Sans Pro</vt:lpstr>
      <vt:lpstr>Times New Roman</vt:lpstr>
      <vt:lpstr>Wingdings</vt:lpstr>
      <vt:lpstr>NewUTColors</vt:lpstr>
      <vt:lpstr>1_LPH2013Top</vt:lpstr>
      <vt:lpstr>Visio</vt:lpstr>
      <vt:lpstr>Toward Exascale Resilience Part 3:     Fault and error modes and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Likelihood of Strike Directly Proportional to Particle Flux</vt:lpstr>
      <vt:lpstr>Flux Varies Significantly with Altitude and Latitude</vt:lpstr>
      <vt:lpstr>Impact of a Particle Strike</vt:lpstr>
      <vt:lpstr>SRAM Trends</vt:lpstr>
      <vt:lpstr>SRAM Trends</vt:lpstr>
      <vt:lpstr>Latch Trends</vt:lpstr>
      <vt:lpstr>Logic Trends</vt:lpstr>
      <vt:lpstr>Other soft faults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at the end, good empirical models exist and are currently maintained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210</cp:revision>
  <dcterms:created xsi:type="dcterms:W3CDTF">2015-06-27T13:37:13Z</dcterms:created>
  <dcterms:modified xsi:type="dcterms:W3CDTF">2015-06-30T00:37:03Z</dcterms:modified>
</cp:coreProperties>
</file>