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4" r:id="rId2"/>
  </p:sldMasterIdLst>
  <p:notesMasterIdLst>
    <p:notesMasterId r:id="rId44"/>
  </p:notes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52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51" r:id="rId26"/>
    <p:sldId id="345" r:id="rId27"/>
    <p:sldId id="346" r:id="rId28"/>
    <p:sldId id="347" r:id="rId29"/>
    <p:sldId id="348" r:id="rId30"/>
    <p:sldId id="349" r:id="rId31"/>
    <p:sldId id="350" r:id="rId32"/>
    <p:sldId id="353" r:id="rId33"/>
    <p:sldId id="354" r:id="rId34"/>
    <p:sldId id="355" r:id="rId35"/>
    <p:sldId id="356" r:id="rId36"/>
    <p:sldId id="357" r:id="rId37"/>
    <p:sldId id="359" r:id="rId38"/>
    <p:sldId id="360" r:id="rId39"/>
    <p:sldId id="361" r:id="rId40"/>
    <p:sldId id="362" r:id="rId41"/>
    <p:sldId id="363" r:id="rId42"/>
    <p:sldId id="3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an Erez" initials="ME" lastIdx="14" clrIdx="0">
    <p:extLst>
      <p:ext uri="{19B8F6BF-5375-455C-9EA6-DF929625EA0E}">
        <p15:presenceInfo xmlns:p15="http://schemas.microsoft.com/office/powerpoint/2012/main" userId="Mattan Erez" providerId="None"/>
      </p:ext>
    </p:extLst>
  </p:cmAuthor>
  <p:cmAuthor id="2" name="wannikim" initials="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52" autoAdjust="0"/>
  </p:normalViewPr>
  <p:slideViewPr>
    <p:cSldViewPr snapToGrid="0">
      <p:cViewPr varScale="1">
        <p:scale>
          <a:sx n="78" d="100"/>
          <a:sy n="7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Dropbox\Research\Bamboo%20ECC\FI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e\AppData\Roaming\Microsoft\Excel\FIT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29"/>
          <c:y val="0.20330279169649401"/>
          <c:w val="0.6995024940529776"/>
          <c:h val="0.44473153591799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8.8490344369355316E-3</c:v>
                </c:pt>
                <c:pt idx="1">
                  <c:v>6.8340873479379879E-2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9.8720313195596113E-2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6384"/>
        <c:axId val="-1448083664"/>
      </c:scatterChart>
      <c:valAx>
        <c:axId val="-1448086384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83664"/>
        <c:crossesAt val="1.0000000000000266E-12"/>
        <c:crossBetween val="midCat"/>
        <c:majorUnit val="2"/>
      </c:valAx>
      <c:valAx>
        <c:axId val="-1448083664"/>
        <c:scaling>
          <c:logBase val="10"/>
          <c:orientation val="minMax"/>
          <c:max val="1"/>
          <c:min val="1.000000000000024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86384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8879125989152"/>
          <c:w val="1"/>
          <c:h val="0.230112087401089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01"/>
          <c:y val="0.20330279169649376"/>
          <c:w val="0.69950249405297749"/>
          <c:h val="0.2500415185837169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0064"/>
        <c:axId val="-1448069520"/>
      </c:scatterChart>
      <c:valAx>
        <c:axId val="-1448070064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69520"/>
        <c:crossesAt val="1.0000000000000216E-12"/>
        <c:crossBetween val="midCat"/>
        <c:majorUnit val="2"/>
      </c:valAx>
      <c:valAx>
        <c:axId val="-1448069520"/>
        <c:scaling>
          <c:logBase val="10"/>
          <c:orientation val="minMax"/>
          <c:max val="1"/>
          <c:min val="1.0000000000000209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0064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307378043951159"/>
          <c:w val="1"/>
          <c:h val="0.346926219560491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7"/>
          <c:y val="0.15851891098003237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8432"/>
        <c:axId val="-1448067888"/>
      </c:scatterChart>
      <c:valAx>
        <c:axId val="-144806843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7888"/>
        <c:crossesAt val="1.000000000000023E-12"/>
        <c:crossBetween val="midCat"/>
        <c:majorUnit val="2"/>
      </c:valAx>
      <c:valAx>
        <c:axId val="-1448067888"/>
        <c:scaling>
          <c:logBase val="10"/>
          <c:orientation val="minMax"/>
          <c:max val="1"/>
          <c:min val="1.000000000000022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6843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7"/>
          <c:y val="0.15851891098003237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retirement-FS'!$N$77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retirement-FS'!$N$78:$N$92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4.8899761362353369E-7</c:v>
                </c:pt>
                <c:pt idx="12">
                  <c:v>4.8899761362353369E-7</c:v>
                </c:pt>
                <c:pt idx="13">
                  <c:v>4.8899761362353369E-7</c:v>
                </c:pt>
                <c:pt idx="14">
                  <c:v>4.8899761362353369E-7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retirement-FS'!$O$77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retirement-FS'!$O$78:$O$92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retirement-FS'!$P$77</c:f>
              <c:strCache>
                <c:ptCount val="1"/>
                <c:pt idx="0">
                  <c:v>D-AMD 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retirement-FS'!$P$78:$P$92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9.779949879940079E-7</c:v>
                </c:pt>
                <c:pt idx="8">
                  <c:v>2.933982083619401E-6</c:v>
                </c:pt>
                <c:pt idx="9">
                  <c:v>3.4229782669426153E-6</c:v>
                </c:pt>
                <c:pt idx="10">
                  <c:v>5.3789606080379004E-6</c:v>
                </c:pt>
                <c:pt idx="11">
                  <c:v>8.8019204739220568E-6</c:v>
                </c:pt>
                <c:pt idx="12">
                  <c:v>1.2713860211510725E-5</c:v>
                </c:pt>
                <c:pt idx="13">
                  <c:v>1.8092741402075989E-5</c:v>
                </c:pt>
                <c:pt idx="14">
                  <c:v>2.5427547678647089E-5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retirement-FS'!$Q$77</c:f>
              <c:strCache>
                <c:ptCount val="1"/>
                <c:pt idx="0">
                  <c:v>OPC 
(chip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retirement-FS'!$Q$78:$Q$92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4.2122962928825839E-7</c:v>
                </c:pt>
                <c:pt idx="13">
                  <c:v>4.2122962928825839E-7</c:v>
                </c:pt>
                <c:pt idx="14">
                  <c:v>4.2122962928825839E-7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retirement-FS'!$R$77</c:f>
              <c:strCache>
                <c:ptCount val="1"/>
                <c:pt idx="0">
                  <c:v>OPC 
(chip/pin retire)</c:v>
                </c:pt>
              </c:strCache>
            </c:strRef>
          </c:tx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retirement-FS'!$R$78:$R$92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3.3624209061500321E-7</c:v>
                </c:pt>
                <c:pt idx="9">
                  <c:v>3.3624209061500321E-7</c:v>
                </c:pt>
                <c:pt idx="10">
                  <c:v>3.3624209061500321E-7</c:v>
                </c:pt>
                <c:pt idx="11">
                  <c:v>3.3624209061500321E-7</c:v>
                </c:pt>
                <c:pt idx="12">
                  <c:v>2.3537255716688012E-6</c:v>
                </c:pt>
                <c:pt idx="13">
                  <c:v>6.3886802835755547E-6</c:v>
                </c:pt>
                <c:pt idx="14">
                  <c:v>1.0087368955580267E-5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5712"/>
        <c:axId val="-1448065168"/>
      </c:scatterChart>
      <c:valAx>
        <c:axId val="-144806571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5168"/>
        <c:crossesAt val="1.000000000000023E-12"/>
        <c:crossBetween val="midCat"/>
        <c:majorUnit val="2"/>
      </c:valAx>
      <c:valAx>
        <c:axId val="-1448065168"/>
        <c:scaling>
          <c:logBase val="10"/>
          <c:orientation val="minMax"/>
          <c:max val="1"/>
          <c:min val="1.00000000000002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57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7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3"/>
          <c:y val="0.15851891098003218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2032"/>
        <c:axId val="-1448078768"/>
      </c:scatterChart>
      <c:valAx>
        <c:axId val="-144808203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8768"/>
        <c:crossesAt val="1.0000000000000194E-12"/>
        <c:crossBetween val="midCat"/>
        <c:majorUnit val="2"/>
      </c:valAx>
      <c:valAx>
        <c:axId val="-1448078768"/>
        <c:scaling>
          <c:logBase val="10"/>
          <c:orientation val="minMax"/>
          <c:max val="1"/>
          <c:min val="1.0000000000000195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8203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7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3"/>
          <c:y val="0.15851891098003218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retirement-FS'!$M$36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retirement-FS'!$M$37:$M$51</c:f>
              <c:numCache>
                <c:formatCode>0.E+00</c:formatCode>
                <c:ptCount val="15"/>
                <c:pt idx="0">
                  <c:v>2.1249510116305825E-4</c:v>
                </c:pt>
                <c:pt idx="1">
                  <c:v>8.5218265423281543E-4</c:v>
                </c:pt>
                <c:pt idx="2">
                  <c:v>1.8734197739879201E-3</c:v>
                </c:pt>
                <c:pt idx="3">
                  <c:v>3.3444655523521324E-3</c:v>
                </c:pt>
                <c:pt idx="4">
                  <c:v>5.1528734910121412E-3</c:v>
                </c:pt>
                <c:pt idx="5">
                  <c:v>7.3978891485418918E-3</c:v>
                </c:pt>
                <c:pt idx="6">
                  <c:v>1.0009679980201962E-2</c:v>
                </c:pt>
                <c:pt idx="7">
                  <c:v>1.2957749687110841E-2</c:v>
                </c:pt>
                <c:pt idx="8">
                  <c:v>1.6270010310946881E-2</c:v>
                </c:pt>
                <c:pt idx="9">
                  <c:v>1.9965952190962904E-2</c:v>
                </c:pt>
                <c:pt idx="10">
                  <c:v>2.3978006528648888E-2</c:v>
                </c:pt>
                <c:pt idx="11">
                  <c:v>2.838566372635044E-2</c:v>
                </c:pt>
                <c:pt idx="12">
                  <c:v>3.3073661591822012E-2</c:v>
                </c:pt>
                <c:pt idx="13">
                  <c:v>3.8177538249291709E-2</c:v>
                </c:pt>
                <c:pt idx="14">
                  <c:v>4.3624854382884728E-2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retirement-FS'!$N$36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retirement-FS'!$N$37:$N$51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4.2051908677454009E-7</c:v>
                </c:pt>
                <c:pt idx="5">
                  <c:v>4.2051908677454009E-7</c:v>
                </c:pt>
                <c:pt idx="6">
                  <c:v>4.2051908677454009E-7</c:v>
                </c:pt>
                <c:pt idx="7">
                  <c:v>8.4103799691260066E-7</c:v>
                </c:pt>
                <c:pt idx="8">
                  <c:v>8.4103799691260066E-7</c:v>
                </c:pt>
                <c:pt idx="9">
                  <c:v>8.4103799691260066E-7</c:v>
                </c:pt>
                <c:pt idx="10">
                  <c:v>1.2615567349660909E-6</c:v>
                </c:pt>
                <c:pt idx="11">
                  <c:v>1.2615567349660909E-6</c:v>
                </c:pt>
                <c:pt idx="12">
                  <c:v>1.6820863885103146E-6</c:v>
                </c:pt>
                <c:pt idx="13">
                  <c:v>1.6820863885103146E-6</c:v>
                </c:pt>
                <c:pt idx="14">
                  <c:v>2.1026047787309354E-6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92912"/>
        <c:axId val="-1448085296"/>
      </c:scatterChart>
      <c:valAx>
        <c:axId val="-1448092912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85296"/>
        <c:crossesAt val="1.0000000000000194E-12"/>
        <c:crossBetween val="midCat"/>
        <c:majorUnit val="2"/>
      </c:valAx>
      <c:valAx>
        <c:axId val="-1448085296"/>
        <c:scaling>
          <c:logBase val="10"/>
          <c:orientation val="minMax"/>
          <c:max val="1"/>
          <c:min val="1.000000000000019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2912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837"/>
          <c:y val="0.20330279169649407"/>
          <c:w val="0.69950249405297749"/>
          <c:h val="0.444731535917997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8.8490344369355246E-3</c:v>
                </c:pt>
                <c:pt idx="1">
                  <c:v>6.8340873479379866E-2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9.8720313195596085E-2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94000"/>
        <c:axId val="-1448077136"/>
      </c:scatterChart>
      <c:valAx>
        <c:axId val="-1448094000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77136"/>
        <c:crossesAt val="1.0000000000000281E-12"/>
        <c:crossBetween val="midCat"/>
        <c:majorUnit val="2"/>
      </c:valAx>
      <c:valAx>
        <c:axId val="-1448077136"/>
        <c:scaling>
          <c:logBase val="10"/>
          <c:orientation val="minMax"/>
          <c:max val="1"/>
          <c:min val="1.000000000000025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4000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988791259891565"/>
          <c:w val="1"/>
          <c:h val="0.230112087401089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8"/>
          <c:y val="0.15851891098003226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retirement-FS'!$H$37:$H$51</c:f>
              <c:numCache>
                <c:formatCode>0.E+00</c:formatCode>
                <c:ptCount val="15"/>
                <c:pt idx="0">
                  <c:v>0.9593632773640377</c:v>
                </c:pt>
                <c:pt idx="1">
                  <c:v>0.99999692874532975</c:v>
                </c:pt>
                <c:pt idx="2">
                  <c:v>0.99999999999948663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retirement-FS'!$I$37:$I$51</c:f>
              <c:numCache>
                <c:formatCode>0.E+00</c:formatCode>
                <c:ptCount val="15"/>
                <c:pt idx="0">
                  <c:v>0.94093588281685281</c:v>
                </c:pt>
                <c:pt idx="1">
                  <c:v>0.9999864243141896</c:v>
                </c:pt>
                <c:pt idx="2">
                  <c:v>0.9999999999857726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retirement-FS'!$J$37:$J$51</c:f>
              <c:numCache>
                <c:formatCode>0.E+00</c:formatCode>
                <c:ptCount val="15"/>
                <c:pt idx="0">
                  <c:v>8.8490344369355246E-3</c:v>
                </c:pt>
                <c:pt idx="1">
                  <c:v>6.8340873479379866E-2</c:v>
                </c:pt>
                <c:pt idx="2">
                  <c:v>0.2101761501842824</c:v>
                </c:pt>
                <c:pt idx="3">
                  <c:v>0.42515628173389736</c:v>
                </c:pt>
                <c:pt idx="4">
                  <c:v>0.65725140412370653</c:v>
                </c:pt>
                <c:pt idx="5">
                  <c:v>0.84002853463994764</c:v>
                </c:pt>
                <c:pt idx="6">
                  <c:v>0.94393419369198661</c:v>
                </c:pt>
                <c:pt idx="7">
                  <c:v>0.98584019582455151</c:v>
                </c:pt>
                <c:pt idx="8">
                  <c:v>0.9975276535274088</c:v>
                </c:pt>
                <c:pt idx="9">
                  <c:v>0.99971234889394966</c:v>
                </c:pt>
                <c:pt idx="10">
                  <c:v>0.99997854661353158</c:v>
                </c:pt>
                <c:pt idx="11">
                  <c:v>0.99999900462343216</c:v>
                </c:pt>
                <c:pt idx="12">
                  <c:v>0.99999997221173764</c:v>
                </c:pt>
                <c:pt idx="13">
                  <c:v>0.9999999995496387</c:v>
                </c:pt>
                <c:pt idx="14">
                  <c:v>0.99999999999588185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retirement-FS'!$G$37:$G$51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retirement-FS'!$K$37:$K$51</c:f>
              <c:numCache>
                <c:formatCode>0.E+00</c:formatCode>
                <c:ptCount val="15"/>
                <c:pt idx="0">
                  <c:v>1.6608117345520194E-3</c:v>
                </c:pt>
                <c:pt idx="1">
                  <c:v>1.3271328792554883E-2</c:v>
                </c:pt>
                <c:pt idx="2">
                  <c:v>4.3307198336702164E-2</c:v>
                </c:pt>
                <c:pt idx="3">
                  <c:v>9.8720313195596085E-2</c:v>
                </c:pt>
                <c:pt idx="4">
                  <c:v>0.18215543291573841</c:v>
                </c:pt>
                <c:pt idx="5">
                  <c:v>0.29092239405640696</c:v>
                </c:pt>
                <c:pt idx="6">
                  <c:v>0.41858865188018485</c:v>
                </c:pt>
                <c:pt idx="7">
                  <c:v>0.5517878809280502</c:v>
                </c:pt>
                <c:pt idx="8">
                  <c:v>0.67798688994878864</c:v>
                </c:pt>
                <c:pt idx="9">
                  <c:v>0.78591284019060059</c:v>
                </c:pt>
                <c:pt idx="10">
                  <c:v>0.86953342156907565</c:v>
                </c:pt>
                <c:pt idx="11">
                  <c:v>0.92728232617363249</c:v>
                </c:pt>
                <c:pt idx="12">
                  <c:v>0.96324544235569021</c:v>
                </c:pt>
                <c:pt idx="13">
                  <c:v>0.98330991724461414</c:v>
                </c:pt>
                <c:pt idx="14">
                  <c:v>0.99321373082622599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6048"/>
        <c:axId val="-1448090192"/>
      </c:scatterChart>
      <c:valAx>
        <c:axId val="-1448076048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0192"/>
        <c:crossesAt val="1.0000000000000208E-12"/>
        <c:crossBetween val="midCat"/>
        <c:majorUnit val="2"/>
      </c:valAx>
      <c:valAx>
        <c:axId val="-1448090192"/>
        <c:scaling>
          <c:logBase val="10"/>
          <c:orientation val="minMax"/>
          <c:max val="1"/>
          <c:min val="1.0000000000000204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7604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798"/>
          <c:y val="0.15851891098003226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retirement-FS'!$M$36</c:f>
              <c:strCache>
                <c:ptCount val="1"/>
                <c:pt idx="0">
                  <c:v>AMD Chipkill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retirement-FS'!$M$37:$M$51</c:f>
              <c:numCache>
                <c:formatCode>0.E+00</c:formatCode>
                <c:ptCount val="15"/>
                <c:pt idx="0">
                  <c:v>2.1249510116305825E-4</c:v>
                </c:pt>
                <c:pt idx="1">
                  <c:v>8.5218265423281543E-4</c:v>
                </c:pt>
                <c:pt idx="2">
                  <c:v>1.8734197739879201E-3</c:v>
                </c:pt>
                <c:pt idx="3">
                  <c:v>3.3444655523521324E-3</c:v>
                </c:pt>
                <c:pt idx="4">
                  <c:v>5.1528734910121412E-3</c:v>
                </c:pt>
                <c:pt idx="5">
                  <c:v>7.3978891485418918E-3</c:v>
                </c:pt>
                <c:pt idx="6">
                  <c:v>1.0009679980201962E-2</c:v>
                </c:pt>
                <c:pt idx="7">
                  <c:v>1.2957749687110841E-2</c:v>
                </c:pt>
                <c:pt idx="8">
                  <c:v>1.6270010310946881E-2</c:v>
                </c:pt>
                <c:pt idx="9">
                  <c:v>1.9965952190962904E-2</c:v>
                </c:pt>
                <c:pt idx="10">
                  <c:v>2.3978006528648888E-2</c:v>
                </c:pt>
                <c:pt idx="11">
                  <c:v>2.838566372635044E-2</c:v>
                </c:pt>
                <c:pt idx="12">
                  <c:v>3.3073661591822012E-2</c:v>
                </c:pt>
                <c:pt idx="13">
                  <c:v>3.8177538249291709E-2</c:v>
                </c:pt>
                <c:pt idx="14">
                  <c:v>4.3624854382884728E-2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retirement-FS'!$N$36</c:f>
              <c:strCache>
                <c:ptCount val="1"/>
                <c:pt idx="0">
                  <c:v>QPC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retirement-FS'!$N$37:$N$51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4.2051908677454009E-7</c:v>
                </c:pt>
                <c:pt idx="5">
                  <c:v>4.2051908677454009E-7</c:v>
                </c:pt>
                <c:pt idx="6">
                  <c:v>4.2051908677454009E-7</c:v>
                </c:pt>
                <c:pt idx="7">
                  <c:v>8.4103799691260066E-7</c:v>
                </c:pt>
                <c:pt idx="8">
                  <c:v>8.4103799691260066E-7</c:v>
                </c:pt>
                <c:pt idx="9">
                  <c:v>8.4103799691260066E-7</c:v>
                </c:pt>
                <c:pt idx="10">
                  <c:v>1.2615567349660909E-6</c:v>
                </c:pt>
                <c:pt idx="11">
                  <c:v>1.2615567349660909E-6</c:v>
                </c:pt>
                <c:pt idx="12">
                  <c:v>1.6820863885103146E-6</c:v>
                </c:pt>
                <c:pt idx="13">
                  <c:v>1.6820863885103146E-6</c:v>
                </c:pt>
                <c:pt idx="14">
                  <c:v>2.1026047787309354E-6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retirement-FS'!$O$36</c:f>
              <c:strCache>
                <c:ptCount val="1"/>
                <c:pt idx="0">
                  <c:v>QPC
(chip retire)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retirement-FS'!$O$37:$O$51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4.2265071442671036E-7</c:v>
                </c:pt>
                <c:pt idx="3">
                  <c:v>2.9585734542259075E-6</c:v>
                </c:pt>
                <c:pt idx="4">
                  <c:v>8.0303996665698411E-6</c:v>
                </c:pt>
                <c:pt idx="5">
                  <c:v>1.2256898117568621E-5</c:v>
                </c:pt>
                <c:pt idx="6">
                  <c:v>1.7328677235029016E-5</c:v>
                </c:pt>
                <c:pt idx="7">
                  <c:v>2.4091005443538412E-5</c:v>
                </c:pt>
                <c:pt idx="8">
                  <c:v>3.4657054187148282E-5</c:v>
                </c:pt>
                <c:pt idx="9">
                  <c:v>4.7758788905394488E-5</c:v>
                </c:pt>
                <c:pt idx="10">
                  <c:v>6.6354518941880348E-5</c:v>
                </c:pt>
                <c:pt idx="11">
                  <c:v>8.5372517661386191E-5</c:v>
                </c:pt>
                <c:pt idx="12">
                  <c:v>1.0143188122402364E-4</c:v>
                </c:pt>
                <c:pt idx="13">
                  <c:v>1.2129442353969733E-4</c:v>
                </c:pt>
                <c:pt idx="14">
                  <c:v>1.4411471608954989E-4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retirement-FS'!$P$36</c:f>
              <c:strCache>
                <c:ptCount val="1"/>
                <c:pt idx="0">
                  <c:v>QPC
(chip/pin retire)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retirement-FS'!$L$37:$L$51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retirement-FS'!$P$37:$P$51</c:f>
              <c:numCache>
                <c:formatCode>0.E+00</c:formatCode>
                <c:ptCount val="15"/>
                <c:pt idx="0">
                  <c:v>8.9485019187929638E-6</c:v>
                </c:pt>
                <c:pt idx="1">
                  <c:v>8.7244514216267E-5</c:v>
                </c:pt>
                <c:pt idx="2">
                  <c:v>4.3614647051515466E-4</c:v>
                </c:pt>
                <c:pt idx="3">
                  <c:v>1.3212740021921738E-3</c:v>
                </c:pt>
                <c:pt idx="4">
                  <c:v>3.1650032129800858E-3</c:v>
                </c:pt>
                <c:pt idx="5">
                  <c:v>6.5044809682382907E-3</c:v>
                </c:pt>
                <c:pt idx="6">
                  <c:v>1.1769122520792539E-2</c:v>
                </c:pt>
                <c:pt idx="7">
                  <c:v>1.9882460322014062E-2</c:v>
                </c:pt>
                <c:pt idx="8">
                  <c:v>3.1543255294887114E-2</c:v>
                </c:pt>
                <c:pt idx="9">
                  <c:v>4.7277667305945993E-2</c:v>
                </c:pt>
                <c:pt idx="10">
                  <c:v>6.7887756055444934E-2</c:v>
                </c:pt>
                <c:pt idx="11">
                  <c:v>9.3689802482750301E-2</c:v>
                </c:pt>
                <c:pt idx="12">
                  <c:v>0.12558804454993286</c:v>
                </c:pt>
                <c:pt idx="13">
                  <c:v>0.16378386859486649</c:v>
                </c:pt>
                <c:pt idx="14">
                  <c:v>0.20771371840181591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4960"/>
        <c:axId val="-1448091280"/>
      </c:scatterChart>
      <c:valAx>
        <c:axId val="-144807496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91280"/>
        <c:crossesAt val="1.0000000000000208E-12"/>
        <c:crossBetween val="midCat"/>
        <c:majorUnit val="2"/>
      </c:valAx>
      <c:valAx>
        <c:axId val="-1448091280"/>
        <c:scaling>
          <c:logBase val="10"/>
          <c:orientation val="minMax"/>
          <c:max val="1"/>
          <c:min val="1.0000000000000204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496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9027771133796"/>
          <c:y val="0.20330279169649368"/>
          <c:w val="0.69950249405297749"/>
          <c:h val="0.250041518583717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'DUE retirement-FS'!$J$77</c:f>
              <c:strCache>
                <c:ptCount val="1"/>
                <c:pt idx="0">
                  <c:v>D-AMD 
-&gt; AMD -&gt; AMD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retirement-FS'!$J$78:$J$92</c:f>
              <c:numCache>
                <c:formatCode>0.E+00</c:formatCode>
                <c:ptCount val="15"/>
                <c:pt idx="0">
                  <c:v>4.8899761362353369E-7</c:v>
                </c:pt>
                <c:pt idx="1">
                  <c:v>1.0268899679810644E-5</c:v>
                </c:pt>
                <c:pt idx="2">
                  <c:v>6.4056629135556339E-5</c:v>
                </c:pt>
                <c:pt idx="3">
                  <c:v>2.6940135646580447E-4</c:v>
                </c:pt>
                <c:pt idx="4">
                  <c:v>8.5244819293928164E-4</c:v>
                </c:pt>
                <c:pt idx="5">
                  <c:v>2.0736416732259899E-3</c:v>
                </c:pt>
                <c:pt idx="6">
                  <c:v>4.4448600607356423E-3</c:v>
                </c:pt>
                <c:pt idx="7">
                  <c:v>8.5238557389223368E-3</c:v>
                </c:pt>
                <c:pt idx="8">
                  <c:v>1.5050868534134842E-2</c:v>
                </c:pt>
                <c:pt idx="9">
                  <c:v>2.4903252879933058E-2</c:v>
                </c:pt>
                <c:pt idx="10">
                  <c:v>3.9138682788246955E-2</c:v>
                </c:pt>
                <c:pt idx="11">
                  <c:v>5.8450061619207863E-2</c:v>
                </c:pt>
                <c:pt idx="12">
                  <c:v>8.4236024086804223E-2</c:v>
                </c:pt>
                <c:pt idx="13">
                  <c:v>0.11768957166982974</c:v>
                </c:pt>
                <c:pt idx="14">
                  <c:v>0.15941225929835573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'DUE retirement-FS'!$K$77</c:f>
              <c:strCache>
                <c:ptCount val="1"/>
                <c:pt idx="0">
                  <c:v>8PC-&gt;6PC-&gt;
4PC-&gt;1PC-3PD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retirement-FS'!$K$78:$K$92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4.2122962928825839E-7</c:v>
                </c:pt>
                <c:pt idx="4">
                  <c:v>1.2636883603978126E-6</c:v>
                </c:pt>
                <c:pt idx="5">
                  <c:v>6.3184258237702923E-6</c:v>
                </c:pt>
                <c:pt idx="6">
                  <c:v>1.558538926937921E-5</c:v>
                </c:pt>
                <c:pt idx="7">
                  <c:v>3.454026276539245E-5</c:v>
                </c:pt>
                <c:pt idx="8">
                  <c:v>7.581851988480743E-5</c:v>
                </c:pt>
                <c:pt idx="9">
                  <c:v>1.5205246825233942E-4</c:v>
                </c:pt>
                <c:pt idx="10">
                  <c:v>2.7670981274707866E-4</c:v>
                </c:pt>
                <c:pt idx="11">
                  <c:v>4.6619289705462886E-4</c:v>
                </c:pt>
                <c:pt idx="12">
                  <c:v>7.511920190429478E-4</c:v>
                </c:pt>
                <c:pt idx="13">
                  <c:v>1.1800109128742345E-3</c:v>
                </c:pt>
                <c:pt idx="14">
                  <c:v>1.7793754483769221E-3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'DUE retirement-FS'!$L$77</c:f>
              <c:strCache>
                <c:ptCount val="1"/>
                <c:pt idx="0">
                  <c:v>8PC-&gt;6PC-&gt;
4PC-&gt;1PC-3PD
-&gt;1PC</c:v>
                </c:pt>
              </c:strCache>
            </c:strRef>
          </c:tx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retirement-FS'!$L$78:$L$92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6.7249517055057075E-7</c:v>
                </c:pt>
                <c:pt idx="8">
                  <c:v>1.3449898889073051E-6</c:v>
                </c:pt>
                <c:pt idx="9">
                  <c:v>4.3712049700994762E-6</c:v>
                </c:pt>
                <c:pt idx="10">
                  <c:v>8.0699010870377767E-6</c:v>
                </c:pt>
                <c:pt idx="11">
                  <c:v>1.0759857357323128E-5</c:v>
                </c:pt>
                <c:pt idx="12">
                  <c:v>2.2528325408166621E-5</c:v>
                </c:pt>
                <c:pt idx="13">
                  <c:v>3.5305357316550847E-5</c:v>
                </c:pt>
                <c:pt idx="14">
                  <c:v>5.0099624106292548E-5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73328"/>
        <c:axId val="-1448089648"/>
      </c:scatterChart>
      <c:valAx>
        <c:axId val="-1448073328"/>
        <c:scaling>
          <c:orientation val="minMax"/>
          <c:max val="14"/>
          <c:min val="0"/>
        </c:scaling>
        <c:delete val="1"/>
        <c:axPos val="b"/>
        <c:numFmt formatCode="General\ &quot;yr&quot;" sourceLinked="1"/>
        <c:majorTickMark val="none"/>
        <c:minorTickMark val="none"/>
        <c:tickLblPos val="none"/>
        <c:crossAx val="-1448089648"/>
        <c:crossesAt val="1.0000000000000202E-12"/>
        <c:crossBetween val="midCat"/>
        <c:majorUnit val="2"/>
      </c:valAx>
      <c:valAx>
        <c:axId val="-1448089648"/>
        <c:scaling>
          <c:logBase val="10"/>
          <c:orientation val="minMax"/>
          <c:max val="1"/>
          <c:min val="1.00000000000002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3328"/>
        <c:crosses val="autoZero"/>
        <c:crossBetween val="midCat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307378043951125"/>
          <c:w val="1"/>
          <c:h val="0.3469262195604915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DUEs</a:t>
            </a:r>
          </a:p>
        </c:rich>
      </c:tx>
      <c:layout>
        <c:manualLayout>
          <c:xMode val="edge"/>
          <c:yMode val="edge"/>
          <c:x val="0.50716952650441671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1"/>
          <c:y val="0.15851891098003229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retirement-FS'!$H$77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retirement-FS'!$H$78:$H$92</c:f>
              <c:numCache>
                <c:formatCode>0.E+00</c:formatCode>
                <c:ptCount val="15"/>
                <c:pt idx="0">
                  <c:v>2.0849029907034848E-2</c:v>
                </c:pt>
                <c:pt idx="1">
                  <c:v>0.15361138342307001</c:v>
                </c:pt>
                <c:pt idx="2">
                  <c:v>0.42435274170027754</c:v>
                </c:pt>
                <c:pt idx="3">
                  <c:v>0.72330421235460596</c:v>
                </c:pt>
                <c:pt idx="4">
                  <c:v>0.91483908826873361</c:v>
                </c:pt>
                <c:pt idx="5">
                  <c:v>0.98466389534195631</c:v>
                </c:pt>
                <c:pt idx="6">
                  <c:v>0.99851004576678992</c:v>
                </c:pt>
                <c:pt idx="7">
                  <c:v>0.9999279928680076</c:v>
                </c:pt>
                <c:pt idx="8">
                  <c:v>0.99999838366017368</c:v>
                </c:pt>
                <c:pt idx="9">
                  <c:v>0.99999998420794856</c:v>
                </c:pt>
                <c:pt idx="10">
                  <c:v>0.99999999993665256</c:v>
                </c:pt>
                <c:pt idx="11">
                  <c:v>0.99999999999990152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retirement-FS'!$I$77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retirement-FS'!$G$78:$G$92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retirement-FS'!$I$78:$I$92</c:f>
              <c:numCache>
                <c:formatCode>0.E+00</c:formatCode>
                <c:ptCount val="15"/>
                <c:pt idx="0">
                  <c:v>2.049050248033342E-2</c:v>
                </c:pt>
                <c:pt idx="1">
                  <c:v>0.15073819904848304</c:v>
                </c:pt>
                <c:pt idx="2">
                  <c:v>0.41820941582020488</c:v>
                </c:pt>
                <c:pt idx="3">
                  <c:v>0.71672154484842465</c:v>
                </c:pt>
                <c:pt idx="4">
                  <c:v>0.91078180990868673</c:v>
                </c:pt>
                <c:pt idx="5">
                  <c:v>0.98338577684850781</c:v>
                </c:pt>
                <c:pt idx="6">
                  <c:v>0.99831735103289609</c:v>
                </c:pt>
                <c:pt idx="7">
                  <c:v>0.99991368441909478</c:v>
                </c:pt>
                <c:pt idx="8">
                  <c:v>0.99999791685314032</c:v>
                </c:pt>
                <c:pt idx="9">
                  <c:v>0.99999997774782723</c:v>
                </c:pt>
                <c:pt idx="10">
                  <c:v>0.99999999990062749</c:v>
                </c:pt>
                <c:pt idx="11">
                  <c:v>0.99999999999982514</c:v>
                </c:pt>
                <c:pt idx="12">
                  <c:v>0.99999999999999989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88560"/>
        <c:axId val="-1448071696"/>
      </c:scatterChart>
      <c:valAx>
        <c:axId val="-144808856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71696"/>
        <c:crossesAt val="1.0000000000000216E-12"/>
        <c:crossBetween val="midCat"/>
        <c:majorUnit val="2"/>
      </c:valAx>
      <c:valAx>
        <c:axId val="-1448071696"/>
        <c:scaling>
          <c:logBase val="10"/>
          <c:orientation val="minMax"/>
          <c:max val="1"/>
          <c:min val="1.0000000000000209E-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one"/>
        <c:crossAx val="-144808856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SDCs</a:t>
            </a:r>
          </a:p>
        </c:rich>
      </c:tx>
      <c:layout>
        <c:manualLayout>
          <c:xMode val="edge"/>
          <c:yMode val="edge"/>
          <c:x val="0.50345055358167079"/>
          <c:y val="1.85527973083421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349027771133801"/>
          <c:y val="0.15851891098003229"/>
          <c:w val="0.69950249405297749"/>
          <c:h val="0.6776639249024828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'DUE retirement-FS'!$N$77</c:f>
              <c:strCache>
                <c:ptCount val="1"/>
                <c:pt idx="0">
                  <c:v>D-AMD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retirement-FS'!$N$78:$N$92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4.8899761362353369E-7</c:v>
                </c:pt>
                <c:pt idx="12">
                  <c:v>4.8899761362353369E-7</c:v>
                </c:pt>
                <c:pt idx="13">
                  <c:v>4.8899761362353369E-7</c:v>
                </c:pt>
                <c:pt idx="14">
                  <c:v>4.8899761362353369E-7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'DUE retirement-FS'!$O$77</c:f>
              <c:strCache>
                <c:ptCount val="1"/>
                <c:pt idx="0">
                  <c:v>OPC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'DUE retirement-FS'!$M$78:$M$92</c:f>
              <c:numCache>
                <c:formatCode>General\ "yr"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'DUE retirement-FS'!$O$78:$O$92</c:f>
              <c:numCache>
                <c:formatCode>0.E+00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48064080"/>
        <c:axId val="-1448063536"/>
      </c:scatterChart>
      <c:valAx>
        <c:axId val="-1448064080"/>
        <c:scaling>
          <c:orientation val="minMax"/>
          <c:max val="14"/>
          <c:min val="0"/>
        </c:scaling>
        <c:delete val="0"/>
        <c:axPos val="b"/>
        <c:numFmt formatCode="General\ &quot;yr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3536"/>
        <c:crossesAt val="1.0000000000000216E-12"/>
        <c:crossBetween val="midCat"/>
        <c:majorUnit val="2"/>
      </c:valAx>
      <c:valAx>
        <c:axId val="-1448063536"/>
        <c:scaling>
          <c:logBase val="10"/>
          <c:orientation val="minMax"/>
          <c:max val="1"/>
          <c:min val="1.0000000000000209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80"/>
                </a:pPr>
                <a:r>
                  <a:rPr lang="en-US" sz="1680"/>
                  <a:t>Probability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44806408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CB88-4C6F-4029-86FA-227BA7BDBE92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608-2E16-43BB-9A24-2110CCF9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 introduction to memory ECC.</a:t>
            </a:r>
          </a:p>
          <a:p>
            <a:endParaRPr lang="en-US" dirty="0" smtClean="0"/>
          </a:p>
          <a:p>
            <a:r>
              <a:rPr lang="en-US" dirty="0" smtClean="0"/>
              <a:t>When we try to write</a:t>
            </a:r>
            <a:r>
              <a:rPr lang="en-US" baseline="0" dirty="0" smtClean="0"/>
              <a:t> k-bit data to memory, ECC encoder generates r-bit redundancy from the data and writes a valid pair of data and redundancy to ECC memory, which we call a codeword.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when we read, we expect to read the original codeword written to the memory.</a:t>
            </a:r>
          </a:p>
          <a:p>
            <a:r>
              <a:rPr lang="en-US" baseline="0" dirty="0" smtClean="0"/>
              <a:t>However, sometimes errors make a codeword into an invalid pair of data and redundancy, which is called a non-codeword.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ECCs</a:t>
            </a:r>
            <a:r>
              <a:rPr lang="en-US" baseline="0" dirty="0" smtClean="0"/>
              <a:t> b</a:t>
            </a:r>
          </a:p>
          <a:p>
            <a:r>
              <a:rPr lang="en-US" dirty="0" smtClean="0"/>
              <a:t>Before we present our work, here</a:t>
            </a:r>
            <a:r>
              <a:rPr lang="en-US" baseline="0" dirty="0" smtClean="0"/>
              <a:t> are some prior works.</a:t>
            </a:r>
          </a:p>
          <a:p>
            <a:endParaRPr lang="en-US" dirty="0" smtClean="0"/>
          </a:p>
          <a:p>
            <a:r>
              <a:rPr lang="en-US" dirty="0" smtClean="0"/>
              <a:t>The most</a:t>
            </a:r>
            <a:r>
              <a:rPr lang="en-US" baseline="0" dirty="0" smtClean="0"/>
              <a:t> widely known ECC memory is SEC-DED. </a:t>
            </a:r>
          </a:p>
          <a:p>
            <a:r>
              <a:rPr lang="en-US" baseline="0" dirty="0" smtClean="0"/>
              <a:t>It can correct single bit-error and detect up to two bit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Here is the layout of SEC-DED.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codeword correspond to a bus beat</a:t>
            </a:r>
          </a:p>
          <a:p>
            <a:r>
              <a:rPr lang="en-US" baseline="0" dirty="0" smtClean="0"/>
              <a:t>It</a:t>
            </a:r>
          </a:p>
          <a:p>
            <a:r>
              <a:rPr lang="en-US" baseline="0" dirty="0" smtClean="0"/>
              <a:t>It relies on binary symbols on a per-bus-beat codeword and has one eighth redundancy.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SEC-DED is a weak protection, cause it cannot correct multi-bit errors from a chip fault.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block of data </a:t>
            </a:r>
            <a:r>
              <a:rPr lang="en-US" baseline="0" dirty="0" err="1" smtClean="0"/>
              <a:t>reresents</a:t>
            </a:r>
            <a:r>
              <a:rPr lang="en-US" baseline="0" dirty="0" smtClean="0"/>
              <a:t> a cache line fetched from a memory read.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Another prior work is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called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 as it can restore data from a completely failed chip.</a:t>
            </a:r>
          </a:p>
          <a:p>
            <a:r>
              <a:rPr lang="en-US" baseline="0" dirty="0" smtClean="0"/>
              <a:t>It merges two burst beats of a x4 chip to build an 8-bit symbol.</a:t>
            </a:r>
          </a:p>
          <a:p>
            <a:r>
              <a:rPr lang="en-US" baseline="0" dirty="0" smtClean="0"/>
              <a:t>If a chip fails, it can restore all data within the bursts with a single symbol correction.</a:t>
            </a:r>
          </a:p>
          <a:p>
            <a:r>
              <a:rPr lang="en-US" baseline="0" dirty="0" smtClean="0"/>
              <a:t>In spite of its strong correction, its redundancy is the same as SEC-DED, due to its 8-bit symbol size.</a:t>
            </a:r>
          </a:p>
          <a:p>
            <a:pPr defTabSz="937443">
              <a:defRPr/>
            </a:pPr>
            <a:endParaRPr lang="en-US" baseline="0" dirty="0" smtClean="0"/>
          </a:p>
          <a:p>
            <a:pPr defTabSz="937443">
              <a:defRPr/>
            </a:pPr>
            <a:r>
              <a:rPr lang="en-US" baseline="0" dirty="0" smtClean="0"/>
              <a:t>The industry standard for a higher-level protection is called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-correct, where the ECC can tolerate a single failing DRAM chip.</a:t>
            </a:r>
          </a:p>
          <a:p>
            <a:pPr defTabSz="937443">
              <a:defRPr/>
            </a:pPr>
            <a:r>
              <a:rPr lang="en-US" baseline="0" dirty="0" smtClean="0"/>
              <a:t>While there are several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–correct implementation used, the most aggressive and the state-of-the-art scheme offer 12.5% redundancy over 64b channel.</a:t>
            </a:r>
          </a:p>
          <a:p>
            <a:pPr defTabSz="937443">
              <a:defRPr/>
            </a:pPr>
            <a:r>
              <a:rPr lang="en-US" baseline="0" dirty="0" smtClean="0"/>
              <a:t>And an example of such a state-of-the-art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correct is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-correct.</a:t>
            </a:r>
          </a:p>
          <a:p>
            <a:pPr defTabSz="937443">
              <a:defRPr/>
            </a:pPr>
            <a:endParaRPr lang="en-US" baseline="0" dirty="0" smtClean="0"/>
          </a:p>
          <a:p>
            <a:pPr defTabSz="937443">
              <a:defRPr/>
            </a:pPr>
            <a:r>
              <a:rPr lang="en-US" baseline="0" dirty="0" smtClean="0"/>
              <a:t>There are some other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correct ECCs. However they rely on wider data interfaces to amortize their bigger redundancy overheads.</a:t>
            </a:r>
          </a:p>
          <a:p>
            <a:pPr defTabSz="937443">
              <a:defRPr/>
            </a:pPr>
            <a:r>
              <a:rPr lang="en-US" baseline="0" dirty="0" smtClean="0"/>
              <a:t>In this work,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will be used as our baseline, because it’s the state-of-the-art ECC with the minimum redundancy.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sudden, there</a:t>
            </a:r>
            <a:r>
              <a:rPr lang="en-US" baseline="0" dirty="0" smtClean="0"/>
              <a:t> are three pin errors on a codeword. Because faults are mostly independent, it is highly unlikely that this correction results is from three independent faults. And probably from a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-correction of a very serious fault.</a:t>
            </a:r>
          </a:p>
          <a:p>
            <a:r>
              <a:rPr lang="en-US" baseline="0" dirty="0" smtClean="0"/>
              <a:t>Therefore, we discard the corrections and report the error as DUE to lower SDC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I have to tell you the secret.</a:t>
            </a:r>
          </a:p>
          <a:p>
            <a:endParaRPr lang="en-US" dirty="0" smtClean="0"/>
          </a:p>
          <a:p>
            <a:r>
              <a:rPr lang="en-US" dirty="0" smtClean="0"/>
              <a:t>Bamboo</a:t>
            </a:r>
            <a:r>
              <a:rPr lang="en-US" baseline="0" dirty="0" smtClean="0"/>
              <a:t> ECC is based on a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simple idea.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changes ECC layout, to have vertical symbols, rather than the horizontal </a:t>
            </a:r>
            <a:r>
              <a:rPr lang="en-US" baseline="0" smtClean="0"/>
              <a:t>symbols in </a:t>
            </a:r>
            <a:r>
              <a:rPr lang="en-US" baseline="0" dirty="0" smtClean="0"/>
              <a:t>the previous works.</a:t>
            </a:r>
          </a:p>
          <a:p>
            <a:r>
              <a:rPr lang="en-US" baseline="0" dirty="0" smtClean="0"/>
              <a:t>Its 8-bit symbol from the burst length achieves the minimum redundancy of 2 per corrections.</a:t>
            </a:r>
          </a:p>
          <a:p>
            <a:r>
              <a:rPr lang="en-US" baseline="0" dirty="0" smtClean="0"/>
              <a:t>And if frequent per-mat fault corrupts per-pin data, it needs only a single symbol to correct the multi-bit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4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</a:t>
            </a:r>
            <a:r>
              <a:rPr lang="en-US" baseline="0" dirty="0" smtClean="0"/>
              <a:t> we present our Bamboo ECC.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idea of Bamboo ECC is really simple, probably the simplest in this conference.</a:t>
            </a:r>
          </a:p>
          <a:p>
            <a:r>
              <a:rPr lang="en-US" baseline="0" dirty="0" smtClean="0"/>
              <a:t>We change the layout of ECC code from horizontal to vertical so that 8-bit symbol are aligned to per-pin data.</a:t>
            </a:r>
          </a:p>
          <a:p>
            <a:r>
              <a:rPr lang="en-US" baseline="0" dirty="0" smtClean="0"/>
              <a:t>Alter, if there is a per-pin fault &lt;click&gt;, it can correct it, using a single symbol correction with two pin redundancy.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pin correcting code is the simplest Bamboo ECC, and its 2 pin redundancy is only a quarter of SEC-DED.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Also, to our surprise, its reliability is better than SEC-DED.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explain more about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terms of correction capability, SEC-DED is better than SPC as it can correct more error patterns, such as this.</a:t>
            </a:r>
          </a:p>
          <a:p>
            <a:r>
              <a:rPr lang="en-US" baseline="0" dirty="0" smtClean="0"/>
              <a:t>However, because SPC requires less redundancy and fewer memory chips, its raw error rate is only 91% of SEC-DED.</a:t>
            </a:r>
          </a:p>
          <a:p>
            <a:r>
              <a:rPr lang="en-US" baseline="0" dirty="0" smtClean="0"/>
              <a:t>Therefore, if this error pattern is rare, SPC will have fewer uncorrected errors.</a:t>
            </a:r>
          </a:p>
          <a:p>
            <a:r>
              <a:rPr lang="en-US" baseline="0" dirty="0" smtClean="0"/>
              <a:t>Our evaluation based on field data shows that SPC has 5% fewer uncorrected errors.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Therefore, SPC requires only a quarter redundancy of SEC-DED but provides better reliability.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Bamboo ECC is a family of codes.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 increase redundancy with fine-grained pin-granularity, resulting diverse configurations with different protections.</a:t>
            </a:r>
          </a:p>
          <a:p>
            <a:r>
              <a:rPr lang="en-US" baseline="0" dirty="0" smtClean="0"/>
              <a:t>At a low-end, there is SPC, which can correct a single pin error using two pin redundancy. And at a high-end, OPC can correct a x8 chip error using 16 pin redundancy.</a:t>
            </a:r>
          </a:p>
          <a:p>
            <a:r>
              <a:rPr lang="en-US" baseline="0" dirty="0" smtClean="0"/>
              <a:t>And there are many other Bamboo ECCs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</a:t>
            </a:r>
            <a:r>
              <a:rPr lang="en-US" baseline="0" dirty="0" smtClean="0"/>
              <a:t> Bamboo ECC is SPC-TPD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SPC achieves the minimum redundancy of two pins, off-the-shelf DRAM has the minimum data pin count of 4.</a:t>
            </a:r>
          </a:p>
          <a:p>
            <a:r>
              <a:rPr lang="en-US" baseline="0" dirty="0" smtClean="0"/>
              <a:t>SPC-TPD uses this 4-pin redundancy to correct a single pin error and detect up to 3 pin errors.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SPC-TPD requires only a half redundancy of SEC-DED but provides a better reliability in terms of less uncorrected errors and by far safer detection.</a:t>
            </a:r>
          </a:p>
          <a:p>
            <a:r>
              <a:rPr lang="en-US" baseline="0" dirty="0" smtClean="0"/>
              <a:t>Errors on more-than-3-pins are detected with 99.9996% probability, which is up to 100,000 times safer than SEC-DED.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chipkill</a:t>
            </a:r>
            <a:r>
              <a:rPr lang="en-US" dirty="0" smtClean="0"/>
              <a:t> correct Bamboo ECC is QPC.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Using 8-pin redundancy, QPC can correct a x4 chip by correcting its 4 pins.</a:t>
            </a:r>
          </a:p>
          <a:p>
            <a:r>
              <a:rPr lang="en-US" baseline="0" dirty="0" smtClean="0"/>
              <a:t>Both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and QPC have the same minimum redundancy of 12.5%.</a:t>
            </a:r>
          </a:p>
          <a:p>
            <a:r>
              <a:rPr lang="en-US" baseline="0" dirty="0" smtClean="0"/>
              <a:t>However, QPC can correct 12% more, such as pin errors on two different chips and its detection is by far safer.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---- Make slides bigger and separate.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For x8 DRAM chips, we provide a even stronger Bamboo ECC. Its name is OPC and it can correct one x8 chip error or two x4 chips errors, using 16 pin redundancy.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4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improve</a:t>
            </a:r>
            <a:r>
              <a:rPr lang="en-US" baseline="0" dirty="0" smtClean="0"/>
              <a:t> the detection capability even further, QPC and OPC have post-processing of corrections.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corrections are very unlikely to be real.</a:t>
            </a:r>
          </a:p>
          <a:p>
            <a:r>
              <a:rPr lang="en-US" baseline="0" dirty="0" smtClean="0"/>
              <a:t>For example, in QPC, we can have four pin corrections on four different chips.</a:t>
            </a:r>
          </a:p>
          <a:p>
            <a:r>
              <a:rPr lang="en-US" baseline="0" dirty="0" smtClean="0"/>
              <a:t>While they are valid corrections, our experience tells that four independent pin fault on four different chips at the same time is extremely unlikely with reasonable retirement and scrubbing.</a:t>
            </a:r>
          </a:p>
          <a:p>
            <a:r>
              <a:rPr lang="en-US" baseline="0" dirty="0" smtClean="0"/>
              <a:t>Therefore, we assume these corrections are from a </a:t>
            </a:r>
            <a:r>
              <a:rPr lang="en-US" baseline="0" dirty="0" err="1" smtClean="0"/>
              <a:t>miscorrection</a:t>
            </a:r>
            <a:r>
              <a:rPr lang="en-US" baseline="0" dirty="0" smtClean="0"/>
              <a:t> of a very serious error. So we discard them.</a:t>
            </a:r>
          </a:p>
          <a:p>
            <a:r>
              <a:rPr lang="en-US" baseline="0" dirty="0" smtClean="0"/>
              <a:t>We limit QPC’s correction capability to a chip correction or 2 pin corrections, which is still better than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. And other corrections are reported as DUE.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 has a similar scheme, called history-based </a:t>
            </a:r>
            <a:r>
              <a:rPr lang="en-US" baseline="0" dirty="0" err="1" smtClean="0"/>
              <a:t>miscorrection</a:t>
            </a:r>
            <a:r>
              <a:rPr lang="en-US" baseline="0" dirty="0" smtClean="0"/>
              <a:t> detection.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After this tuning, SDC probabilities of QPC and OPC decrease down to 2^-27 and 2^-54.</a:t>
            </a:r>
          </a:p>
          <a:p>
            <a:r>
              <a:rPr lang="en-US" baseline="0" dirty="0" smtClean="0"/>
              <a:t>With these numbers, yes, we can have a silent data corruption, but after you retire your job.</a:t>
            </a:r>
          </a:p>
          <a:p>
            <a:r>
              <a:rPr lang="en-US" baseline="0" dirty="0" smtClean="0"/>
              <a:t>And this </a:t>
            </a:r>
            <a:r>
              <a:rPr lang="en-US" baseline="0" dirty="0" err="1" smtClean="0"/>
              <a:t>exteremly</a:t>
            </a:r>
            <a:r>
              <a:rPr lang="en-US" baseline="0" dirty="0" smtClean="0"/>
              <a:t> low probabilities apply to other serious errors as well, such as when the entire rank failed and all the data are corrupted.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an example of an ECC,</a:t>
            </a:r>
            <a:r>
              <a:rPr lang="en-US" baseline="0" dirty="0" smtClean="0"/>
              <a:t> called single symbol correcting code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</a:t>
            </a:r>
            <a:r>
              <a:rPr lang="en-US" baseline="0" dirty="0" smtClean="0"/>
              <a:t> a conceptual </a:t>
            </a:r>
            <a:r>
              <a:rPr lang="en-US" baseline="0" dirty="0" err="1" smtClean="0"/>
              <a:t>codespace</a:t>
            </a:r>
            <a:r>
              <a:rPr lang="en-US" baseline="0" dirty="0" smtClean="0"/>
              <a:t> of a single symbol correcting code.</a:t>
            </a:r>
          </a:p>
          <a:p>
            <a:r>
              <a:rPr lang="en-US" baseline="0" dirty="0" smtClean="0"/>
              <a:t>In this code, every codeword is at least 3 symbols different from all the other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Reduntant</a:t>
            </a:r>
            <a:r>
              <a:rPr lang="en-US" baseline="0" dirty="0" smtClean="0"/>
              <a:t> bit-steering.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only individual</a:t>
            </a:r>
            <a:r>
              <a:rPr lang="en-US" baseline="0" dirty="0" smtClean="0"/>
              <a:t> Bamboo ECC is better than its counterparts, Bamboo ECC, as a family of codes, provides even better protection.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Non-transient faults in memory takes 71% of the faults and generates 99.9% of the errors.</a:t>
            </a:r>
          </a:p>
          <a:p>
            <a:r>
              <a:rPr lang="en-US" baseline="0" dirty="0" smtClean="0"/>
              <a:t>And they make errors more severe with fault accumulations.</a:t>
            </a:r>
          </a:p>
          <a:p>
            <a:r>
              <a:rPr lang="en-US" baseline="0" dirty="0" smtClean="0"/>
              <a:t>They cost repeated correction overheads and forces early retirement.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Retiring the faulty region is the common solution. However, some retirements are costly as they require the entire DIMM or chip to be replaced, especially in 3D stacked memories.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Bamboo ECC provides graceful downgrades among its solutions.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supports pin retirement, where a faulty chip or pin is excluded and the remaining memory provide a slightly degraded protection.</a:t>
            </a:r>
          </a:p>
          <a:p>
            <a:r>
              <a:rPr lang="en-US" baseline="0" dirty="0" smtClean="0"/>
              <a:t>It can be degraded down to SPC-TPD, which still provides 99.9996% detection, or SPC, which still can correct a pin error.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 maximum number of pin retirement is 14 in OPC. And this level of retirement is something not provided by existing ECCs.</a:t>
            </a:r>
          </a:p>
          <a:p>
            <a:r>
              <a:rPr lang="en-US" baseline="0" dirty="0" smtClean="0"/>
              <a:t>This is well-aligned to the faults patterns where single pin fault is about a half of the total faults.</a:t>
            </a:r>
          </a:p>
          <a:p>
            <a:r>
              <a:rPr lang="en-US" baseline="0" dirty="0" smtClean="0"/>
              <a:t>Another awesome thing about Bamboo ECC is that we don’t need to rebuild data after a downgrade, as they rely on the same Reed-Solomon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evaluate reliability of </a:t>
            </a:r>
            <a:r>
              <a:rPr lang="en-US" baseline="0" dirty="0" smtClean="0"/>
              <a:t>Bamboo ECC, we devised a new evaluation methodology, which is based on 3 stages.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first stage, we implemented </a:t>
            </a:r>
            <a:r>
              <a:rPr lang="en-US" baseline="0" dirty="0" err="1" smtClean="0"/>
              <a:t>FaultSim</a:t>
            </a:r>
            <a:r>
              <a:rPr lang="en-US" baseline="0" dirty="0" smtClean="0"/>
              <a:t> from the memory forum 14’ to generate random faults from measured faults rates and Poisson distribution.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dirty="0" smtClean="0"/>
              <a:t>Its output</a:t>
            </a:r>
            <a:r>
              <a:rPr lang="en-US" baseline="0" dirty="0" smtClean="0"/>
              <a:t> is fault history.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On the second stage, another Monte-Carlo simulation, called </a:t>
            </a:r>
            <a:r>
              <a:rPr lang="en-US" baseline="0" dirty="0" err="1" smtClean="0"/>
              <a:t>ErrorSim</a:t>
            </a:r>
            <a:r>
              <a:rPr lang="en-US" baseline="0" dirty="0" smtClean="0"/>
              <a:t>, receives the accumulated fault information and generates random error pattern based on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Once an error pattern is generated, the final stage tests the pattern against different ECCs and find out whether it is detected or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Here is the evaluation result.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a system with 100,000 ECC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ranks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which is about the size of Jaguar.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QPC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has ten thousand times lower SDCs than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QPC also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has slightly better DUE rate than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. However, both are almost certain to have a DUE within a year, because non-transient faults accumulates and generate multi-chip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6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graceful degradations of Bamboo ECC, which AMD </a:t>
            </a:r>
            <a:r>
              <a:rPr lang="en-US" baseline="0" dirty="0" err="1" smtClean="0">
                <a:solidFill>
                  <a:schemeClr val="accent1">
                    <a:lumMod val="75000"/>
                  </a:schemeClr>
                </a:solidFill>
              </a:rPr>
              <a:t>chipkill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does not afford, it can delay the fault accumulation with retirements and decrease the DUE rate by a thousand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7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Here is another evaluation on wider memory channels with stronger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 ECCs.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In summary, we were not able to observe a single occurrence of SDC with 200B simulations of OPC.</a:t>
            </a:r>
          </a:p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And, again, OPC is slightly better DUEs.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OPC provides </a:t>
            </a:r>
            <a:r>
              <a:rPr lang="en-US" b="1" dirty="0" smtClean="0"/>
              <a:t>2% lower DUE</a:t>
            </a:r>
          </a:p>
          <a:p>
            <a:endParaRPr lang="en-US" baseline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2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Also, graceful downgrades of OPC provide 10,000 x lower DUE.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9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overheads</a:t>
            </a:r>
            <a:r>
              <a:rPr lang="en-US" baseline="0" dirty="0" smtClean="0"/>
              <a:t> of Bamboo ECC are acceptable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Bamboo ECC rely on larger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, its encoder and decoder are more complex than their counterparts.</a:t>
            </a:r>
          </a:p>
          <a:p>
            <a:r>
              <a:rPr lang="en-US" baseline="0" dirty="0" smtClean="0"/>
              <a:t>For example, QPC has 16 times larger area and 2 gates more latency than AMD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However, considering billions gates in current chips, this area overhead is very acceptable to deal with increasing memory errors.</a:t>
            </a:r>
          </a:p>
          <a:p>
            <a:r>
              <a:rPr lang="en-US" baseline="0" dirty="0" smtClean="0"/>
              <a:t>Also, a delay of 10 XOR gates can be easily implemented within a single memory cycle.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Another overhead of Bamboo ECC is additional latency.</a:t>
            </a:r>
          </a:p>
          <a:p>
            <a:r>
              <a:rPr lang="en-US" baseline="0" dirty="0" smtClean="0"/>
              <a:t>As symbols are NOT fully available until the completion of a block transfer, it has 3 additional cycles.</a:t>
            </a:r>
          </a:p>
          <a:p>
            <a:r>
              <a:rPr lang="en-US" baseline="0" dirty="0" smtClean="0"/>
              <a:t>This results average of 2% increase in execution time and less than 1% increase in DRAM energy consumption.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If there is a single symbol error, it will make a codeword into a non-codeword on the green ball.</a:t>
            </a:r>
          </a:p>
          <a:p>
            <a:r>
              <a:rPr lang="en-US" baseline="0" dirty="0" smtClean="0"/>
              <a:t>The non-codeword is one symbol different from the original codeword, but at least two symbols different from all the other </a:t>
            </a:r>
            <a:r>
              <a:rPr lang="en-US" baseline="0" dirty="0" err="1" smtClean="0"/>
              <a:t>codewords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by finding the unique nearest codeword, it can be corrected to the original codeword.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Now, suppose we have two symbol errors.</a:t>
            </a:r>
          </a:p>
          <a:p>
            <a:r>
              <a:rPr lang="en-US" baseline="0" dirty="0" smtClean="0"/>
              <a:t>The resulting non-codeword falls on the blue ball, and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if it’s not within a correctable range of a codeword, it will be uncorrectable error.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However, if it meets the right green ball, it will be two symbol different from the original codeword but 1 symbol different from the neighbor codeword.</a:t>
            </a:r>
          </a:p>
          <a:p>
            <a:r>
              <a:rPr lang="en-US" baseline="0" dirty="0" smtClean="0"/>
              <a:t>Therefore, it will be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-corrected to the neighbor codeword.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Because some double symbol errors and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-corrected, this code is not a double symbol detecting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what coding theory tells us and people tend to stop here and pessimistically consider errors beyond this theoretical coverage, I mean two errors, are somewhat likely to result silent data corruptions.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first key observation is from codeword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wondered what happens beyond this theoretical bound </a:t>
            </a:r>
            <a:r>
              <a:rPr lang="en-US" baseline="0" smtClean="0"/>
              <a:t>and started </a:t>
            </a:r>
            <a:r>
              <a:rPr lang="en-US" baseline="0" dirty="0" smtClean="0"/>
              <a:t>testing serious error patterns.</a:t>
            </a:r>
          </a:p>
          <a:p>
            <a:r>
              <a:rPr lang="en-US" baseline="0" dirty="0" smtClean="0"/>
              <a:t>And it turned out that even though we cannot have a 100% detection of these errors, we can make it very close to 100%.</a:t>
            </a:r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Our first key observation is that SDC occurs if and only if a non-codeword falls on another green ball. And its probability decreases exponentially with sparse code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0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I’d like to</a:t>
            </a:r>
            <a:r>
              <a:rPr lang="en-US" baseline="0" dirty="0" smtClean="0"/>
              <a:t> talk about the efficiency of ECC.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amount of ECC redundancy depends on three factors; its correction and detection capability, data size and finally its symbol size.</a:t>
            </a:r>
          </a:p>
          <a:p>
            <a:endParaRPr lang="en-US" dirty="0" smtClean="0"/>
          </a:p>
          <a:p>
            <a:r>
              <a:rPr lang="en-US" dirty="0" smtClean="0"/>
              <a:t>A symbol is the unit of data and redundancy in ECC.</a:t>
            </a:r>
          </a:p>
          <a:p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dirty="0" smtClean="0"/>
              <a:t>By correcting a symbol, all errors within the symbol, no matter how many of them,</a:t>
            </a:r>
            <a:r>
              <a:rPr lang="en-US" baseline="0" dirty="0" smtClean="0"/>
              <a:t> are corrected.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 the efficiency of ECC code can be improved by finding the optimal symbol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figures shows how much redundancy do we need to correct a single symbol error on 512-bit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figure shows how many redundancy we need to correct a single symbol on 64-byte data block.</a:t>
            </a:r>
          </a:p>
          <a:p>
            <a:r>
              <a:rPr lang="en-US" baseline="0" dirty="0" smtClean="0"/>
              <a:t>With binary symbols, we can correct this small binary symbol using 10 redundant symbols.</a:t>
            </a:r>
          </a:p>
          <a:p>
            <a:r>
              <a:rPr lang="en-US" baseline="0" dirty="0" smtClean="0"/>
              <a:t>With 4-bit symbols, we need 3 nibbles to correct a nibble, which corresponds to 12-bit redundancy for 4-bit correction.</a:t>
            </a:r>
          </a:p>
          <a:p>
            <a:r>
              <a:rPr lang="en-US" baseline="0" dirty="0" smtClean="0"/>
              <a:t>With 8-bit symbols, we need 2 symbols to correct a single symbol, which corresponds to 16-bit redundancy for 8-bit correction.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While, smaller symbols requires less-number of redundant bits, their correction is constrained to their small symbols</a:t>
            </a:r>
          </a:p>
          <a:p>
            <a:r>
              <a:rPr lang="en-US" baseline="0" dirty="0" smtClean="0"/>
              <a:t>And to correct the same amount of bits, 8-bit symbol has the minimum redundancy ratio of 2 from the Singleton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Once, we achieve the minimum redundancy using 8-bit, bigger symbols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we achieve the minimum redundancy of 2, the finer will provide a stronger protection in dealing with distributed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observation is from DRAM internal 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have a closer look to DRAM, each bank is partitioned into sub-structures called mats.</a:t>
            </a:r>
          </a:p>
          <a:p>
            <a:r>
              <a:rPr lang="en-US" baseline="0" dirty="0" smtClean="0"/>
              <a:t>And, for routing efficiency, data within a Mat go to the same data pin.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 </a:t>
            </a:r>
          </a:p>
          <a:p>
            <a:r>
              <a:rPr lang="en-US" baseline="0" dirty="0" smtClean="0"/>
              <a:t>Therefore, if a local fault generates multiple errors on a mat, &lt;click&gt; it will affect only a single data pin over multiple burst beats, as shown in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with these 3 of</a:t>
            </a:r>
            <a:r>
              <a:rPr lang="en-US" baseline="0" dirty="0" smtClean="0"/>
              <a:t> our </a:t>
            </a:r>
            <a:r>
              <a:rPr lang="en-US" dirty="0" smtClean="0"/>
              <a:t>key observations, let’s go back to memory.</a:t>
            </a:r>
          </a:p>
          <a:p>
            <a:endParaRPr lang="en-US" dirty="0" smtClean="0"/>
          </a:p>
          <a:p>
            <a:r>
              <a:rPr lang="en-US" dirty="0" smtClean="0"/>
              <a:t>This is</a:t>
            </a:r>
            <a:r>
              <a:rPr lang="en-US" baseline="0" dirty="0" smtClean="0"/>
              <a:t> a block of data transferred per an memory access.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shown in the previous slide, a block of data is transferred</a:t>
            </a:r>
            <a:r>
              <a:rPr lang="en-US" baseline="0" dirty="0" smtClean="0"/>
              <a:t> from memory per an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541090"/>
            <a:ext cx="8603185" cy="90011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77130"/>
            <a:ext cx="8534400" cy="5045126"/>
          </a:xfr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</a:t>
            </a:r>
            <a:r>
              <a:rPr lang="ko-KR" altLang="en-US" dirty="0" smtClean="0"/>
              <a:t>수준</a:t>
            </a:r>
            <a:r>
              <a:rPr lang="en-US" altLang="ko-KR" dirty="0" smtClean="0"/>
              <a:t>aa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34C8720C-69F3-4CF0-84D4-215348AB6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63" Type="http://schemas.openxmlformats.org/officeDocument/2006/relationships/slideLayout" Target="../slideLayouts/slideLayout159.xml"/><Relationship Id="rId68" Type="http://schemas.openxmlformats.org/officeDocument/2006/relationships/slideLayout" Target="../slideLayouts/slideLayout164.xml"/><Relationship Id="rId84" Type="http://schemas.openxmlformats.org/officeDocument/2006/relationships/slideLayout" Target="../slideLayouts/slideLayout180.xml"/><Relationship Id="rId89" Type="http://schemas.openxmlformats.org/officeDocument/2006/relationships/slideLayout" Target="../slideLayouts/slideLayout185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12.xml"/><Relationship Id="rId107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53" Type="http://schemas.openxmlformats.org/officeDocument/2006/relationships/slideLayout" Target="../slideLayouts/slideLayout149.xml"/><Relationship Id="rId58" Type="http://schemas.openxmlformats.org/officeDocument/2006/relationships/slideLayout" Target="../slideLayouts/slideLayout154.xml"/><Relationship Id="rId74" Type="http://schemas.openxmlformats.org/officeDocument/2006/relationships/slideLayout" Target="../slideLayouts/slideLayout170.xml"/><Relationship Id="rId79" Type="http://schemas.openxmlformats.org/officeDocument/2006/relationships/slideLayout" Target="../slideLayouts/slideLayout175.xml"/><Relationship Id="rId102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01.xml"/><Relationship Id="rId90" Type="http://schemas.openxmlformats.org/officeDocument/2006/relationships/slideLayout" Target="../slideLayouts/slideLayout186.xml"/><Relationship Id="rId95" Type="http://schemas.openxmlformats.org/officeDocument/2006/relationships/slideLayout" Target="../slideLayouts/slideLayout191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64" Type="http://schemas.openxmlformats.org/officeDocument/2006/relationships/slideLayout" Target="../slideLayouts/slideLayout160.xml"/><Relationship Id="rId69" Type="http://schemas.openxmlformats.org/officeDocument/2006/relationships/slideLayout" Target="../slideLayouts/slideLayout165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76.xml"/><Relationship Id="rId85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59" Type="http://schemas.openxmlformats.org/officeDocument/2006/relationships/slideLayout" Target="../slideLayouts/slideLayout155.xml"/><Relationship Id="rId103" Type="http://schemas.openxmlformats.org/officeDocument/2006/relationships/slideLayout" Target="../slideLayouts/slideLayout199.xml"/><Relationship Id="rId108" Type="http://schemas.openxmlformats.org/officeDocument/2006/relationships/slideLayout" Target="../slideLayouts/slideLayout204.xml"/><Relationship Id="rId54" Type="http://schemas.openxmlformats.org/officeDocument/2006/relationships/slideLayout" Target="../slideLayouts/slideLayout150.xml"/><Relationship Id="rId70" Type="http://schemas.openxmlformats.org/officeDocument/2006/relationships/slideLayout" Target="../slideLayouts/slideLayout166.xml"/><Relationship Id="rId75" Type="http://schemas.openxmlformats.org/officeDocument/2006/relationships/slideLayout" Target="../slideLayouts/slideLayout171.xml"/><Relationship Id="rId91" Type="http://schemas.openxmlformats.org/officeDocument/2006/relationships/slideLayout" Target="../slideLayouts/slideLayout187.xml"/><Relationship Id="rId96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Relationship Id="rId57" Type="http://schemas.openxmlformats.org/officeDocument/2006/relationships/slideLayout" Target="../slideLayouts/slideLayout153.xml"/><Relationship Id="rId106" Type="http://schemas.openxmlformats.org/officeDocument/2006/relationships/slideLayout" Target="../slideLayouts/slideLayout202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60" Type="http://schemas.openxmlformats.org/officeDocument/2006/relationships/slideLayout" Target="../slideLayouts/slideLayout156.xml"/><Relationship Id="rId65" Type="http://schemas.openxmlformats.org/officeDocument/2006/relationships/slideLayout" Target="../slideLayouts/slideLayout161.xml"/><Relationship Id="rId73" Type="http://schemas.openxmlformats.org/officeDocument/2006/relationships/slideLayout" Target="../slideLayouts/slideLayout169.xml"/><Relationship Id="rId78" Type="http://schemas.openxmlformats.org/officeDocument/2006/relationships/slideLayout" Target="../slideLayouts/slideLayout174.xml"/><Relationship Id="rId81" Type="http://schemas.openxmlformats.org/officeDocument/2006/relationships/slideLayout" Target="../slideLayouts/slideLayout177.xml"/><Relationship Id="rId86" Type="http://schemas.openxmlformats.org/officeDocument/2006/relationships/slideLayout" Target="../slideLayouts/slideLayout182.xml"/><Relationship Id="rId94" Type="http://schemas.openxmlformats.org/officeDocument/2006/relationships/slideLayout" Target="../slideLayouts/slideLayout190.xml"/><Relationship Id="rId99" Type="http://schemas.openxmlformats.org/officeDocument/2006/relationships/slideLayout" Target="../slideLayouts/slideLayout195.xml"/><Relationship Id="rId101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35.xml"/><Relationship Id="rId109" Type="http://schemas.openxmlformats.org/officeDocument/2006/relationships/slideLayout" Target="../slideLayouts/slideLayout205.xml"/><Relationship Id="rId34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46.xml"/><Relationship Id="rId55" Type="http://schemas.openxmlformats.org/officeDocument/2006/relationships/slideLayout" Target="../slideLayouts/slideLayout151.xml"/><Relationship Id="rId76" Type="http://schemas.openxmlformats.org/officeDocument/2006/relationships/slideLayout" Target="../slideLayouts/slideLayout172.xml"/><Relationship Id="rId97" Type="http://schemas.openxmlformats.org/officeDocument/2006/relationships/slideLayout" Target="../slideLayouts/slideLayout193.xml"/><Relationship Id="rId104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03.xml"/><Relationship Id="rId71" Type="http://schemas.openxmlformats.org/officeDocument/2006/relationships/slideLayout" Target="../slideLayouts/slideLayout167.xml"/><Relationship Id="rId9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66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183.xml"/><Relationship Id="rId110" Type="http://schemas.openxmlformats.org/officeDocument/2006/relationships/slideLayout" Target="../slideLayouts/slideLayout206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57.xml"/><Relationship Id="rId82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52.xml"/><Relationship Id="rId77" Type="http://schemas.openxmlformats.org/officeDocument/2006/relationships/slideLayout" Target="../slideLayouts/slideLayout173.xml"/><Relationship Id="rId100" Type="http://schemas.openxmlformats.org/officeDocument/2006/relationships/slideLayout" Target="../slideLayouts/slideLayout196.xml"/><Relationship Id="rId105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72" Type="http://schemas.openxmlformats.org/officeDocument/2006/relationships/slideLayout" Target="../slideLayouts/slideLayout168.xml"/><Relationship Id="rId93" Type="http://schemas.openxmlformats.org/officeDocument/2006/relationships/slideLayout" Target="../slideLayouts/slideLayout189.xml"/><Relationship Id="rId9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42.xml"/><Relationship Id="rId67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62" Type="http://schemas.openxmlformats.org/officeDocument/2006/relationships/slideLayout" Target="../slideLayouts/slideLayout158.xml"/><Relationship Id="rId83" Type="http://schemas.openxmlformats.org/officeDocument/2006/relationships/slideLayout" Target="../slideLayouts/slideLayout179.xml"/><Relationship Id="rId88" Type="http://schemas.openxmlformats.org/officeDocument/2006/relationships/slideLayout" Target="../slideLayouts/slideLayout184.xml"/><Relationship Id="rId111" Type="http://schemas.openxmlformats.org/officeDocument/2006/relationships/slideLayout" Target="../slideLayouts/slideLayout2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98" cstate="screen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49" r:id="rId63"/>
    <p:sldLayoutId id="2147483750" r:id="rId64"/>
    <p:sldLayoutId id="2147483751" r:id="rId65"/>
    <p:sldLayoutId id="2147483752" r:id="rId66"/>
    <p:sldLayoutId id="2147483753" r:id="rId67"/>
    <p:sldLayoutId id="2147483754" r:id="rId68"/>
    <p:sldLayoutId id="2147483755" r:id="rId69"/>
    <p:sldLayoutId id="2147483756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  <p:sldLayoutId id="2147483769" r:id="rId81"/>
    <p:sldLayoutId id="2147483770" r:id="rId82"/>
    <p:sldLayoutId id="2147483771" r:id="rId83"/>
    <p:sldLayoutId id="2147483772" r:id="rId84"/>
    <p:sldLayoutId id="2147483773" r:id="rId85"/>
    <p:sldLayoutId id="2147483774" r:id="rId86"/>
    <p:sldLayoutId id="2147483775" r:id="rId87"/>
    <p:sldLayoutId id="2147483776" r:id="rId88"/>
    <p:sldLayoutId id="2147483777" r:id="rId89"/>
    <p:sldLayoutId id="2147483778" r:id="rId90"/>
    <p:sldLayoutId id="2147483779" r:id="rId91"/>
    <p:sldLayoutId id="2147483780" r:id="rId92"/>
    <p:sldLayoutId id="2147483781" r:id="rId93"/>
    <p:sldLayoutId id="2147483782" r:id="rId94"/>
    <p:sldLayoutId id="2147483783" r:id="rId95"/>
    <p:sldLayoutId id="2147483896" r:id="rId9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4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 sz="20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  <p:sldLayoutId id="2147483846" r:id="rId62"/>
    <p:sldLayoutId id="2147483847" r:id="rId63"/>
    <p:sldLayoutId id="2147483848" r:id="rId64"/>
    <p:sldLayoutId id="2147483849" r:id="rId65"/>
    <p:sldLayoutId id="2147483850" r:id="rId66"/>
    <p:sldLayoutId id="2147483851" r:id="rId67"/>
    <p:sldLayoutId id="2147483852" r:id="rId68"/>
    <p:sldLayoutId id="2147483853" r:id="rId69"/>
    <p:sldLayoutId id="2147483854" r:id="rId70"/>
    <p:sldLayoutId id="2147483855" r:id="rId71"/>
    <p:sldLayoutId id="2147483856" r:id="rId72"/>
    <p:sldLayoutId id="2147483857" r:id="rId73"/>
    <p:sldLayoutId id="2147483858" r:id="rId74"/>
    <p:sldLayoutId id="2147483859" r:id="rId75"/>
    <p:sldLayoutId id="2147483860" r:id="rId76"/>
    <p:sldLayoutId id="2147483861" r:id="rId77"/>
    <p:sldLayoutId id="2147483862" r:id="rId78"/>
    <p:sldLayoutId id="2147483863" r:id="rId79"/>
    <p:sldLayoutId id="2147483864" r:id="rId80"/>
    <p:sldLayoutId id="2147483865" r:id="rId81"/>
    <p:sldLayoutId id="2147483866" r:id="rId82"/>
    <p:sldLayoutId id="2147483867" r:id="rId83"/>
    <p:sldLayoutId id="2147483868" r:id="rId84"/>
    <p:sldLayoutId id="2147483869" r:id="rId85"/>
    <p:sldLayoutId id="2147483870" r:id="rId86"/>
    <p:sldLayoutId id="2147483871" r:id="rId87"/>
    <p:sldLayoutId id="2147483872" r:id="rId88"/>
    <p:sldLayoutId id="2147483873" r:id="rId89"/>
    <p:sldLayoutId id="2147483874" r:id="rId90"/>
    <p:sldLayoutId id="2147483875" r:id="rId91"/>
    <p:sldLayoutId id="2147483876" r:id="rId92"/>
    <p:sldLayoutId id="2147483877" r:id="rId93"/>
    <p:sldLayoutId id="2147483878" r:id="rId94"/>
    <p:sldLayoutId id="2147483879" r:id="rId95"/>
    <p:sldLayoutId id="2147483880" r:id="rId96"/>
    <p:sldLayoutId id="2147483881" r:id="rId97"/>
    <p:sldLayoutId id="2147483882" r:id="rId98"/>
    <p:sldLayoutId id="2147483883" r:id="rId99"/>
    <p:sldLayoutId id="2147483884" r:id="rId100"/>
    <p:sldLayoutId id="2147483885" r:id="rId101"/>
    <p:sldLayoutId id="2147483886" r:id="rId102"/>
    <p:sldLayoutId id="2147483887" r:id="rId103"/>
    <p:sldLayoutId id="2147483888" r:id="rId104"/>
    <p:sldLayoutId id="2147483889" r:id="rId105"/>
    <p:sldLayoutId id="2147483890" r:id="rId106"/>
    <p:sldLayoutId id="2147483891" r:id="rId107"/>
    <p:sldLayoutId id="2147483892" r:id="rId108"/>
    <p:sldLayoutId id="2147483893" r:id="rId109"/>
    <p:sldLayoutId id="2147483894" r:id="rId110"/>
    <p:sldLayoutId id="2147483895" r:id="rId1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.vsd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10.emf"/><Relationship Id="rId10" Type="http://schemas.openxmlformats.org/officeDocument/2006/relationships/image" Target="../media/image9.png"/><Relationship Id="rId4" Type="http://schemas.openxmlformats.org/officeDocument/2006/relationships/package" Target="../embeddings/Microsoft_Visio_Drawing1.vsdx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Drawing4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5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6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7.vs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Visio_Drawing8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Visio_Drawing9.vs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Visio_Drawing10.vsd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Visio_Drawing11.vs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Visio_Drawing12.vsd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Visio_Drawing13.vsd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Toward </a:t>
            </a:r>
            <a:r>
              <a:rPr lang="en-US" sz="4800" dirty="0" err="1"/>
              <a:t>Exascale</a:t>
            </a:r>
            <a:r>
              <a:rPr lang="en-US" sz="4800" dirty="0"/>
              <a:t> Resilience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Part </a:t>
            </a:r>
            <a:r>
              <a:rPr lang="en-US" b="1" dirty="0" smtClean="0"/>
              <a:t>4: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</a:t>
            </a:r>
            <a:r>
              <a:rPr lang="en-US" b="1" dirty="0" smtClean="0"/>
              <a:t>Memorie</a:t>
            </a:r>
            <a:r>
              <a:rPr lang="en-US" b="1" dirty="0" smtClean="0"/>
              <a:t>s and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709333"/>
          </a:xfrm>
        </p:spPr>
        <p:txBody>
          <a:bodyPr/>
          <a:lstStyle/>
          <a:p>
            <a:r>
              <a:rPr lang="en-US" dirty="0" smtClean="0"/>
              <a:t>Mattan Erez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#2 – Symbol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8-bit symbol</a:t>
            </a:r>
            <a:r>
              <a:rPr lang="en-US" sz="2400" b="1" dirty="0" smtClean="0"/>
              <a:t> </a:t>
            </a:r>
            <a:r>
              <a:rPr lang="en-US" sz="2400" dirty="0" smtClean="0"/>
              <a:t>achieves the minimum</a:t>
            </a:r>
          </a:p>
          <a:p>
            <a:pPr lvl="1"/>
            <a:r>
              <a:rPr lang="en-US" sz="2000" dirty="0" smtClean="0"/>
              <a:t>Redundancy ratio = {redundancy sym} / {corrected sym}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73811"/>
              </p:ext>
            </p:extLst>
          </p:nvPr>
        </p:nvGraphicFramePr>
        <p:xfrm>
          <a:off x="0" y="2438400"/>
          <a:ext cx="914400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6643"/>
                <a:gridCol w="5628957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Codeword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(512-bit</a:t>
                      </a:r>
                      <a:r>
                        <a:rPr lang="en-US" sz="2400" baseline="0" dirty="0" smtClean="0"/>
                        <a:t> data)</a:t>
                      </a:r>
                      <a:endParaRPr lang="en-US" sz="2400" dirty="0"/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Redun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size </a:t>
                      </a:r>
                      <a:r>
                        <a:rPr lang="en-US" sz="1800" dirty="0" smtClean="0"/>
                        <a:t>(bit)</a:t>
                      </a:r>
                    </a:p>
                  </a:txBody>
                  <a:tcPr marL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Redun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pPr algn="ctr"/>
                      <a:r>
                        <a:rPr lang="en-US" sz="2400" dirty="0" smtClean="0"/>
                        <a:t>ratio</a:t>
                      </a:r>
                      <a:endParaRPr lang="en-US" sz="1800" dirty="0" smtClean="0"/>
                    </a:p>
                  </a:txBody>
                  <a:tcPr marL="0" marR="0"/>
                </a:tc>
              </a:tr>
            </a:tbl>
          </a:graphicData>
        </a:graphic>
      </p:graphicFrame>
      <p:grpSp>
        <p:nvGrpSpPr>
          <p:cNvPr id="130" name="Group 129"/>
          <p:cNvGrpSpPr/>
          <p:nvPr/>
        </p:nvGrpSpPr>
        <p:grpSpPr>
          <a:xfrm>
            <a:off x="0" y="4114800"/>
            <a:ext cx="6705600" cy="838200"/>
            <a:chOff x="0" y="3810000"/>
            <a:chExt cx="6705600" cy="838200"/>
          </a:xfrm>
        </p:grpSpPr>
        <p:sp>
          <p:nvSpPr>
            <p:cNvPr id="438" name="Flowchart: Process 437"/>
            <p:cNvSpPr/>
            <p:nvPr/>
          </p:nvSpPr>
          <p:spPr bwMode="auto">
            <a:xfrm>
              <a:off x="0" y="3810000"/>
              <a:ext cx="1066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4-bit</a:t>
              </a:r>
            </a:p>
          </p:txBody>
        </p:sp>
        <p:sp>
          <p:nvSpPr>
            <p:cNvPr id="441" name="Flowchart: Process 440"/>
            <p:cNvSpPr/>
            <p:nvPr/>
          </p:nvSpPr>
          <p:spPr bwMode="auto">
            <a:xfrm>
              <a:off x="1066800" y="3810000"/>
              <a:ext cx="5638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1143000" y="4266605"/>
              <a:ext cx="3048000" cy="229195"/>
              <a:chOff x="1143000" y="4266605"/>
              <a:chExt cx="3048000" cy="229195"/>
            </a:xfrm>
          </p:grpSpPr>
          <p:sp>
            <p:nvSpPr>
              <p:cNvPr id="307" name="Rectangle 306"/>
              <p:cNvSpPr/>
              <p:nvPr/>
            </p:nvSpPr>
            <p:spPr bwMode="auto">
              <a:xfrm>
                <a:off x="1143000" y="4266605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14478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17526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20574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29718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2766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5814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886200" y="4267200"/>
                <a:ext cx="304800" cy="228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1143000" y="4266605"/>
                <a:ext cx="3048000" cy="2286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05" name="TextBox 404"/>
            <p:cNvSpPr txBox="1"/>
            <p:nvPr/>
          </p:nvSpPr>
          <p:spPr>
            <a:xfrm>
              <a:off x="1066800" y="38100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4b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128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2438400" y="406717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0" y="4953000"/>
            <a:ext cx="9144000" cy="838200"/>
            <a:chOff x="0" y="4648200"/>
            <a:chExt cx="9144000" cy="838200"/>
          </a:xfrm>
        </p:grpSpPr>
        <p:sp>
          <p:nvSpPr>
            <p:cNvPr id="433" name="Flowchart: Process 432"/>
            <p:cNvSpPr/>
            <p:nvPr/>
          </p:nvSpPr>
          <p:spPr bwMode="auto">
            <a:xfrm>
              <a:off x="0" y="4648200"/>
              <a:ext cx="1066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8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8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34" name="Flowchart: Process 433"/>
            <p:cNvSpPr/>
            <p:nvPr/>
          </p:nvSpPr>
          <p:spPr bwMode="auto">
            <a:xfrm>
              <a:off x="6705600" y="46482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16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35" name="Flowchart: Process 434"/>
            <p:cNvSpPr/>
            <p:nvPr/>
          </p:nvSpPr>
          <p:spPr bwMode="auto">
            <a:xfrm>
              <a:off x="7924800" y="46482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2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36" name="Flowchart: Process 435"/>
            <p:cNvSpPr/>
            <p:nvPr/>
          </p:nvSpPr>
          <p:spPr bwMode="auto">
            <a:xfrm>
              <a:off x="1066800" y="4648200"/>
              <a:ext cx="5638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1143000" y="5105400"/>
              <a:ext cx="6096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17526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29718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3581400" y="5105400"/>
              <a:ext cx="6096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143000" y="51054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4191000" y="5105400"/>
              <a:ext cx="609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4800600" y="5105400"/>
              <a:ext cx="6096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1066800" y="46482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8b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64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4114800" y="4648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438400" y="491587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4191000" y="5105400"/>
              <a:ext cx="12192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0" y="5791200"/>
            <a:ext cx="9144000" cy="838200"/>
            <a:chOff x="0" y="5486400"/>
            <a:chExt cx="9144000" cy="838200"/>
          </a:xfrm>
        </p:grpSpPr>
        <p:sp>
          <p:nvSpPr>
            <p:cNvPr id="443" name="Flowchart: Process 442"/>
            <p:cNvSpPr/>
            <p:nvPr/>
          </p:nvSpPr>
          <p:spPr bwMode="auto">
            <a:xfrm>
              <a:off x="0" y="5486400"/>
              <a:ext cx="1066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16-bit</a:t>
              </a:r>
            </a:p>
          </p:txBody>
        </p:sp>
        <p:sp>
          <p:nvSpPr>
            <p:cNvPr id="444" name="Flowchart: Process 443"/>
            <p:cNvSpPr/>
            <p:nvPr/>
          </p:nvSpPr>
          <p:spPr bwMode="auto">
            <a:xfrm>
              <a:off x="6705600" y="54864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32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45" name="Flowchart: Process 444"/>
            <p:cNvSpPr/>
            <p:nvPr/>
          </p:nvSpPr>
          <p:spPr bwMode="auto">
            <a:xfrm>
              <a:off x="7924800" y="54864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2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46" name="Flowchart: Process 445"/>
            <p:cNvSpPr/>
            <p:nvPr/>
          </p:nvSpPr>
          <p:spPr bwMode="auto">
            <a:xfrm>
              <a:off x="1066800" y="5486400"/>
              <a:ext cx="56388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1143000" y="5943600"/>
              <a:ext cx="12192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2971800" y="5943600"/>
              <a:ext cx="1219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1143000" y="59436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4191000" y="5943600"/>
              <a:ext cx="1219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5410200" y="5943600"/>
              <a:ext cx="1219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1066800" y="5486400"/>
              <a:ext cx="3276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Data: </a:t>
              </a:r>
              <a:r>
                <a:rPr lang="en-US" sz="2400" b="1" dirty="0" smtClean="0">
                  <a:solidFill>
                    <a:srgbClr val="FF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16b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x 32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4114800" y="5486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2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2438400" y="575407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4191000" y="5943600"/>
              <a:ext cx="24384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0" y="3276600"/>
            <a:ext cx="6705600" cy="838200"/>
            <a:chOff x="0" y="2971800"/>
            <a:chExt cx="6705600" cy="838200"/>
          </a:xfrm>
        </p:grpSpPr>
        <p:sp>
          <p:nvSpPr>
            <p:cNvPr id="427" name="Flowchart: Process 426"/>
            <p:cNvSpPr/>
            <p:nvPr/>
          </p:nvSpPr>
          <p:spPr bwMode="auto">
            <a:xfrm>
              <a:off x="0" y="2971800"/>
              <a:ext cx="1066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1-bit</a:t>
              </a:r>
            </a:p>
          </p:txBody>
        </p:sp>
        <p:sp>
          <p:nvSpPr>
            <p:cNvPr id="430" name="Flowchart: Process 429"/>
            <p:cNvSpPr/>
            <p:nvPr/>
          </p:nvSpPr>
          <p:spPr bwMode="auto">
            <a:xfrm>
              <a:off x="1066800" y="2971800"/>
              <a:ext cx="56388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206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2054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2130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1901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1978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749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825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597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673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444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520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292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368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143000" y="3429000"/>
              <a:ext cx="76200" cy="2286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216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2282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035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3883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3959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3730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806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3578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3654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3425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502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32735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3349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31211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1973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2968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0449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4111752" y="3429000"/>
              <a:ext cx="76200" cy="228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139952" y="3429000"/>
              <a:ext cx="3048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435225" y="320992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455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  <p:grpSp>
        <p:nvGrpSpPr>
          <p:cNvPr id="119" name="Group 118"/>
          <p:cNvGrpSpPr/>
          <p:nvPr/>
        </p:nvGrpSpPr>
        <p:grpSpPr>
          <a:xfrm>
            <a:off x="4187952" y="3733800"/>
            <a:ext cx="762000" cy="228600"/>
            <a:chOff x="4187952" y="3471386"/>
            <a:chExt cx="762000" cy="228600"/>
          </a:xfrm>
        </p:grpSpPr>
        <p:sp>
          <p:nvSpPr>
            <p:cNvPr id="242" name="Rectangle 241"/>
            <p:cNvSpPr/>
            <p:nvPr/>
          </p:nvSpPr>
          <p:spPr bwMode="auto">
            <a:xfrm>
              <a:off x="47975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48737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46451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47213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4927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45689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43403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44165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1879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4264152" y="3471386"/>
              <a:ext cx="762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4187952" y="3471386"/>
              <a:ext cx="7620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114800" y="3272135"/>
            <a:ext cx="5029200" cy="842665"/>
            <a:chOff x="4114800" y="2967335"/>
            <a:chExt cx="5029200" cy="842665"/>
          </a:xfrm>
        </p:grpSpPr>
        <p:sp>
          <p:nvSpPr>
            <p:cNvPr id="428" name="Flowchart: Process 427"/>
            <p:cNvSpPr/>
            <p:nvPr/>
          </p:nvSpPr>
          <p:spPr bwMode="auto">
            <a:xfrm>
              <a:off x="6705600" y="29718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10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29" name="Flowchart: Process 428"/>
            <p:cNvSpPr/>
            <p:nvPr/>
          </p:nvSpPr>
          <p:spPr bwMode="auto">
            <a:xfrm>
              <a:off x="7924800" y="2971800"/>
              <a:ext cx="1219200" cy="838200"/>
            </a:xfrm>
            <a:prstGeom prst="flowChart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10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114800" y="2967335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10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066800" y="3276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Data: </a:t>
            </a:r>
            <a:r>
              <a:rPr lang="en-US" sz="24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1b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x 512 sym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191000" y="4571210"/>
            <a:ext cx="914400" cy="229390"/>
            <a:chOff x="4191000" y="3931744"/>
            <a:chExt cx="914400" cy="229390"/>
          </a:xfrm>
        </p:grpSpPr>
        <p:sp>
          <p:nvSpPr>
            <p:cNvPr id="368" name="Rectangle 367"/>
            <p:cNvSpPr/>
            <p:nvPr/>
          </p:nvSpPr>
          <p:spPr bwMode="auto">
            <a:xfrm>
              <a:off x="41910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44958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4800600" y="3932534"/>
              <a:ext cx="3048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4191000" y="3931744"/>
              <a:ext cx="914400" cy="2286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114800" y="4114800"/>
            <a:ext cx="5029200" cy="838200"/>
            <a:chOff x="4114800" y="3810000"/>
            <a:chExt cx="5029200" cy="838200"/>
          </a:xfrm>
        </p:grpSpPr>
        <p:sp>
          <p:nvSpPr>
            <p:cNvPr id="439" name="Flowchart: Process 438"/>
            <p:cNvSpPr/>
            <p:nvPr/>
          </p:nvSpPr>
          <p:spPr bwMode="auto">
            <a:xfrm>
              <a:off x="6705600" y="38100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12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-bit</a:t>
              </a:r>
            </a:p>
          </p:txBody>
        </p:sp>
        <p:sp>
          <p:nvSpPr>
            <p:cNvPr id="440" name="Flowchart: Process 439"/>
            <p:cNvSpPr/>
            <p:nvPr/>
          </p:nvSpPr>
          <p:spPr bwMode="auto">
            <a:xfrm>
              <a:off x="7924800" y="3810000"/>
              <a:ext cx="1219200" cy="8382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3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4114800" y="38100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Redun</a:t>
              </a:r>
              <a:r>
                <a:rPr lang="en-US" sz="24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: 3 sym</a:t>
              </a:r>
              <a:endParaRPr lang="en-US" sz="2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4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#3 - DRAM 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errors affect a </a:t>
            </a:r>
            <a:r>
              <a:rPr lang="en-US" b="1" dirty="0" smtClean="0"/>
              <a:t>single</a:t>
            </a:r>
            <a:r>
              <a:rPr lang="en-US" dirty="0" smtClean="0"/>
              <a:t> </a:t>
            </a:r>
            <a:r>
              <a:rPr lang="en-US" b="1" dirty="0" smtClean="0"/>
              <a:t>data pin </a:t>
            </a:r>
            <a:r>
              <a:rPr lang="en-US" dirty="0" smtClean="0"/>
              <a:t>only</a:t>
            </a:r>
          </a:p>
          <a:p>
            <a:pPr lvl="1"/>
            <a:r>
              <a:rPr lang="en-US" dirty="0" smtClean="0"/>
              <a:t>Per-mat data go to the same data </a:t>
            </a:r>
            <a:r>
              <a:rPr lang="en-US" dirty="0" smtClean="0"/>
              <a:t>pin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72"/>
          <p:cNvGrpSpPr/>
          <p:nvPr/>
        </p:nvGrpSpPr>
        <p:grpSpPr>
          <a:xfrm>
            <a:off x="4029075" y="4972050"/>
            <a:ext cx="4365625" cy="152400"/>
            <a:chOff x="3810000" y="5562600"/>
            <a:chExt cx="4365625" cy="15240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810000" y="5562600"/>
              <a:ext cx="16002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419600" y="5562600"/>
              <a:ext cx="11430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105400" y="5562600"/>
              <a:ext cx="609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5715000" y="5562600"/>
              <a:ext cx="228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2579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64389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66198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8040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76295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78105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79914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81756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81"/>
          <p:cNvGrpSpPr/>
          <p:nvPr/>
        </p:nvGrpSpPr>
        <p:grpSpPr>
          <a:xfrm>
            <a:off x="5548313" y="5098258"/>
            <a:ext cx="142876" cy="1083467"/>
            <a:chOff x="5329238" y="5729286"/>
            <a:chExt cx="142876" cy="108346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329238" y="6000752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329238" y="6146009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329238" y="6431753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329238" y="6715124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329238" y="5729286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952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15442"/>
              </p:ext>
            </p:extLst>
          </p:nvPr>
        </p:nvGraphicFramePr>
        <p:xfrm>
          <a:off x="3495675" y="2667000"/>
          <a:ext cx="51149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Visio" r:id="rId4" imgW="5114840" imgH="2352741" progId="Visio.Drawing.15">
                  <p:embed/>
                </p:oleObj>
              </mc:Choice>
              <mc:Fallback>
                <p:oleObj name="Visio" r:id="rId4" imgW="5114840" imgH="235274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667000"/>
                        <a:ext cx="51149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554413"/>
              </p:ext>
            </p:extLst>
          </p:nvPr>
        </p:nvGraphicFramePr>
        <p:xfrm>
          <a:off x="4059555" y="4895850"/>
          <a:ext cx="45243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Visio" r:id="rId6" imgW="4524479" imgH="1495432" progId="Visio.Drawing.15">
                  <p:embed/>
                </p:oleObj>
              </mc:Choice>
              <mc:Fallback>
                <p:oleObj name="Visio" r:id="rId6" imgW="4524479" imgH="14954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555" y="4895850"/>
                        <a:ext cx="452437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7675" y="49829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Mat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12352"/>
              </p:ext>
            </p:extLst>
          </p:nvPr>
        </p:nvGraphicFramePr>
        <p:xfrm>
          <a:off x="371475" y="2815063"/>
          <a:ext cx="2190750" cy="212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Visio" r:id="rId8" imgW="2343087" imgH="2276350" progId="Visio.Drawing.15">
                  <p:embed/>
                </p:oleObj>
              </mc:Choice>
              <mc:Fallback>
                <p:oleObj name="Visio" r:id="rId8" imgW="2343087" imgH="22763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815063"/>
                        <a:ext cx="2190750" cy="212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flipV="1">
            <a:off x="2505075" y="4029075"/>
            <a:ext cx="1219200" cy="9144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05075" y="2886075"/>
            <a:ext cx="1219200" cy="9906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80"/>
          <p:cNvGrpSpPr/>
          <p:nvPr/>
        </p:nvGrpSpPr>
        <p:grpSpPr>
          <a:xfrm>
            <a:off x="466725" y="2914650"/>
            <a:ext cx="3409950" cy="2028825"/>
            <a:chOff x="95250" y="3457575"/>
            <a:chExt cx="3409950" cy="2028825"/>
          </a:xfrm>
        </p:grpSpPr>
        <p:sp>
          <p:nvSpPr>
            <p:cNvPr id="74" name="Rectangle 73"/>
            <p:cNvSpPr/>
            <p:nvPr/>
          </p:nvSpPr>
          <p:spPr bwMode="auto">
            <a:xfrm>
              <a:off x="95250" y="3457575"/>
              <a:ext cx="2038350" cy="20288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321848" y="4398171"/>
              <a:ext cx="183352" cy="1738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33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8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Transfer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10980" name="Object 4"/>
          <p:cNvGraphicFramePr>
            <a:graphicFrameLocks noChangeAspect="1"/>
          </p:cNvGraphicFramePr>
          <p:nvPr/>
        </p:nvGraphicFramePr>
        <p:xfrm>
          <a:off x="693738" y="2509838"/>
          <a:ext cx="620712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Visio" r:id="rId4" imgW="4438638" imgH="2019373" progId="Visio.Drawing.15">
                  <p:embed/>
                </p:oleObj>
              </mc:Choice>
              <mc:Fallback>
                <p:oleObj name="Visio" r:id="rId4" imgW="4438638" imgH="201937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509838"/>
                        <a:ext cx="620712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ECC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SEC-DED</a:t>
            </a:r>
            <a:r>
              <a:rPr lang="en-US" dirty="0" smtClean="0"/>
              <a:t> </a:t>
            </a:r>
            <a:r>
              <a:rPr lang="en-US" sz="2200" dirty="0" smtClean="0"/>
              <a:t>(Single Error Correcting – Double Error Detecting)</a:t>
            </a:r>
          </a:p>
          <a:p>
            <a:pPr lvl="1"/>
            <a:r>
              <a:rPr lang="en-US" b="1" dirty="0" smtClean="0"/>
              <a:t>Per-beat</a:t>
            </a:r>
            <a:r>
              <a:rPr lang="en-US" dirty="0" smtClean="0"/>
              <a:t> codeword with </a:t>
            </a:r>
            <a:r>
              <a:rPr lang="en-US" b="1" dirty="0" smtClean="0"/>
              <a:t>binary</a:t>
            </a:r>
            <a:r>
              <a:rPr lang="en-US" dirty="0" smtClean="0"/>
              <a:t> symbols</a:t>
            </a:r>
          </a:p>
          <a:p>
            <a:pPr lvl="1"/>
            <a:r>
              <a:rPr lang="en-US" dirty="0" smtClean="0"/>
              <a:t>12.5% redundancy on 64-bit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12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12258"/>
              </p:ext>
            </p:extLst>
          </p:nvPr>
        </p:nvGraphicFramePr>
        <p:xfrm>
          <a:off x="693738" y="3570288"/>
          <a:ext cx="6243637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Visio" r:id="rId4" imgW="4457804" imgH="2238289" progId="Visio.Drawing.15">
                  <p:embed/>
                </p:oleObj>
              </mc:Choice>
              <mc:Fallback>
                <p:oleObj name="Visio" r:id="rId4" imgW="4457804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70288"/>
                        <a:ext cx="6243637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529015" y="5572126"/>
            <a:ext cx="204785" cy="21907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Chipkill</a:t>
            </a:r>
            <a:r>
              <a:rPr lang="en-US" b="1" dirty="0" smtClean="0"/>
              <a:t>-correct</a:t>
            </a:r>
          </a:p>
          <a:p>
            <a:r>
              <a:rPr lang="en-US" b="1" dirty="0" smtClean="0"/>
              <a:t>AMD </a:t>
            </a:r>
            <a:r>
              <a:rPr lang="en-US" b="1" dirty="0" err="1" smtClean="0"/>
              <a:t>Chipkill</a:t>
            </a:r>
            <a:r>
              <a:rPr lang="en-US" b="1" dirty="0" smtClean="0"/>
              <a:t>-correct</a:t>
            </a:r>
          </a:p>
          <a:p>
            <a:pPr lvl="1"/>
            <a:r>
              <a:rPr lang="en-US" b="1" dirty="0" smtClean="0"/>
              <a:t>Double-bus-beat</a:t>
            </a:r>
            <a:r>
              <a:rPr lang="en-US" dirty="0" smtClean="0"/>
              <a:t> codeword with </a:t>
            </a:r>
            <a:r>
              <a:rPr lang="en-US" b="1" dirty="0" smtClean="0"/>
              <a:t>8-bit</a:t>
            </a:r>
            <a:r>
              <a:rPr lang="en-US" dirty="0" smtClean="0"/>
              <a:t> symbol</a:t>
            </a:r>
          </a:p>
          <a:p>
            <a:pPr lvl="1"/>
            <a:r>
              <a:rPr lang="en-US" dirty="0" smtClean="0"/>
              <a:t>12.5% redundancy on 64-bit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04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651790"/>
              </p:ext>
            </p:extLst>
          </p:nvPr>
        </p:nvGraphicFramePr>
        <p:xfrm>
          <a:off x="690562" y="3570288"/>
          <a:ext cx="6243638" cy="313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Visio" r:id="rId4" imgW="4457804" imgH="2238289" progId="Visio.Drawing.15">
                  <p:embed/>
                </p:oleObj>
              </mc:Choice>
              <mc:Fallback>
                <p:oleObj name="Visio" r:id="rId4" imgW="4457804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" y="3570288"/>
                        <a:ext cx="6243638" cy="313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529015" y="4191000"/>
            <a:ext cx="966785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of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 </a:t>
            </a:r>
            <a:r>
              <a:rPr lang="en-US" dirty="0" smtClean="0"/>
              <a:t>corrections if suspicious</a:t>
            </a:r>
          </a:p>
          <a:p>
            <a:pPr lvl="1"/>
            <a:r>
              <a:rPr lang="en-US" dirty="0" smtClean="0"/>
              <a:t>AMD </a:t>
            </a:r>
            <a:r>
              <a:rPr lang="en-US" dirty="0" err="1" smtClean="0"/>
              <a:t>Chipkill</a:t>
            </a:r>
            <a:endParaRPr lang="en-US" dirty="0" smtClean="0"/>
          </a:p>
          <a:p>
            <a:pPr lvl="2"/>
            <a:r>
              <a:rPr lang="en-US" sz="2000" dirty="0" err="1" smtClean="0"/>
              <a:t>A.k.a</a:t>
            </a:r>
            <a:r>
              <a:rPr lang="en-US" sz="2000" dirty="0" smtClean="0"/>
              <a:t> History-based </a:t>
            </a:r>
            <a:r>
              <a:rPr lang="en-US" sz="2000" dirty="0" err="1" smtClean="0"/>
              <a:t>miscorrection</a:t>
            </a:r>
            <a:r>
              <a:rPr lang="en-US" sz="2000" dirty="0" smtClean="0"/>
              <a:t> </a:t>
            </a:r>
            <a:r>
              <a:rPr lang="en-US" sz="2000" dirty="0" smtClean="0"/>
              <a:t>detection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71715" name="Object 3"/>
          <p:cNvGraphicFramePr>
            <a:graphicFrameLocks noChangeAspect="1"/>
          </p:cNvGraphicFramePr>
          <p:nvPr/>
        </p:nvGraphicFramePr>
        <p:xfrm>
          <a:off x="1143000" y="2743200"/>
          <a:ext cx="44386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Visio" r:id="rId4" imgW="4438638" imgH="1819352" progId="Visio.Drawing.15">
                  <p:embed/>
                </p:oleObj>
              </mc:Choice>
              <mc:Fallback>
                <p:oleObj name="Visio" r:id="rId4" imgW="4438638" imgH="181935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44386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2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very simple </a:t>
            </a:r>
            <a:r>
              <a:rPr lang="en-US" dirty="0" smtClean="0"/>
              <a:t>idea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56420"/>
              </p:ext>
            </p:extLst>
          </p:nvPr>
        </p:nvGraphicFramePr>
        <p:xfrm>
          <a:off x="693738" y="2995612"/>
          <a:ext cx="2595562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Visio" r:id="rId4" imgW="1847745" imgH="1609614" progId="Visio.Drawing.15">
                  <p:embed/>
                </p:oleObj>
              </mc:Choice>
              <mc:Fallback>
                <p:oleObj name="Visio" r:id="rId4" imgW="1847745" imgH="160961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995612"/>
                        <a:ext cx="2595562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143125" y="2995612"/>
            <a:ext cx="228600" cy="16002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12" name="Picture 2" descr="light bulb light bulb idea yellow light bulb icon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57200"/>
            <a:ext cx="7620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0400" y="1981200"/>
            <a:ext cx="5943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Change ECC layout</a:t>
            </a:r>
          </a:p>
          <a:p>
            <a:endParaRPr lang="en-US" sz="2800" b="1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Vertical symbol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8-bit symbol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Aligned to frequent per-pin errors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 a large codeword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Memory transfer block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5400" y="2919412"/>
            <a:ext cx="1752600" cy="17526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Single Pin Correcting (</a:t>
            </a:r>
            <a:r>
              <a:rPr lang="en-US" b="1" dirty="0" smtClean="0"/>
              <a:t>SPC</a:t>
            </a:r>
            <a:r>
              <a:rPr lang="en-US" dirty="0" smtClean="0"/>
              <a:t>/1PC)</a:t>
            </a:r>
          </a:p>
          <a:p>
            <a:pPr lvl="1"/>
            <a:r>
              <a:rPr lang="en-US" dirty="0" smtClean="0"/>
              <a:t>Corrects 1 pin error using 2 pin redundancy</a:t>
            </a:r>
          </a:p>
          <a:p>
            <a:pPr lvl="2"/>
            <a:r>
              <a:rPr lang="en-US" b="1" dirty="0" smtClean="0"/>
              <a:t>3.1%</a:t>
            </a:r>
            <a:r>
              <a:rPr lang="en-US" dirty="0" smtClean="0"/>
              <a:t> redundancy on 64-bit </a:t>
            </a:r>
            <a:r>
              <a:rPr lang="en-US" dirty="0" smtClean="0"/>
              <a:t>data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05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63161"/>
              </p:ext>
            </p:extLst>
          </p:nvPr>
        </p:nvGraphicFramePr>
        <p:xfrm>
          <a:off x="693738" y="3505200"/>
          <a:ext cx="4652962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Visio" r:id="rId4" imgW="3324322" imgH="2238289" progId="Visio.Drawing.15">
                  <p:embed/>
                </p:oleObj>
              </mc:Choice>
              <mc:Fallback>
                <p:oleObj name="Visio" r:id="rId4" imgW="3324322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05200"/>
                        <a:ext cx="4652962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3528060" y="4114800"/>
            <a:ext cx="228600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3810000" cy="16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5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SPC vs. SEC-DED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72370"/>
              </p:ext>
            </p:extLst>
          </p:nvPr>
        </p:nvGraphicFramePr>
        <p:xfrm>
          <a:off x="228600" y="1905000"/>
          <a:ext cx="8763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780"/>
                <a:gridCol w="1506220"/>
                <a:gridCol w="3810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one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is better?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Correction</a:t>
                      </a:r>
                      <a:r>
                        <a:rPr lang="en-US" baseline="0" dirty="0" smtClean="0"/>
                        <a:t> probability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SEC-DED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 error rate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~91%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(16.5 chips vs. 18 chips)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Overall:</a:t>
                      </a:r>
                    </a:p>
                    <a:p>
                      <a:r>
                        <a:rPr lang="en-US" dirty="0" smtClean="0"/>
                        <a:t>uncorrected</a:t>
                      </a:r>
                      <a:r>
                        <a:rPr lang="en-US" baseline="0" dirty="0" smtClean="0"/>
                        <a:t> errors (B x (1-A))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SPC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~95%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 descr="MP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90800"/>
            <a:ext cx="1676400" cy="94589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34000" y="2667000"/>
            <a:ext cx="1524000" cy="793750"/>
            <a:chOff x="5334000" y="2667000"/>
            <a:chExt cx="1524000" cy="793750"/>
          </a:xfrm>
        </p:grpSpPr>
        <p:sp>
          <p:nvSpPr>
            <p:cNvPr id="10" name="Flowchart: Process 9"/>
            <p:cNvSpPr/>
            <p:nvPr/>
          </p:nvSpPr>
          <p:spPr bwMode="auto">
            <a:xfrm>
              <a:off x="5334000" y="33845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5334000" y="28638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5334000" y="266700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5334000" y="27622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 bwMode="auto">
            <a:xfrm>
              <a:off x="5334000" y="297180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5334000" y="30797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5334000" y="31813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" name="Flowchart: Process 17"/>
            <p:cNvSpPr/>
            <p:nvPr/>
          </p:nvSpPr>
          <p:spPr bwMode="auto">
            <a:xfrm>
              <a:off x="5334000" y="3282950"/>
              <a:ext cx="1524000" cy="762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MP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590800"/>
            <a:ext cx="1676400" cy="9458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62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SEC-DED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086600" y="2667000"/>
            <a:ext cx="1752600" cy="1207532"/>
            <a:chOff x="7086600" y="2667000"/>
            <a:chExt cx="1752600" cy="1207532"/>
          </a:xfrm>
        </p:grpSpPr>
        <p:sp>
          <p:nvSpPr>
            <p:cNvPr id="22" name="Flowchart: Process 21"/>
            <p:cNvSpPr/>
            <p:nvPr/>
          </p:nvSpPr>
          <p:spPr bwMode="auto">
            <a:xfrm rot="5400000">
              <a:off x="7521575" y="2232025"/>
              <a:ext cx="806450" cy="1676400"/>
            </a:xfrm>
            <a:prstGeom prst="flowChartProcess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3505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SPC</a:t>
              </a: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SPC vs. SEC-DED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¼ redundancy</a:t>
            </a:r>
            <a:endParaRPr lang="en-US" sz="2000" dirty="0" smtClean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Lower uncorrected error rate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ECC: A Family of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Fine-grained control over redundancy</a:t>
            </a:r>
          </a:p>
          <a:p>
            <a:r>
              <a:rPr lang="en-US" dirty="0" smtClean="0"/>
              <a:t>Costs are proportional to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04800" y="1524000"/>
          <a:ext cx="865773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893"/>
                <a:gridCol w="921068"/>
                <a:gridCol w="667114"/>
                <a:gridCol w="1244918"/>
                <a:gridCol w="667114"/>
                <a:gridCol w="960755"/>
                <a:gridCol w="667114"/>
                <a:gridCol w="960755"/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SPC-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TPD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Redundancy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(pin)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Correction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(pin)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</a:p>
                    <a:p>
                      <a:r>
                        <a:rPr lang="en-US" sz="2400" dirty="0" smtClean="0"/>
                        <a:t>(or</a:t>
                      </a:r>
                      <a:r>
                        <a:rPr lang="en-US" sz="2400" baseline="0" dirty="0" smtClean="0"/>
                        <a:t> 2)</a:t>
                      </a:r>
                      <a:endParaRPr 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7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Arrays of cells</a:t>
            </a:r>
          </a:p>
          <a:p>
            <a:pPr lvl="1"/>
            <a:r>
              <a:rPr lang="en-US" dirty="0" smtClean="0"/>
              <a:t>Peripheral circuits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endParaRPr lang="en-US" dirty="0"/>
          </a:p>
          <a:p>
            <a:r>
              <a:rPr lang="en-US" dirty="0" smtClean="0"/>
              <a:t>Soft and hard faults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Low-end Bamboo ECC                       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Single Pin Correcting – Triple Pin Detecting</a:t>
            </a:r>
            <a:r>
              <a:rPr lang="en-US" sz="2400" dirty="0" smtClean="0"/>
              <a:t> (</a:t>
            </a:r>
            <a:r>
              <a:rPr lang="en-US" sz="2400" b="1" dirty="0" smtClean="0"/>
              <a:t>SPC-TPD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Vs. SEC-DED</a:t>
            </a:r>
          </a:p>
          <a:p>
            <a:pPr lvl="1"/>
            <a:r>
              <a:rPr lang="en-US" sz="2000" dirty="0" smtClean="0"/>
              <a:t>½ redundancy (4 pins)</a:t>
            </a:r>
          </a:p>
          <a:p>
            <a:pPr lvl="1"/>
            <a:r>
              <a:rPr lang="en-US" sz="2000" dirty="0" smtClean="0"/>
              <a:t>Fewer uncorrected errors</a:t>
            </a:r>
          </a:p>
          <a:p>
            <a:pPr lvl="1"/>
            <a:r>
              <a:rPr lang="en-US" sz="2000" dirty="0" smtClean="0"/>
              <a:t>Safer detection (up to 51% vs. 0.0004% SDC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06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10475"/>
              </p:ext>
            </p:extLst>
          </p:nvPr>
        </p:nvGraphicFramePr>
        <p:xfrm>
          <a:off x="693738" y="3581400"/>
          <a:ext cx="5100637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Visio" r:id="rId4" imgW="3638533" imgH="2238289" progId="Visio.Drawing.15">
                  <p:embed/>
                </p:oleObj>
              </mc:Choice>
              <mc:Fallback>
                <p:oleObj name="Visio" r:id="rId4" imgW="3638533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581400"/>
                        <a:ext cx="5100637" cy="313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5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Middle-/High-end Bamboo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686800" cy="5408613"/>
          </a:xfrm>
        </p:spPr>
        <p:txBody>
          <a:bodyPr/>
          <a:lstStyle/>
          <a:p>
            <a:r>
              <a:rPr lang="en-US" dirty="0" smtClean="0"/>
              <a:t>Quadruple Pin Correcting (</a:t>
            </a:r>
            <a:r>
              <a:rPr lang="en-US" b="1" dirty="0" smtClean="0"/>
              <a:t>QPC</a:t>
            </a:r>
            <a:r>
              <a:rPr lang="en-US" dirty="0" smtClean="0"/>
              <a:t>/4PC)</a:t>
            </a:r>
          </a:p>
          <a:p>
            <a:pPr lvl="1"/>
            <a:r>
              <a:rPr lang="en-US" dirty="0" smtClean="0"/>
              <a:t>Corrects one x4 chip error, using 8 pin redundancy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Octuple</a:t>
            </a:r>
            <a:r>
              <a:rPr lang="en-US" dirty="0" smtClean="0"/>
              <a:t> Pin Correcting (</a:t>
            </a:r>
            <a:r>
              <a:rPr lang="en-US" b="1" dirty="0" smtClean="0"/>
              <a:t>OPC</a:t>
            </a:r>
            <a:r>
              <a:rPr lang="en-US" dirty="0" smtClean="0"/>
              <a:t>/8PC)</a:t>
            </a:r>
          </a:p>
          <a:p>
            <a:pPr lvl="1"/>
            <a:r>
              <a:rPr lang="en-US" dirty="0" smtClean="0"/>
              <a:t>Corrects one x8 chip error, using 16 pin </a:t>
            </a:r>
            <a:r>
              <a:rPr lang="en-US" dirty="0" smtClean="0"/>
              <a:t>redundancy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2635984"/>
            <a:ext cx="47244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Compared to AMD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Chipkill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Same redundancy (8 pins / 12.5%)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Stronger correction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(e.g. two chips)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Safer detection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42423"/>
              </p:ext>
            </p:extLst>
          </p:nvPr>
        </p:nvGraphicFramePr>
        <p:xfrm>
          <a:off x="0" y="2286000"/>
          <a:ext cx="424021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Visio" r:id="rId4" imgW="4448086" imgH="2238289" progId="Visio.Drawing.15">
                  <p:embed/>
                </p:oleObj>
              </mc:Choice>
              <mc:Fallback>
                <p:oleObj name="Visio" r:id="rId4" imgW="4448086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4240213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690815" y="2733674"/>
            <a:ext cx="6858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5000" y="2743200"/>
            <a:ext cx="2286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29000" y="2743200"/>
            <a:ext cx="228600" cy="10668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#4: SDC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Discard </a:t>
            </a:r>
            <a:r>
              <a:rPr lang="en-US" dirty="0" smtClean="0"/>
              <a:t>corrections if suspicious</a:t>
            </a:r>
          </a:p>
          <a:p>
            <a:r>
              <a:rPr lang="en-US" dirty="0" smtClean="0"/>
              <a:t>E.g. </a:t>
            </a:r>
            <a:r>
              <a:rPr lang="en-US" dirty="0" smtClean="0"/>
              <a:t>4PC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71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40754"/>
              </p:ext>
            </p:extLst>
          </p:nvPr>
        </p:nvGraphicFramePr>
        <p:xfrm>
          <a:off x="2809875" y="2057400"/>
          <a:ext cx="44291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Visio" r:id="rId4" imgW="4381555" imgH="1762126" progId="Visio.Drawing.15">
                  <p:embed/>
                </p:oleObj>
              </mc:Choice>
              <mc:Fallback>
                <p:oleObj name="Visio" r:id="rId4" imgW="4381555" imgH="176212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057400"/>
                        <a:ext cx="44291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427113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Cf.) AMD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Chipkill’s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history-based </a:t>
            </a:r>
            <a:r>
              <a:rPr lang="en-US" sz="22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miscorrection</a:t>
            </a: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detection</a:t>
            </a:r>
          </a:p>
        </p:txBody>
      </p:sp>
      <p:pic>
        <p:nvPicPr>
          <p:cNvPr id="12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  <p:sp>
        <p:nvSpPr>
          <p:cNvPr id="18" name="Flowchart: Process 17"/>
          <p:cNvSpPr/>
          <p:nvPr/>
        </p:nvSpPr>
        <p:spPr bwMode="auto">
          <a:xfrm>
            <a:off x="304800" y="3962400"/>
            <a:ext cx="6248400" cy="457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 4 pin corrections on 4 different chips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29400" y="3962400"/>
            <a:ext cx="2209800" cy="457200"/>
            <a:chOff x="6629400" y="3962400"/>
            <a:chExt cx="2209800" cy="457200"/>
          </a:xfrm>
        </p:grpSpPr>
        <p:sp>
          <p:nvSpPr>
            <p:cNvPr id="22" name="Right Arrow 21"/>
            <p:cNvSpPr/>
            <p:nvPr/>
          </p:nvSpPr>
          <p:spPr bwMode="auto">
            <a:xfrm>
              <a:off x="6629400" y="40386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6" name="Flowchart: Process 25"/>
            <p:cNvSpPr/>
            <p:nvPr/>
          </p:nvSpPr>
          <p:spPr bwMode="auto">
            <a:xfrm>
              <a:off x="7620000" y="39624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Discard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4572000"/>
            <a:ext cx="8534400" cy="1066800"/>
            <a:chOff x="304800" y="4572000"/>
            <a:chExt cx="8534400" cy="1066800"/>
          </a:xfrm>
        </p:grpSpPr>
        <p:sp>
          <p:nvSpPr>
            <p:cNvPr id="19" name="Flowchart: Process 18"/>
            <p:cNvSpPr/>
            <p:nvPr/>
          </p:nvSpPr>
          <p:spPr bwMode="auto">
            <a:xfrm>
              <a:off x="304800" y="4572000"/>
              <a:ext cx="62484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 4 pin corrections on a chip (a chip error)</a:t>
              </a:r>
            </a:p>
          </p:txBody>
        </p:sp>
        <p:sp>
          <p:nvSpPr>
            <p:cNvPr id="20" name="Flowchart: Process 19"/>
            <p:cNvSpPr/>
            <p:nvPr/>
          </p:nvSpPr>
          <p:spPr bwMode="auto">
            <a:xfrm>
              <a:off x="304800" y="5181600"/>
              <a:ext cx="62484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 2 pin corrections on 2 different chips</a:t>
              </a: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6629400" y="46482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>
              <a:off x="6629400" y="5257800"/>
              <a:ext cx="838200" cy="3048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7" name="Flowchart: Process 26"/>
            <p:cNvSpPr/>
            <p:nvPr/>
          </p:nvSpPr>
          <p:spPr bwMode="auto">
            <a:xfrm>
              <a:off x="7620000" y="45720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Take</a:t>
              </a:r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7620000" y="5181600"/>
              <a:ext cx="1219200" cy="457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Take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SDC probability</a:t>
            </a:r>
            <a:r>
              <a:rPr lang="en-US" sz="28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(for a severe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QPC: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2</a:t>
            </a:r>
            <a:r>
              <a:rPr lang="en-US" sz="3200" b="1" baseline="300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-12</a:t>
            </a: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                                2</a:t>
            </a:r>
            <a:r>
              <a:rPr lang="en-US" sz="3200" b="1" baseline="30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-27</a:t>
            </a:r>
            <a:endParaRPr lang="en-US" sz="2000" baseline="30000" dirty="0" smtClean="0">
              <a:latin typeface="Source Sans Pro" panose="020B0503030403020204" pitchFamily="34" charset="0"/>
              <a:ea typeface="Source Sans Pro" panose="020B0503030403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OPC: 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2</a:t>
            </a:r>
            <a:r>
              <a:rPr lang="en-US" sz="3200" b="1" baseline="300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-22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                               2</a:t>
            </a:r>
            <a:r>
              <a:rPr lang="en-US" sz="3200" b="1" baseline="300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-54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2590800" y="3733800"/>
            <a:ext cx="3352800" cy="609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Post processing</a:t>
            </a:r>
          </a:p>
        </p:txBody>
      </p:sp>
    </p:spTree>
    <p:extLst>
      <p:ext uri="{BB962C8B-B14F-4D97-AF65-F5344CB8AC3E}">
        <p14:creationId xmlns:p14="http://schemas.microsoft.com/office/powerpoint/2010/main" val="22417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#5: Graceful Downgrade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</a:t>
            </a:r>
            <a:r>
              <a:rPr lang="en-US" b="1" dirty="0" smtClean="0"/>
              <a:t>non-transient faults</a:t>
            </a:r>
          </a:p>
          <a:p>
            <a:pPr lvl="1"/>
            <a:r>
              <a:rPr lang="en-US" dirty="0" smtClean="0"/>
              <a:t>71% of faults / 99.9% of errors</a:t>
            </a:r>
          </a:p>
          <a:p>
            <a:pPr lvl="1"/>
            <a:r>
              <a:rPr lang="en-US" dirty="0" smtClean="0"/>
              <a:t>More severe errors / repeated corrections</a:t>
            </a:r>
          </a:p>
          <a:p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Can be costly</a:t>
            </a:r>
          </a:p>
          <a:p>
            <a:r>
              <a:rPr lang="en-US" dirty="0" smtClean="0"/>
              <a:t>Graceful downgrade using </a:t>
            </a:r>
            <a:r>
              <a:rPr lang="en-US" b="1" dirty="0" smtClean="0"/>
              <a:t>pin </a:t>
            </a:r>
            <a:r>
              <a:rPr lang="en-US" b="1" dirty="0" smtClean="0"/>
              <a:t>retirement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64742"/>
              </p:ext>
            </p:extLst>
          </p:nvPr>
        </p:nvGraphicFramePr>
        <p:xfrm>
          <a:off x="1330421" y="4218801"/>
          <a:ext cx="4765579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Visio" r:id="rId4" imgW="6086357" imgH="2238289" progId="Visio.Drawing.15">
                  <p:embed/>
                </p:oleObj>
              </mc:Choice>
              <mc:Fallback>
                <p:oleObj name="Visio" r:id="rId4" imgW="6086357" imgH="223828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421" y="4218801"/>
                        <a:ext cx="4765579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599801"/>
            <a:ext cx="12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3304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8PC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(16pin)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96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7PC-</a:t>
            </a: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8PD</a:t>
            </a: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(15pin)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 bwMode="auto">
          <a:xfrm>
            <a:off x="2321021" y="6396335"/>
            <a:ext cx="228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692621" y="5934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7PC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(14pin)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2" name="Straight Arrow Connector 41"/>
          <p:cNvCxnSpPr>
            <a:endCxn id="40" idx="1"/>
          </p:cNvCxnSpPr>
          <p:nvPr/>
        </p:nvCxnSpPr>
        <p:spPr bwMode="auto">
          <a:xfrm>
            <a:off x="3429000" y="6396335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57150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1PC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(2pin)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131" y="4599801"/>
            <a:ext cx="12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>
            <a:off x="4572000" y="6396851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451379" y="6396851"/>
            <a:ext cx="2636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876800" y="588627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</a:p>
          <a:p>
            <a:endParaRPr lang="en-US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1998092" y="4599801"/>
            <a:ext cx="3362200" cy="838200"/>
            <a:chOff x="1998092" y="4495800"/>
            <a:chExt cx="3362200" cy="838200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2404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2135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57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7586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600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8092" y="4495800"/>
              <a:ext cx="12788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0" y="3113782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lIns="274320" rtlCol="0">
            <a:spAutoFit/>
          </a:bodyPr>
          <a:lstStyle/>
          <a:p>
            <a:pPr marL="285750" indent="-285750"/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Tolerate up to </a:t>
            </a:r>
            <a:r>
              <a:rPr lang="en-US" sz="3200" b="1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14</a:t>
            </a:r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pin faults</a:t>
            </a:r>
            <a:r>
              <a:rPr lang="en-US" sz="2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(or 3 chips + 2 pins)</a:t>
            </a:r>
          </a:p>
          <a:p>
            <a:pPr marL="285750" indent="-285750"/>
            <a:r>
              <a:rPr lang="en-US" sz="32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without rebuilding data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0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7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3" grpId="0"/>
      <p:bldP spid="26" grpId="0"/>
      <p:bldP spid="2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Backed up by backward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4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07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Fault rate info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baseline="30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lang="en-US" sz="2000" b="1" dirty="0" err="1" smtClean="0">
                <a:solidFill>
                  <a:srgbClr val="CC66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MonteCarlo</a:t>
            </a:r>
            <a:endParaRPr lang="en-US" sz="2000" b="1" dirty="0" smtClean="0">
              <a:solidFill>
                <a:srgbClr val="CC66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Sim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FaultSim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7338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000" b="1" dirty="0" smtClean="0">
              <a:solidFill>
                <a:srgbClr val="CC663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77000" y="144779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1142998"/>
            <a:ext cx="16764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371600" y="251459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28600" y="289559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“FAULTSIM: A fast, configurable memory-resilience simulator”, D. Roberts, et al. The Memory Forum ’14</a:t>
            </a:r>
          </a:p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[2] “A study of DRAM failures in the field”, V.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Sridharan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and D. Liberty, SC’12</a:t>
            </a:r>
          </a:p>
        </p:txBody>
      </p:sp>
      <p:grpSp>
        <p:nvGrpSpPr>
          <p:cNvPr id="6" name="Group 55"/>
          <p:cNvGrpSpPr/>
          <p:nvPr/>
        </p:nvGrpSpPr>
        <p:grpSpPr>
          <a:xfrm>
            <a:off x="7696200" y="2514598"/>
            <a:ext cx="1219200" cy="762000"/>
            <a:chOff x="7696200" y="3429000"/>
            <a:chExt cx="1219200" cy="76200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7696200" y="3810000"/>
              <a:ext cx="1219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Group 53"/>
            <p:cNvGrpSpPr/>
            <p:nvPr/>
          </p:nvGrpSpPr>
          <p:grpSpPr>
            <a:xfrm>
              <a:off x="7696200" y="3429000"/>
              <a:ext cx="990600" cy="762000"/>
              <a:chOff x="7696200" y="3429000"/>
              <a:chExt cx="990600" cy="762000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7696200" y="34290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696200" y="3821668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Result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8" name="Group 37"/>
          <p:cNvGrpSpPr/>
          <p:nvPr/>
        </p:nvGrpSpPr>
        <p:grpSpPr>
          <a:xfrm>
            <a:off x="2209800" y="2514598"/>
            <a:ext cx="1981200" cy="750332"/>
            <a:chOff x="2209800" y="3429000"/>
            <a:chExt cx="1981200" cy="750332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2209800" y="3810000"/>
              <a:ext cx="198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2209800" y="34290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191000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47"/>
            <p:cNvGrpSpPr/>
            <p:nvPr/>
          </p:nvGrpSpPr>
          <p:grpSpPr>
            <a:xfrm>
              <a:off x="2209800" y="3810000"/>
              <a:ext cx="1905000" cy="369332"/>
              <a:chOff x="2209800" y="3810000"/>
              <a:chExt cx="1905000" cy="369332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2209800" y="3810000"/>
                <a:ext cx="1905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2514600" y="38100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Fault history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0" name="Group 5"/>
          <p:cNvGrpSpPr/>
          <p:nvPr/>
        </p:nvGrpSpPr>
        <p:grpSpPr>
          <a:xfrm>
            <a:off x="3733800" y="1142998"/>
            <a:ext cx="1676400" cy="1371600"/>
            <a:chOff x="3733800" y="2209800"/>
            <a:chExt cx="1676400" cy="13716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733800" y="2514600"/>
              <a:ext cx="1676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err="1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MonteCarlo</a:t>
              </a:r>
              <a:endParaRPr lang="en-US" sz="2000" b="1" dirty="0" smtClean="0">
                <a:solidFill>
                  <a:srgbClr val="CC663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rgbClr val="CC6633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Sim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733800" y="2209800"/>
              <a:ext cx="16764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ErrorSim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7" name="Group 54"/>
          <p:cNvGrpSpPr/>
          <p:nvPr/>
        </p:nvGrpSpPr>
        <p:grpSpPr>
          <a:xfrm>
            <a:off x="4953000" y="2514598"/>
            <a:ext cx="1981200" cy="762000"/>
            <a:chOff x="4953000" y="3429000"/>
            <a:chExt cx="1981200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4953000" y="3810000"/>
              <a:ext cx="198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6934200" y="34290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52"/>
            <p:cNvGrpSpPr/>
            <p:nvPr/>
          </p:nvGrpSpPr>
          <p:grpSpPr>
            <a:xfrm>
              <a:off x="4953000" y="3429000"/>
              <a:ext cx="1676400" cy="762000"/>
              <a:chOff x="4953000" y="3429000"/>
              <a:chExt cx="1676400" cy="7620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4953000" y="342900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5029200" y="382166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Error pattern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9" name="Group 16"/>
          <p:cNvGrpSpPr/>
          <p:nvPr/>
        </p:nvGrpSpPr>
        <p:grpSpPr>
          <a:xfrm>
            <a:off x="6477000" y="1142998"/>
            <a:ext cx="1676400" cy="1371600"/>
            <a:chOff x="6477000" y="2057400"/>
            <a:chExt cx="1676400" cy="13716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477000" y="2057400"/>
              <a:ext cx="16764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477000" y="2362200"/>
              <a:ext cx="1676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Bamboo ECC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or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solidFill>
                    <a:srgbClr val="CC663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other ECC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3406463"/>
            <a:ext cx="7217525" cy="22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(72b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AMD </a:t>
            </a:r>
            <a:r>
              <a:rPr lang="en-US" dirty="0" err="1" smtClean="0"/>
              <a:t>Chipkill</a:t>
            </a:r>
            <a:endParaRPr lang="en-US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56505"/>
              </p:ext>
            </p:extLst>
          </p:nvPr>
        </p:nvGraphicFramePr>
        <p:xfrm>
          <a:off x="304800" y="3142275"/>
          <a:ext cx="8322255" cy="212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8328" y="4730353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9528" y="4730353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1PC</a:t>
            </a:r>
            <a:endParaRPr lang="en-US" sz="1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128" y="5035153"/>
            <a:ext cx="472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(18 x4 chips/rank)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343400" y="4419600"/>
            <a:ext cx="441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271958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687772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191000" y="3276600"/>
            <a:ext cx="304800" cy="68580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3528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10,000 x lower SDC</a:t>
            </a:r>
            <a:endParaRPr lang="en-US" b="1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679967" y="3434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(Lower is better)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(72b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AMD </a:t>
            </a:r>
            <a:r>
              <a:rPr lang="en-US" dirty="0" err="1" smtClean="0"/>
              <a:t>Chipkill</a:t>
            </a:r>
            <a:endParaRPr lang="en-US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48392"/>
              </p:ext>
            </p:extLst>
          </p:nvPr>
        </p:nvGraphicFramePr>
        <p:xfrm>
          <a:off x="304800" y="3130607"/>
          <a:ext cx="8322255" cy="212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18328" y="4718685"/>
            <a:ext cx="16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9528" y="4718685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4PC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1PC-3PD 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1PC</a:t>
            </a:r>
            <a:endParaRPr lang="en-US" sz="1400" dirty="0" smtClean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1128" y="5023485"/>
            <a:ext cx="472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72445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(18 x4 chips/rank)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08034"/>
              </p:ext>
            </p:extLst>
          </p:nvPr>
        </p:nvGraphicFramePr>
        <p:xfrm>
          <a:off x="4191000" y="2579132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863790"/>
              </p:ext>
            </p:extLst>
          </p:nvPr>
        </p:nvGraphicFramePr>
        <p:xfrm>
          <a:off x="533400" y="2579132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4953000" y="2883932"/>
            <a:ext cx="304800" cy="685800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4384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1,000 x lower DUE</a:t>
            </a:r>
            <a:endParaRPr lang="en-US" b="1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79967" y="3434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(Lower is better)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14453"/>
              </p:ext>
            </p:extLst>
          </p:nvPr>
        </p:nvGraphicFramePr>
        <p:xfrm>
          <a:off x="381000" y="3581400"/>
          <a:ext cx="8322255" cy="19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(144b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doubled AMD Chipkill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70953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455864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502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Same layout as AMD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but doubled the codeword and correction capability.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71800" y="4724400"/>
            <a:ext cx="5638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(36 x4 chips/rank)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3352800" y="4191000"/>
            <a:ext cx="4191000" cy="902732"/>
            <a:chOff x="3352800" y="4191000"/>
            <a:chExt cx="4191000" cy="902732"/>
          </a:xfrm>
        </p:grpSpPr>
        <p:sp>
          <p:nvSpPr>
            <p:cNvPr id="12" name="TextBox 11"/>
            <p:cNvSpPr txBox="1"/>
            <p:nvPr/>
          </p:nvSpPr>
          <p:spPr>
            <a:xfrm>
              <a:off x="3352800" y="4724400"/>
              <a:ext cx="4191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OPC: No SDC (with 2 x 10</a:t>
              </a:r>
              <a:r>
                <a:rPr lang="en-US" b="1" baseline="30000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11</a:t>
              </a:r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runs)</a:t>
              </a:r>
              <a:endParaRPr lang="en-US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>
              <a:off x="4191000" y="4191000"/>
              <a:ext cx="304800" cy="45720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6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843869"/>
              </p:ext>
            </p:extLst>
          </p:nvPr>
        </p:nvGraphicFramePr>
        <p:xfrm>
          <a:off x="381000" y="3581400"/>
          <a:ext cx="8322255" cy="195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Reliability (144b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doubled AMD Chipkill</a:t>
            </a:r>
            <a:r>
              <a:rPr lang="en-US" baseline="30000" dirty="0" smtClean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128" y="5284113"/>
            <a:ext cx="7848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system with 100K ranks (36 x4 chips/rank)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53177"/>
              </p:ext>
            </p:extLst>
          </p:nvPr>
        </p:nvGraphicFramePr>
        <p:xfrm>
          <a:off x="41910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436736"/>
              </p:ext>
            </p:extLst>
          </p:nvPr>
        </p:nvGraphicFramePr>
        <p:xfrm>
          <a:off x="533400" y="2590800"/>
          <a:ext cx="4139046" cy="21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502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[1] Same layout as AMD </a:t>
            </a:r>
            <a:r>
              <a:rPr lang="en-US" sz="1400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Chipkill</a:t>
            </a:r>
            <a:r>
              <a:rPr lang="en-US" sz="14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but doubled the codeword and correction capability.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5562600" y="2514600"/>
            <a:ext cx="2514600" cy="1219200"/>
            <a:chOff x="5562600" y="2514600"/>
            <a:chExt cx="2514600" cy="1219200"/>
          </a:xfrm>
        </p:grpSpPr>
        <p:sp>
          <p:nvSpPr>
            <p:cNvPr id="11" name="Down Arrow 10"/>
            <p:cNvSpPr/>
            <p:nvPr/>
          </p:nvSpPr>
          <p:spPr bwMode="auto">
            <a:xfrm>
              <a:off x="7772400" y="3124200"/>
              <a:ext cx="304800" cy="60960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2514600"/>
              <a:ext cx="2286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10,000 x lower DUE</a:t>
              </a:r>
              <a:endParaRPr lang="en-US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0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checking and correcting (ECC)</a:t>
            </a:r>
          </a:p>
          <a:p>
            <a:pPr lvl="1"/>
            <a:r>
              <a:rPr lang="en-US" dirty="0" smtClean="0"/>
              <a:t>Redundant coding for detection and correction</a:t>
            </a:r>
          </a:p>
          <a:p>
            <a:pPr lvl="1"/>
            <a:r>
              <a:rPr lang="en-US" dirty="0" smtClean="0"/>
              <a:t>Most-efficient way to detect errors (and correct them)</a:t>
            </a:r>
          </a:p>
          <a:p>
            <a:pPr lvl="1"/>
            <a:endParaRPr lang="en-US" dirty="0"/>
          </a:p>
          <a:p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Once fault is known, can choose to repair it</a:t>
            </a:r>
          </a:p>
          <a:p>
            <a:pPr lvl="1"/>
            <a:r>
              <a:rPr lang="en-US" dirty="0" smtClean="0"/>
              <a:t>Necessary?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57200" y="1447800"/>
            <a:ext cx="8305800" cy="2438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rPr>
              <a:t>    Logic</a:t>
            </a:r>
          </a:p>
          <a:p>
            <a:pPr marL="0" marR="0" indent="0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4343400"/>
            <a:ext cx="8915400" cy="2514600"/>
            <a:chOff x="0" y="4038600"/>
            <a:chExt cx="8915400" cy="25146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4038600"/>
              <a:ext cx="4038600" cy="2057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  <a:extLst/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Performance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285750" marR="0" indent="-28575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  <a:tabLst/>
              </a:pPr>
              <a:r>
                <a:rPr lang="en-US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2</a:t>
              </a:r>
              <a:r>
                <a:rPr lang="en-US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% 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(H. mean) execution time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increases</a:t>
              </a:r>
              <a: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</a:p>
            <a:p>
              <a:pPr marL="285750" marR="0" indent="-28575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  <a:tabLst/>
              </a:pP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Due to +3 read/write 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latency to wait symbol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transfer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24400" y="4038600"/>
              <a:ext cx="4038600" cy="2057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Energy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  <a:p>
              <a:pPr marL="285750" indent="-285750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&lt;1</a:t>
              </a:r>
              <a:r>
                <a:rPr lang="en-US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%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 (</a:t>
              </a:r>
              <a:r>
                <a:rPr lang="en-US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H.mean</a:t>
              </a:r>
              <a:r>
                <a:rPr lang="en-US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) DRAM energy </a:t>
              </a:r>
              <a:r>
                <a:rPr lang="en-US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increases</a:t>
              </a:r>
              <a: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  <a:br>
                <a:rPr lang="en-US" baseline="30000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marL="0" marR="0" indent="0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214646"/>
              <a:ext cx="891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[1</a:t>
              </a: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] SPECcpu2006 on Gem5 simulator (2GHz 1-core / 2M LLC / </a:t>
              </a:r>
              <a:r>
                <a:rPr lang="en-US" sz="1600" dirty="0" smtClean="0">
                  <a:latin typeface="Source Sans Pro" panose="020B0503030403020204" pitchFamily="34" charset="0"/>
                  <a:ea typeface="Source Sans Pro" panose="020B0503030403020204" pitchFamily="34" charset="0"/>
                  <a:sym typeface="Wingdings" pitchFamily="2" charset="2"/>
                </a:rPr>
                <a:t>2GB (64+8)b DDR3-1600)</a:t>
              </a:r>
              <a:endParaRPr lang="en-US" sz="1600" dirty="0" smtClean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715251"/>
              </p:ext>
            </p:extLst>
          </p:nvPr>
        </p:nvGraphicFramePr>
        <p:xfrm>
          <a:off x="457200" y="1981200"/>
          <a:ext cx="8305799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209800"/>
                <a:gridCol w="2084704"/>
                <a:gridCol w="19538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AMD </a:t>
                      </a:r>
                      <a:r>
                        <a:rPr lang="en-US" sz="2400" dirty="0" err="1" smtClean="0"/>
                        <a:t>Chipkill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QPC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Note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Area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(NAND2</a:t>
                      </a:r>
                      <a:r>
                        <a:rPr lang="en-US" baseline="0" dirty="0" smtClean="0"/>
                        <a:t> gates)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25,000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16 x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Latency</a:t>
                      </a:r>
                    </a:p>
                    <a:p>
                      <a:r>
                        <a:rPr lang="en-US" dirty="0" smtClean="0"/>
                        <a:t>(XOR2 gates)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+ 2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8978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Logic overheads of encoder and decoder (error detection part), each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repair?</a:t>
            </a:r>
          </a:p>
          <a:p>
            <a:pPr lvl="1"/>
            <a:r>
              <a:rPr lang="en-US" dirty="0" smtClean="0"/>
              <a:t>Is there any benefit given strength of ECC?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4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repair?</a:t>
            </a:r>
          </a:p>
          <a:p>
            <a:pPr lvl="1"/>
            <a:r>
              <a:rPr lang="en-US" dirty="0" smtClean="0"/>
              <a:t>Repair reduces risk of failure and SDC</a:t>
            </a:r>
          </a:p>
          <a:p>
            <a:pPr lvl="1"/>
            <a:r>
              <a:rPr lang="en-US" dirty="0" smtClean="0"/>
              <a:t>Repair can improve performance/efficiency</a:t>
            </a:r>
          </a:p>
          <a:p>
            <a:pPr lvl="2"/>
            <a:r>
              <a:rPr lang="en-US" dirty="0" smtClean="0"/>
              <a:t>Reduce correction overhead</a:t>
            </a:r>
          </a:p>
          <a:p>
            <a:pPr lvl="1"/>
            <a:r>
              <a:rPr lang="en-US" dirty="0" smtClean="0"/>
              <a:t>Fault rates may be rising</a:t>
            </a:r>
          </a:p>
          <a:p>
            <a:pPr lvl="2"/>
            <a:r>
              <a:rPr lang="en-US" dirty="0" smtClean="0"/>
              <a:t>Same question about vendor success as processors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repair memory?</a:t>
            </a:r>
          </a:p>
          <a:p>
            <a:pPr lvl="1"/>
            <a:r>
              <a:rPr lang="en-US" dirty="0" smtClean="0"/>
              <a:t>Replace module</a:t>
            </a:r>
          </a:p>
          <a:p>
            <a:pPr lvl="1"/>
            <a:r>
              <a:rPr lang="en-US" dirty="0" smtClean="0"/>
              <a:t>Replace bits</a:t>
            </a:r>
          </a:p>
          <a:p>
            <a:pPr lvl="1"/>
            <a:r>
              <a:rPr lang="en-US" dirty="0" smtClean="0"/>
              <a:t>Disable bits /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4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replace bits?</a:t>
            </a:r>
          </a:p>
          <a:p>
            <a:pPr lvl="1"/>
            <a:r>
              <a:rPr lang="en-US" dirty="0" smtClean="0"/>
              <a:t>Remap (reconfigure)</a:t>
            </a:r>
          </a:p>
          <a:p>
            <a:pPr lvl="1"/>
            <a:r>
              <a:rPr lang="en-US" dirty="0" smtClean="0"/>
              <a:t>Redirect (cache)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5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and column sparing</a:t>
            </a:r>
          </a:p>
          <a:p>
            <a:pPr lvl="1"/>
            <a:r>
              <a:rPr lang="en-US" dirty="0" smtClean="0"/>
              <a:t>Used in all memories for yield</a:t>
            </a:r>
          </a:p>
          <a:p>
            <a:pPr lvl="1"/>
            <a:r>
              <a:rPr lang="en-US" dirty="0" smtClean="0"/>
              <a:t>Used in some DRAMs for repair (LPDD4)</a:t>
            </a:r>
          </a:p>
          <a:p>
            <a:pPr lvl="2"/>
            <a:r>
              <a:rPr lang="en-US" dirty="0" smtClean="0"/>
              <a:t>Simple changes to existing decoders / </a:t>
            </a:r>
            <a:r>
              <a:rPr lang="en-US" dirty="0" err="1" smtClean="0"/>
              <a:t>muxes</a:t>
            </a:r>
            <a:endParaRPr lang="en-US" dirty="0" smtClean="0"/>
          </a:p>
          <a:p>
            <a:pPr lvl="1"/>
            <a:r>
              <a:rPr lang="en-US" dirty="0" smtClean="0"/>
              <a:t>Remap at quite coarse granularity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354064"/>
              </p:ext>
            </p:extLst>
          </p:nvPr>
        </p:nvGraphicFramePr>
        <p:xfrm>
          <a:off x="2672222" y="3549444"/>
          <a:ext cx="3040647" cy="29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Visio" r:id="rId3" imgW="2343087" imgH="2276350" progId="Visio.Drawing.15">
                  <p:embed/>
                </p:oleObj>
              </mc:Choice>
              <mc:Fallback>
                <p:oleObj name="Visio" r:id="rId3" imgW="2343087" imgH="22763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222" y="3549444"/>
                        <a:ext cx="3040647" cy="29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lowchart: Manual Operation 5"/>
          <p:cNvSpPr/>
          <p:nvPr/>
        </p:nvSpPr>
        <p:spPr bwMode="auto">
          <a:xfrm>
            <a:off x="3057832" y="3293806"/>
            <a:ext cx="2655037" cy="255638"/>
          </a:xfrm>
          <a:prstGeom prst="flowChartManualOperation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 bwMode="auto">
          <a:xfrm rot="5400000">
            <a:off x="1216884" y="5048232"/>
            <a:ext cx="2655037" cy="255638"/>
          </a:xfrm>
          <a:prstGeom prst="flowChartManualOperation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1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 / cache-line remapping</a:t>
            </a:r>
          </a:p>
          <a:p>
            <a:pPr lvl="1"/>
            <a:r>
              <a:rPr lang="en-US" dirty="0" smtClean="0"/>
              <a:t>Remap bits to pool of spares</a:t>
            </a:r>
          </a:p>
          <a:p>
            <a:pPr lvl="1"/>
            <a:r>
              <a:rPr lang="en-US" dirty="0" smtClean="0"/>
              <a:t>Error correcting pointers</a:t>
            </a:r>
          </a:p>
          <a:p>
            <a:pPr lvl="1"/>
            <a:r>
              <a:rPr lang="en-US" dirty="0" err="1" smtClean="0"/>
              <a:t>FREEp</a:t>
            </a:r>
            <a:r>
              <a:rPr lang="en-US" dirty="0" smtClean="0"/>
              <a:t> (cache lines)</a:t>
            </a:r>
          </a:p>
          <a:p>
            <a:pPr lvl="1"/>
            <a:r>
              <a:rPr lang="en-US" dirty="0" err="1" smtClean="0"/>
              <a:t>ArchShield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Redirect – fault caching</a:t>
            </a:r>
          </a:p>
          <a:p>
            <a:pPr lvl="1"/>
            <a:r>
              <a:rPr lang="en-US" dirty="0" smtClean="0"/>
              <a:t>Small cache that intercedes for remapped bits (blocks)</a:t>
            </a:r>
          </a:p>
          <a:p>
            <a:pPr lvl="1"/>
            <a:r>
              <a:rPr lang="en-US" dirty="0" smtClean="0"/>
              <a:t>Can be integrated with DRAM or with processor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Remap/redirect schemes depend on fault model</a:t>
            </a:r>
          </a:p>
          <a:p>
            <a:pPr lvl="1"/>
            <a:r>
              <a:rPr lang="en-US" dirty="0" smtClean="0"/>
              <a:t>How many bits do faults affect?</a:t>
            </a:r>
          </a:p>
          <a:p>
            <a:pPr lvl="1"/>
            <a:r>
              <a:rPr lang="en-US" dirty="0" smtClean="0"/>
              <a:t>Are those bits localized or scattered?</a:t>
            </a:r>
          </a:p>
          <a:p>
            <a:pPr lvl="1"/>
            <a:r>
              <a:rPr lang="en-US" dirty="0" smtClean="0"/>
              <a:t>Examples on board (slides maybe after class)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ECC with repair very effective</a:t>
            </a:r>
          </a:p>
          <a:p>
            <a:pPr lvl="1"/>
            <a:r>
              <a:rPr lang="en-US" dirty="0" smtClean="0"/>
              <a:t>Delay module replacement by years</a:t>
            </a:r>
          </a:p>
          <a:p>
            <a:pPr lvl="1"/>
            <a:r>
              <a:rPr lang="en-US" dirty="0" smtClean="0"/>
              <a:t>Reduce potential SDC rate by orders of magnitude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Memory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codeword (</a:t>
            </a:r>
            <a:r>
              <a:rPr lang="en-US" b="1" dirty="0" smtClean="0"/>
              <a:t>CW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valid pair of {data, redundancy}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non-codeword (</a:t>
            </a:r>
            <a:r>
              <a:rPr lang="en-US" b="1" dirty="0" smtClean="0"/>
              <a:t>NCW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invalid pair due to errors on </a:t>
            </a:r>
            <a:r>
              <a:rPr lang="en-US" dirty="0" smtClean="0"/>
              <a:t>CW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66"/>
          <p:cNvGrpSpPr/>
          <p:nvPr/>
        </p:nvGrpSpPr>
        <p:grpSpPr>
          <a:xfrm>
            <a:off x="1219200" y="2667000"/>
            <a:ext cx="6781800" cy="533400"/>
            <a:chOff x="5181600" y="1981200"/>
            <a:chExt cx="32766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81600" y="1981200"/>
              <a:ext cx="2438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k-bit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data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20000" y="1981200"/>
              <a:ext cx="8382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redundancy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68" name="Curved Left Arrow 67"/>
          <p:cNvSpPr/>
          <p:nvPr/>
        </p:nvSpPr>
        <p:spPr bwMode="auto">
          <a:xfrm rot="16200000">
            <a:off x="5669811" y="1302488"/>
            <a:ext cx="419100" cy="2309923"/>
          </a:xfrm>
          <a:prstGeom prst="curvedLeftArrow">
            <a:avLst>
              <a:gd name="adj1" fmla="val 25000"/>
              <a:gd name="adj2" fmla="val 46633"/>
              <a:gd name="adj3" fmla="val 25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grpSp>
        <p:nvGrpSpPr>
          <p:cNvPr id="8" name="Group 66"/>
          <p:cNvGrpSpPr/>
          <p:nvPr/>
        </p:nvGrpSpPr>
        <p:grpSpPr>
          <a:xfrm>
            <a:off x="1219200" y="5105400"/>
            <a:ext cx="6781800" cy="533400"/>
            <a:chOff x="5181600" y="1981200"/>
            <a:chExt cx="3276600" cy="5334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181600" y="1981200"/>
              <a:ext cx="24384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k-bit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data’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20000" y="1981200"/>
              <a:ext cx="8382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r-bit </a:t>
              </a:r>
            </a:p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2000" b="1" dirty="0" smtClean="0">
                  <a:latin typeface="Century Gothic" pitchFamily="34" charset="0"/>
                  <a:cs typeface="Times New Roman" pitchFamily="18" charset="0"/>
                </a:rPr>
                <a:t>redundancy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46" name="Explosion 1 45"/>
          <p:cNvSpPr/>
          <p:nvPr/>
        </p:nvSpPr>
        <p:spPr bwMode="auto">
          <a:xfrm>
            <a:off x="2286000" y="5181600"/>
            <a:ext cx="228600" cy="30480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5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>
        <p:cut/>
      </p:transition>
    </mc:Choice>
    <mc:Fallback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Erez, Dong Wan Kim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3" y="909331"/>
            <a:ext cx="4595208" cy="219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91" y="1038538"/>
            <a:ext cx="4224264" cy="19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55" y="3838836"/>
            <a:ext cx="4183549" cy="1954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030" y="3874462"/>
            <a:ext cx="4183549" cy="1883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089" y="500993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1 - 2%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3297" y="500993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.3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- .6% 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 + repair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673" y="3245922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.1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% 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ECC + ECC downgrade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1963" y="3245922"/>
            <a:ext cx="396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.02</a:t>
            </a:r>
            <a:r>
              <a:rPr lang="en-US" b="1" dirty="0" smtClean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%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of systems will have SDCs 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with just ECC + ECC downgrade + repair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65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added later.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82240"/>
            <a:ext cx="3876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600200"/>
            <a:ext cx="838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CW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1714500" y="2000310"/>
            <a:ext cx="571500" cy="21144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>
            <a:off x="1714500" y="2000310"/>
            <a:ext cx="1638300" cy="21144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41" idx="2"/>
          </p:cNvCxnSpPr>
          <p:nvPr/>
        </p:nvCxnSpPr>
        <p:spPr bwMode="auto">
          <a:xfrm>
            <a:off x="3924300" y="2000310"/>
            <a:ext cx="190500" cy="21906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41" idx="2"/>
          </p:cNvCxnSpPr>
          <p:nvPr/>
        </p:nvCxnSpPr>
        <p:spPr bwMode="auto">
          <a:xfrm flipH="1">
            <a:off x="3733800" y="2000310"/>
            <a:ext cx="190500" cy="219069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3505200" y="1600200"/>
            <a:ext cx="838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NCW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5707559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Hamming Distance(HD): </a:t>
            </a:r>
            <a:b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200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the number of different symbols between two words</a:t>
            </a:r>
          </a:p>
        </p:txBody>
      </p:sp>
    </p:spTree>
    <p:extLst>
      <p:ext uri="{BB962C8B-B14F-4D97-AF65-F5344CB8AC3E}">
        <p14:creationId xmlns:p14="http://schemas.microsoft.com/office/powerpoint/2010/main" val="41447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95425"/>
            <a:ext cx="4381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/>
          <p:nvPr/>
        </p:nvGrpSpPr>
        <p:grpSpPr>
          <a:xfrm>
            <a:off x="0" y="4191000"/>
            <a:ext cx="1981200" cy="1588532"/>
            <a:chOff x="0" y="4191000"/>
            <a:chExt cx="1981200" cy="1588532"/>
          </a:xfrm>
        </p:grpSpPr>
        <p:cxnSp>
          <p:nvCxnSpPr>
            <p:cNvPr id="10" name="Straight Arrow Connector 9"/>
            <p:cNvCxnSpPr>
              <a:stCxn id="6" idx="0"/>
            </p:cNvCxnSpPr>
            <p:nvPr/>
          </p:nvCxnSpPr>
          <p:spPr bwMode="auto">
            <a:xfrm flipV="1">
              <a:off x="990600" y="4191000"/>
              <a:ext cx="990600" cy="1219200"/>
            </a:xfrm>
            <a:prstGeom prst="straightConnector1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0" y="5410200"/>
              <a:ext cx="1981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Corrected Error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495425"/>
            <a:ext cx="5524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 Symbol Correcting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6"/>
          <p:cNvGrpSpPr/>
          <p:nvPr/>
        </p:nvGrpSpPr>
        <p:grpSpPr>
          <a:xfrm>
            <a:off x="838200" y="4800600"/>
            <a:ext cx="2438400" cy="1990130"/>
            <a:chOff x="1143000" y="4800600"/>
            <a:chExt cx="2438400" cy="1990130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5867400"/>
              <a:ext cx="24384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Detected but Uncorrectable Error</a:t>
              </a:r>
            </a:p>
            <a:p>
              <a:r>
                <a:rPr lang="en-US" b="1" dirty="0" smtClean="0">
                  <a:solidFill>
                    <a:schemeClr val="accent3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(DUE)</a:t>
              </a:r>
              <a:endParaRPr lang="en-US" b="1" dirty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7" idx="0"/>
            </p:cNvCxnSpPr>
            <p:nvPr/>
          </p:nvCxnSpPr>
          <p:spPr bwMode="auto">
            <a:xfrm flipV="1">
              <a:off x="2362200" y="4800600"/>
              <a:ext cx="609600" cy="1066800"/>
            </a:xfrm>
            <a:prstGeom prst="straightConnector1">
              <a:avLst/>
            </a:prstGeom>
            <a:noFill/>
            <a:ln w="28575">
              <a:solidFill>
                <a:schemeClr val="accent3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25"/>
          <p:cNvGrpSpPr/>
          <p:nvPr/>
        </p:nvGrpSpPr>
        <p:grpSpPr>
          <a:xfrm>
            <a:off x="3048000" y="4267200"/>
            <a:ext cx="3048000" cy="2246531"/>
            <a:chOff x="3352800" y="4267200"/>
            <a:chExt cx="3048000" cy="2246531"/>
          </a:xfrm>
        </p:grpSpPr>
        <p:sp>
          <p:nvSpPr>
            <p:cNvPr id="8" name="TextBox 7"/>
            <p:cNvSpPr txBox="1"/>
            <p:nvPr/>
          </p:nvSpPr>
          <p:spPr>
            <a:xfrm>
              <a:off x="3505200" y="5867400"/>
              <a:ext cx="2895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Mis</a:t>
              </a:r>
              <a:r>
                <a:rPr lang="en-US" b="1" dirty="0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-corrected Error</a:t>
              </a:r>
            </a:p>
            <a:p>
              <a:r>
                <a:rPr lang="en-US" b="1" dirty="0" smtClean="0">
                  <a:solidFill>
                    <a:schemeClr val="accent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(Silent Data Corruption)</a:t>
              </a:r>
              <a:endParaRPr lang="en-US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8" idx="0"/>
            </p:cNvCxnSpPr>
            <p:nvPr/>
          </p:nvCxnSpPr>
          <p:spPr bwMode="auto">
            <a:xfrm flipH="1" flipV="1">
              <a:off x="3352800" y="4267200"/>
              <a:ext cx="1600200" cy="160020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Box 28"/>
          <p:cNvSpPr txBox="1"/>
          <p:nvPr/>
        </p:nvSpPr>
        <p:spPr>
          <a:xfrm>
            <a:off x="4648200" y="2721114"/>
            <a:ext cx="449580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Theoretical coverage</a:t>
            </a: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NOT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double symbol detecting</a:t>
            </a: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#1 – Codeword Size</a:t>
            </a:r>
            <a:endParaRPr lang="en-US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have </a:t>
            </a:r>
            <a:r>
              <a:rPr lang="en-US" b="1" dirty="0" smtClean="0"/>
              <a:t>99.</a:t>
            </a:r>
            <a:r>
              <a:rPr lang="en-US" sz="1800" b="1" dirty="0" smtClean="0"/>
              <a:t>9999</a:t>
            </a:r>
            <a:r>
              <a:rPr lang="en-US" b="1" dirty="0" smtClean="0"/>
              <a:t>% </a:t>
            </a:r>
            <a:r>
              <a:rPr lang="en-US" dirty="0" smtClean="0"/>
              <a:t>detection</a:t>
            </a:r>
          </a:p>
          <a:p>
            <a:r>
              <a:rPr lang="en-US" b="1" dirty="0" smtClean="0"/>
              <a:t>Longer </a:t>
            </a:r>
            <a:r>
              <a:rPr lang="en-US" b="1" dirty="0" err="1" smtClean="0"/>
              <a:t>codewords</a:t>
            </a:r>
            <a:r>
              <a:rPr lang="en-US" b="1" dirty="0" smtClean="0"/>
              <a:t> </a:t>
            </a:r>
            <a:r>
              <a:rPr lang="en-US" dirty="0" smtClean="0"/>
              <a:t>exponentially reduce </a:t>
            </a:r>
            <a:r>
              <a:rPr lang="en-US" dirty="0" smtClean="0"/>
              <a:t>SDC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9"/>
          <p:cNvGrpSpPr/>
          <p:nvPr/>
        </p:nvGrpSpPr>
        <p:grpSpPr>
          <a:xfrm>
            <a:off x="1219200" y="2887759"/>
            <a:ext cx="4800600" cy="3284441"/>
            <a:chOff x="1219200" y="2887759"/>
            <a:chExt cx="4800600" cy="3284441"/>
          </a:xfrm>
        </p:grpSpPr>
        <p:pic>
          <p:nvPicPr>
            <p:cNvPr id="4423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229" t="27234" r="18870" b="13617"/>
            <a:stretch>
              <a:fillRect/>
            </a:stretch>
          </p:blipFill>
          <p:spPr bwMode="auto">
            <a:xfrm>
              <a:off x="1219200" y="2887759"/>
              <a:ext cx="4800600" cy="3284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4212771" y="4390049"/>
              <a:ext cx="326571" cy="3414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pic>
        <p:nvPicPr>
          <p:cNvPr id="17" name="Picture 2" descr="http://b.dryicons.com/images/icon_sets/colorful_stickers_part_5_icons_set/png/256x256/k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9144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3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oup 315"/>
          <p:cNvGrpSpPr/>
          <p:nvPr/>
        </p:nvGrpSpPr>
        <p:grpSpPr>
          <a:xfrm>
            <a:off x="1066800" y="4343400"/>
            <a:ext cx="7010400" cy="609600"/>
            <a:chOff x="1066800" y="2209801"/>
            <a:chExt cx="7010400" cy="533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0" name="Rectangle 339"/>
            <p:cNvSpPr/>
            <p:nvPr/>
          </p:nvSpPr>
          <p:spPr bwMode="auto">
            <a:xfrm>
              <a:off x="1066800" y="2209801"/>
              <a:ext cx="51816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k-bit </a:t>
              </a:r>
            </a:p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data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6248400" y="2209801"/>
              <a:ext cx="1828800" cy="533400"/>
            </a:xfrm>
            <a:prstGeom prst="rect">
              <a:avLst/>
            </a:prstGeom>
            <a:solidFill>
              <a:srgbClr val="FCB6B6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r-bit </a:t>
              </a:r>
            </a:p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2000" b="1" dirty="0" smtClean="0"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itchFamily="18" charset="0"/>
                </a:rPr>
                <a:t>redundancy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Redundancy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Depends on</a:t>
            </a:r>
          </a:p>
          <a:p>
            <a:pPr lvl="1"/>
            <a:r>
              <a:rPr lang="en-US" dirty="0" smtClean="0"/>
              <a:t>Protection Strength</a:t>
            </a:r>
          </a:p>
          <a:p>
            <a:pPr lvl="1"/>
            <a:r>
              <a:rPr lang="en-US" dirty="0" smtClean="0"/>
              <a:t>Data size</a:t>
            </a:r>
          </a:p>
          <a:p>
            <a:pPr lvl="1"/>
            <a:r>
              <a:rPr lang="en-US" b="1" dirty="0" smtClean="0"/>
              <a:t>Symbol size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Symbols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1066800" y="4343399"/>
            <a:ext cx="7010400" cy="609601"/>
            <a:chOff x="1066800" y="2209800"/>
            <a:chExt cx="7010400" cy="533401"/>
          </a:xfrm>
        </p:grpSpPr>
        <p:sp>
          <p:nvSpPr>
            <p:cNvPr id="9" name="Rectangle 8"/>
            <p:cNvSpPr/>
            <p:nvPr/>
          </p:nvSpPr>
          <p:spPr bwMode="auto">
            <a:xfrm>
              <a:off x="62484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532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8580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628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676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772400" y="2209800"/>
              <a:ext cx="304800" cy="533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3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638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34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29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724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419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14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810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05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95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908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812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764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371600" y="2209800"/>
              <a:ext cx="304800" cy="533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66800" y="2209800"/>
              <a:ext cx="3048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66800" y="2209801"/>
              <a:ext cx="51816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248400" y="2209801"/>
              <a:ext cx="1828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sp>
        <p:nvSpPr>
          <p:cNvPr id="312" name="TextBox 311"/>
          <p:cNvSpPr txBox="1"/>
          <p:nvPr/>
        </p:nvSpPr>
        <p:spPr>
          <a:xfrm>
            <a:off x="2590800" y="4953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 codeword</a:t>
            </a: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1295400" y="3886200"/>
            <a:ext cx="1066800" cy="461665"/>
            <a:chOff x="1295400" y="3886200"/>
            <a:chExt cx="1066800" cy="461665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1295400" y="3962400"/>
              <a:ext cx="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Arrow Connector 341"/>
            <p:cNvCxnSpPr>
              <a:endCxn id="30" idx="0"/>
            </p:cNvCxnSpPr>
            <p:nvPr/>
          </p:nvCxnSpPr>
          <p:spPr bwMode="auto">
            <a:xfrm>
              <a:off x="1371600" y="3962400"/>
              <a:ext cx="152400" cy="3809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Straight Arrow Connector 344"/>
            <p:cNvCxnSpPr>
              <a:endCxn id="29" idx="0"/>
            </p:cNvCxnSpPr>
            <p:nvPr/>
          </p:nvCxnSpPr>
          <p:spPr bwMode="auto">
            <a:xfrm>
              <a:off x="1447800" y="3962400"/>
              <a:ext cx="381000" cy="38099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" name="TextBox 348"/>
            <p:cNvSpPr txBox="1"/>
            <p:nvPr/>
          </p:nvSpPr>
          <p:spPr>
            <a:xfrm>
              <a:off x="1828800" y="3886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  <a:endPara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51" name="Rectangle 350"/>
          <p:cNvSpPr/>
          <p:nvPr/>
        </p:nvSpPr>
        <p:spPr bwMode="auto">
          <a:xfrm>
            <a:off x="1066800" y="4343400"/>
            <a:ext cx="304800" cy="6096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</p:bldLst>
  </p:timing>
</p:sld>
</file>

<file path=ppt/theme/theme1.xml><?xml version="1.0" encoding="utf-8"?>
<a:theme xmlns:a="http://schemas.openxmlformats.org/drawingml/2006/main" name="NewUTColors">
  <a:themeElements>
    <a:clrScheme name="Custom 1">
      <a:dk1>
        <a:srgbClr val="003057"/>
      </a:dk1>
      <a:lt1>
        <a:sysClr val="window" lastClr="FFFFFF"/>
      </a:lt1>
      <a:dk2>
        <a:srgbClr val="115E67"/>
      </a:dk2>
      <a:lt2>
        <a:srgbClr val="D9C89E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UTColors" id="{8AC626F9-33D0-49DF-8AA6-2B606302FB12}" vid="{5FECD1A2-28BD-4BB5-8D5C-7C01899416F6}"/>
    </a:ext>
  </a:ext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NewUTColors</Template>
  <TotalTime>3478</TotalTime>
  <Words>4000</Words>
  <Application>Microsoft Office PowerPoint</Application>
  <PresentationFormat>On-screen Show (4:3)</PresentationFormat>
  <Paragraphs>734</Paragraphs>
  <Slides>41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Source Sans Pro</vt:lpstr>
      <vt:lpstr>Times New Roman</vt:lpstr>
      <vt:lpstr>Wingdings</vt:lpstr>
      <vt:lpstr>NewUTColors</vt:lpstr>
      <vt:lpstr>1_LPH2013Top</vt:lpstr>
      <vt:lpstr>Visio</vt:lpstr>
      <vt:lpstr>Toward Exascale Resilience Part 4:     Memories and networks</vt:lpstr>
      <vt:lpstr>PowerPoint Presentation</vt:lpstr>
      <vt:lpstr>PowerPoint Presentation</vt:lpstr>
      <vt:lpstr>Introduction to Memory ECC</vt:lpstr>
      <vt:lpstr>Example: Single Symbol Correcting Code</vt:lpstr>
      <vt:lpstr>Example: Single Symbol Correcting Code</vt:lpstr>
      <vt:lpstr>Example: Single Symbol Correcting Code</vt:lpstr>
      <vt:lpstr>    #1 – Codeword Size</vt:lpstr>
      <vt:lpstr>How Much Redundancy Do We Need?</vt:lpstr>
      <vt:lpstr>    #2 – Symbol Size</vt:lpstr>
      <vt:lpstr>    #3 - DRAM Internal Structure</vt:lpstr>
      <vt:lpstr>Memory Transfer Block</vt:lpstr>
      <vt:lpstr>Historical ECC </vt:lpstr>
      <vt:lpstr>Current ECC</vt:lpstr>
      <vt:lpstr>Post-processing of Corrections</vt:lpstr>
      <vt:lpstr>      Bamboo ECC</vt:lpstr>
      <vt:lpstr>Low-end Bamboo ECC</vt:lpstr>
      <vt:lpstr>Low-end Bamboo ECC</vt:lpstr>
      <vt:lpstr>Bamboo ECC: A Family of Codes</vt:lpstr>
      <vt:lpstr>Low-end Bamboo ECC                       (Cont’)</vt:lpstr>
      <vt:lpstr>Middle-/High-end Bamboo ECC</vt:lpstr>
      <vt:lpstr>    #4: SDC Reduction</vt:lpstr>
      <vt:lpstr>    #5: Graceful Downgrade</vt:lpstr>
      <vt:lpstr>PowerPoint Presentation</vt:lpstr>
      <vt:lpstr>Evaluation: Reliability</vt:lpstr>
      <vt:lpstr>System-level Reliability (72b channel)</vt:lpstr>
      <vt:lpstr>System-level Reliability (72b channel)</vt:lpstr>
      <vt:lpstr>System-level Reliability (144b channel)</vt:lpstr>
      <vt:lpstr>System-level Reliability (144b channel)</vt:lpstr>
      <vt:lpstr>Overheads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245</cp:revision>
  <dcterms:created xsi:type="dcterms:W3CDTF">2015-06-27T13:37:13Z</dcterms:created>
  <dcterms:modified xsi:type="dcterms:W3CDTF">2015-06-30T00:35:50Z</dcterms:modified>
</cp:coreProperties>
</file>