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84" r:id="rId2"/>
  </p:sldMasterIdLst>
  <p:notesMasterIdLst>
    <p:notesMasterId r:id="rId61"/>
  </p:notesMasterIdLst>
  <p:sldIdLst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8" r:id="rId11"/>
    <p:sldId id="339" r:id="rId12"/>
    <p:sldId id="332" r:id="rId13"/>
    <p:sldId id="333" r:id="rId14"/>
    <p:sldId id="334" r:id="rId15"/>
    <p:sldId id="337" r:id="rId16"/>
    <p:sldId id="335" r:id="rId17"/>
    <p:sldId id="340" r:id="rId18"/>
    <p:sldId id="341" r:id="rId19"/>
    <p:sldId id="342" r:id="rId20"/>
    <p:sldId id="343" r:id="rId21"/>
    <p:sldId id="344" r:id="rId22"/>
    <p:sldId id="346" r:id="rId23"/>
    <p:sldId id="345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7" r:id="rId34"/>
    <p:sldId id="356" r:id="rId35"/>
    <p:sldId id="361" r:id="rId36"/>
    <p:sldId id="358" r:id="rId37"/>
    <p:sldId id="359" r:id="rId38"/>
    <p:sldId id="360" r:id="rId39"/>
    <p:sldId id="363" r:id="rId40"/>
    <p:sldId id="362" r:id="rId41"/>
    <p:sldId id="364" r:id="rId42"/>
    <p:sldId id="365" r:id="rId43"/>
    <p:sldId id="366" r:id="rId44"/>
    <p:sldId id="367" r:id="rId45"/>
    <p:sldId id="368" r:id="rId46"/>
    <p:sldId id="369" r:id="rId47"/>
    <p:sldId id="370" r:id="rId48"/>
    <p:sldId id="381" r:id="rId49"/>
    <p:sldId id="382" r:id="rId50"/>
    <p:sldId id="374" r:id="rId51"/>
    <p:sldId id="371" r:id="rId52"/>
    <p:sldId id="372" r:id="rId53"/>
    <p:sldId id="373" r:id="rId54"/>
    <p:sldId id="375" r:id="rId55"/>
    <p:sldId id="376" r:id="rId56"/>
    <p:sldId id="377" r:id="rId57"/>
    <p:sldId id="378" r:id="rId58"/>
    <p:sldId id="379" r:id="rId59"/>
    <p:sldId id="380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an Erez" initials="ME" lastIdx="14" clrIdx="0">
    <p:extLst>
      <p:ext uri="{19B8F6BF-5375-455C-9EA6-DF929625EA0E}">
        <p15:presenceInfo xmlns:p15="http://schemas.microsoft.com/office/powerpoint/2012/main" userId="Mattan Erez" providerId="None"/>
      </p:ext>
    </p:extLst>
  </p:cmAuthor>
  <p:cmAuthor id="2" name="wannikim" initials="w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069" autoAdjust="0"/>
  </p:normalViewPr>
  <p:slideViewPr>
    <p:cSldViewPr snapToGrid="0">
      <p:cViewPr varScale="1">
        <p:scale>
          <a:sx n="75" d="100"/>
          <a:sy n="75" d="100"/>
        </p:scale>
        <p:origin x="16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ygwin\home\merez\LPHGoogleDrive\mattan.erez@lph.ece.utexas.edu\talks\Cohesive_vs_clou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ygwin\home\merez\LPHGoogleDrive\mattan.erez@lph.ece.utexas.edu\talks\Cohesive_vs_clou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Sheet1!$I$14</c:f>
              <c:strCache>
                <c:ptCount val="1"/>
                <c:pt idx="0">
                  <c:v>Efficiency</c:v>
                </c:pt>
              </c:strCache>
            </c:strRef>
          </c:tx>
          <c:spPr>
            <a:ln w="698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Sheet1!$F$15:$F$29</c:f>
              <c:numCache>
                <c:formatCode>General</c:formatCode>
                <c:ptCount val="15"/>
                <c:pt idx="0">
                  <c:v>250</c:v>
                </c:pt>
                <c:pt idx="1">
                  <c:v>200</c:v>
                </c:pt>
                <c:pt idx="2">
                  <c:v>160</c:v>
                </c:pt>
                <c:pt idx="3">
                  <c:v>128</c:v>
                </c:pt>
                <c:pt idx="4">
                  <c:v>102.4</c:v>
                </c:pt>
                <c:pt idx="5">
                  <c:v>81.920000000000016</c:v>
                </c:pt>
                <c:pt idx="6">
                  <c:v>65.536000000000016</c:v>
                </c:pt>
                <c:pt idx="7">
                  <c:v>52.428800000000017</c:v>
                </c:pt>
                <c:pt idx="8">
                  <c:v>41.943040000000018</c:v>
                </c:pt>
                <c:pt idx="9">
                  <c:v>33.554432000000013</c:v>
                </c:pt>
                <c:pt idx="10">
                  <c:v>26.843545600000013</c:v>
                </c:pt>
                <c:pt idx="11">
                  <c:v>21.474836480000011</c:v>
                </c:pt>
                <c:pt idx="12">
                  <c:v>17.179869184000008</c:v>
                </c:pt>
                <c:pt idx="13">
                  <c:v>13.743895347200008</c:v>
                </c:pt>
                <c:pt idx="14">
                  <c:v>10.995116277760006</c:v>
                </c:pt>
              </c:numCache>
            </c:numRef>
          </c:xVal>
          <c:yVal>
            <c:numRef>
              <c:f>Sheet1!$I$15:$I$29</c:f>
              <c:numCache>
                <c:formatCode>General</c:formatCode>
                <c:ptCount val="15"/>
                <c:pt idx="0">
                  <c:v>0.95669371446717877</c:v>
                </c:pt>
                <c:pt idx="1">
                  <c:v>0.9275304289036681</c:v>
                </c:pt>
                <c:pt idx="2">
                  <c:v>0.89670659916989093</c:v>
                </c:pt>
                <c:pt idx="3">
                  <c:v>0.86381022660399831</c:v>
                </c:pt>
                <c:pt idx="4">
                  <c:v>0.82836699424197979</c:v>
                </c:pt>
                <c:pt idx="5">
                  <c:v>0.78984030731622479</c:v>
                </c:pt>
                <c:pt idx="6">
                  <c:v>0.74763796373593783</c:v>
                </c:pt>
                <c:pt idx="7">
                  <c:v>0.70112984042551718</c:v>
                </c:pt>
                <c:pt idx="8">
                  <c:v>0.64968312879802337</c:v>
                </c:pt>
                <c:pt idx="9">
                  <c:v>0.59272471980473795</c:v>
                </c:pt>
                <c:pt idx="10">
                  <c:v>0.52984465934607905</c:v>
                </c:pt>
                <c:pt idx="11">
                  <c:v>0.46096037659338995</c:v>
                </c:pt>
                <c:pt idx="12">
                  <c:v>0.38656776032878454</c:v>
                </c:pt>
                <c:pt idx="13">
                  <c:v>0.30810663486379197</c:v>
                </c:pt>
                <c:pt idx="14">
                  <c:v>0.2284437351367028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4919248"/>
        <c:axId val="584920336"/>
      </c:scatterChart>
      <c:valAx>
        <c:axId val="584919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r>
                  <a:rPr lang="en-US"/>
                  <a:t>MTTI [min] (5min checkpoint time)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584920336"/>
        <c:crosses val="autoZero"/>
        <c:crossBetween val="midCat"/>
      </c:valAx>
      <c:valAx>
        <c:axId val="58492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r>
                  <a:rPr lang="en-US"/>
                  <a:t>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584919248"/>
        <c:crosses val="autoZero"/>
        <c:crossBetween val="midCat"/>
      </c:valAx>
      <c:spPr>
        <a:noFill/>
        <a:ln>
          <a:solidFill>
            <a:schemeClr val="tx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Sheet1!$I$32</c:f>
              <c:strCache>
                <c:ptCount val="1"/>
                <c:pt idx="0">
                  <c:v>Efficiency</c:v>
                </c:pt>
              </c:strCache>
            </c:strRef>
          </c:tx>
          <c:spPr>
            <a:ln w="730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Sheet1!$G$33:$G$52</c:f>
              <c:numCache>
                <c:formatCode>General</c:formatCode>
                <c:ptCount val="20"/>
                <c:pt idx="0">
                  <c:v>0.9</c:v>
                </c:pt>
                <c:pt idx="1">
                  <c:v>1.08</c:v>
                </c:pt>
                <c:pt idx="2">
                  <c:v>1.296</c:v>
                </c:pt>
                <c:pt idx="3">
                  <c:v>1.5551999999999999</c:v>
                </c:pt>
                <c:pt idx="4">
                  <c:v>1.8662399999999999</c:v>
                </c:pt>
                <c:pt idx="5">
                  <c:v>2.2394879999999997</c:v>
                </c:pt>
                <c:pt idx="6">
                  <c:v>2.6873855999999994</c:v>
                </c:pt>
                <c:pt idx="7">
                  <c:v>3.2248627199999991</c:v>
                </c:pt>
                <c:pt idx="8">
                  <c:v>3.8698352639999989</c:v>
                </c:pt>
                <c:pt idx="9">
                  <c:v>4.6438023167999987</c:v>
                </c:pt>
                <c:pt idx="10">
                  <c:v>5.5725627801599984</c:v>
                </c:pt>
                <c:pt idx="11">
                  <c:v>6.6870753361919979</c:v>
                </c:pt>
                <c:pt idx="12">
                  <c:v>8.0244904034303968</c:v>
                </c:pt>
                <c:pt idx="13">
                  <c:v>9.6293884841164754</c:v>
                </c:pt>
                <c:pt idx="14">
                  <c:v>11.555266180939769</c:v>
                </c:pt>
                <c:pt idx="15">
                  <c:v>13.866319417127723</c:v>
                </c:pt>
                <c:pt idx="16">
                  <c:v>16.639583300553266</c:v>
                </c:pt>
                <c:pt idx="17">
                  <c:v>19.967499960663918</c:v>
                </c:pt>
                <c:pt idx="18">
                  <c:v>23.960999952796701</c:v>
                </c:pt>
                <c:pt idx="19">
                  <c:v>28.753199943356041</c:v>
                </c:pt>
              </c:numCache>
            </c:numRef>
          </c:xVal>
          <c:yVal>
            <c:numRef>
              <c:f>Sheet1!$I$33:$I$52</c:f>
              <c:numCache>
                <c:formatCode>General</c:formatCode>
                <c:ptCount val="20"/>
                <c:pt idx="0">
                  <c:v>0.94533125454782696</c:v>
                </c:pt>
                <c:pt idx="1">
                  <c:v>0.93845747098249976</c:v>
                </c:pt>
                <c:pt idx="2">
                  <c:v>0.93025227237256414</c:v>
                </c:pt>
                <c:pt idx="3">
                  <c:v>0.90241968640636028</c:v>
                </c:pt>
                <c:pt idx="4">
                  <c:v>0.87352535695701983</c:v>
                </c:pt>
                <c:pt idx="5">
                  <c:v>0.84334058074553275</c:v>
                </c:pt>
                <c:pt idx="6">
                  <c:v>0.81161056332861947</c:v>
                </c:pt>
                <c:pt idx="7">
                  <c:v>0.77805471971436457</c:v>
                </c:pt>
                <c:pt idx="8">
                  <c:v>0.74236887652657524</c:v>
                </c:pt>
                <c:pt idx="9">
                  <c:v>0.70423039300836188</c:v>
                </c:pt>
                <c:pt idx="10">
                  <c:v>0.66330766047465473</c:v>
                </c:pt>
                <c:pt idx="11">
                  <c:v>0.6192760784564646</c:v>
                </c:pt>
                <c:pt idx="12">
                  <c:v>0.57184353527717335</c:v>
                </c:pt>
                <c:pt idx="13">
                  <c:v>0.52078976713600311</c:v>
                </c:pt>
                <c:pt idx="14">
                  <c:v>0.46602585180009076</c:v>
                </c:pt>
                <c:pt idx="15">
                  <c:v>0.40768245270067621</c:v>
                </c:pt>
                <c:pt idx="16">
                  <c:v>0.34623748784686426</c:v>
                </c:pt>
                <c:pt idx="17">
                  <c:v>0.28269267283895488</c:v>
                </c:pt>
                <c:pt idx="18">
                  <c:v>0.21879523984523963</c:v>
                </c:pt>
                <c:pt idx="19">
                  <c:v>0.15725575827663443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7246352"/>
        <c:axId val="637242000"/>
      </c:scatterChart>
      <c:valAx>
        <c:axId val="63724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r>
                  <a:rPr lang="en-US"/>
                  <a:t>Checkpoint time [min] (MTTI = 50min)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637242000"/>
        <c:crosses val="autoZero"/>
        <c:crossBetween val="midCat"/>
      </c:valAx>
      <c:valAx>
        <c:axId val="63724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r>
                  <a:rPr lang="en-US"/>
                  <a:t>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637246352"/>
        <c:crosses val="autoZero"/>
        <c:crossBetween val="midCat"/>
      </c:valAx>
      <c:spPr>
        <a:noFill/>
        <a:ln>
          <a:solidFill>
            <a:schemeClr val="tx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8CB88-4C6F-4029-86FA-227BA7BDBE92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42608-2E16-43BB-9A24-2110CCF9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3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57B593F-3784-4EB5-9510-D536B412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9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5" y="457200"/>
            <a:ext cx="8603185" cy="9001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idx="1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7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38200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1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8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5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0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7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8787"/>
            <a:ext cx="2170113" cy="6399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8787"/>
            <a:ext cx="6362700" cy="6399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5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6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1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5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8787"/>
            <a:ext cx="2170113" cy="639921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8787"/>
            <a:ext cx="6362700" cy="6399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9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4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2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5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9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2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7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1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4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5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7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3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8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1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6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4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74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2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9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6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2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0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8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1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1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3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8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6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9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9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5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2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0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5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1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2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4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0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7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2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1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3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74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9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3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6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5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0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1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8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3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9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8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4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9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8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9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45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8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53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3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1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6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8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1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7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6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6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6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3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0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1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3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8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3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9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6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6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5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2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5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8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0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0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0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1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1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 sz="2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2400">
                <a:solidFill>
                  <a:schemeClr val="accent3"/>
                </a:solidFill>
              </a:defRPr>
            </a:lvl4pPr>
            <a:lvl5pPr>
              <a:buClr>
                <a:schemeClr val="accent6"/>
              </a:buClr>
              <a:defRPr sz="2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9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cap="all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 b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57B593F-3784-4EB5-9510-D536B412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1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9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0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4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7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4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1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5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191000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685800"/>
            <a:ext cx="4191000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8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8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7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1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0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6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57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4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idx="1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1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7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4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5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0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8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4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9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8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69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5" y="685800"/>
            <a:ext cx="8603185" cy="671513"/>
          </a:xfrm>
          <a:prstGeom prst="rect">
            <a:avLst/>
          </a:prstGeom>
        </p:spPr>
        <p:txBody>
          <a:bodyPr/>
          <a:lstStyle>
            <a:lvl1pPr>
              <a:defRPr sz="3200"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57B593F-3784-4EB5-9510-D536B4127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38200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3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2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5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9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4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3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4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8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9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0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6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4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2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8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9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7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8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2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4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1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9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1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1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6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0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5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6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5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1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9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7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2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2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1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5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910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1910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0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16.xml"/><Relationship Id="rId42" Type="http://schemas.openxmlformats.org/officeDocument/2006/relationships/slideLayout" Target="../slideLayouts/slideLayout137.xml"/><Relationship Id="rId47" Type="http://schemas.openxmlformats.org/officeDocument/2006/relationships/slideLayout" Target="../slideLayouts/slideLayout142.xml"/><Relationship Id="rId63" Type="http://schemas.openxmlformats.org/officeDocument/2006/relationships/slideLayout" Target="../slideLayouts/slideLayout158.xml"/><Relationship Id="rId68" Type="http://schemas.openxmlformats.org/officeDocument/2006/relationships/slideLayout" Target="../slideLayouts/slideLayout163.xml"/><Relationship Id="rId84" Type="http://schemas.openxmlformats.org/officeDocument/2006/relationships/slideLayout" Target="../slideLayouts/slideLayout179.xml"/><Relationship Id="rId89" Type="http://schemas.openxmlformats.org/officeDocument/2006/relationships/slideLayout" Target="../slideLayouts/slideLayout184.xml"/><Relationship Id="rId112" Type="http://schemas.openxmlformats.org/officeDocument/2006/relationships/theme" Target="../theme/theme2.xml"/><Relationship Id="rId16" Type="http://schemas.openxmlformats.org/officeDocument/2006/relationships/slideLayout" Target="../slideLayouts/slideLayout111.xml"/><Relationship Id="rId107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106.xml"/><Relationship Id="rId32" Type="http://schemas.openxmlformats.org/officeDocument/2006/relationships/slideLayout" Target="../slideLayouts/slideLayout127.xml"/><Relationship Id="rId37" Type="http://schemas.openxmlformats.org/officeDocument/2006/relationships/slideLayout" Target="../slideLayouts/slideLayout132.xml"/><Relationship Id="rId53" Type="http://schemas.openxmlformats.org/officeDocument/2006/relationships/slideLayout" Target="../slideLayouts/slideLayout148.xml"/><Relationship Id="rId58" Type="http://schemas.openxmlformats.org/officeDocument/2006/relationships/slideLayout" Target="../slideLayouts/slideLayout153.xml"/><Relationship Id="rId74" Type="http://schemas.openxmlformats.org/officeDocument/2006/relationships/slideLayout" Target="../slideLayouts/slideLayout169.xml"/><Relationship Id="rId79" Type="http://schemas.openxmlformats.org/officeDocument/2006/relationships/slideLayout" Target="../slideLayouts/slideLayout174.xml"/><Relationship Id="rId102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00.xml"/><Relationship Id="rId90" Type="http://schemas.openxmlformats.org/officeDocument/2006/relationships/slideLayout" Target="../slideLayouts/slideLayout185.xml"/><Relationship Id="rId95" Type="http://schemas.openxmlformats.org/officeDocument/2006/relationships/slideLayout" Target="../slideLayouts/slideLayout190.xml"/><Relationship Id="rId22" Type="http://schemas.openxmlformats.org/officeDocument/2006/relationships/slideLayout" Target="../slideLayouts/slideLayout117.xml"/><Relationship Id="rId27" Type="http://schemas.openxmlformats.org/officeDocument/2006/relationships/slideLayout" Target="../slideLayouts/slideLayout122.xml"/><Relationship Id="rId43" Type="http://schemas.openxmlformats.org/officeDocument/2006/relationships/slideLayout" Target="../slideLayouts/slideLayout138.xml"/><Relationship Id="rId48" Type="http://schemas.openxmlformats.org/officeDocument/2006/relationships/slideLayout" Target="../slideLayouts/slideLayout143.xml"/><Relationship Id="rId64" Type="http://schemas.openxmlformats.org/officeDocument/2006/relationships/slideLayout" Target="../slideLayouts/slideLayout159.xml"/><Relationship Id="rId69" Type="http://schemas.openxmlformats.org/officeDocument/2006/relationships/slideLayout" Target="../slideLayouts/slideLayout164.xml"/><Relationship Id="rId113" Type="http://schemas.openxmlformats.org/officeDocument/2006/relationships/image" Target="../media/image3.png"/><Relationship Id="rId80" Type="http://schemas.openxmlformats.org/officeDocument/2006/relationships/slideLayout" Target="../slideLayouts/slideLayout175.xml"/><Relationship Id="rId85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33" Type="http://schemas.openxmlformats.org/officeDocument/2006/relationships/slideLayout" Target="../slideLayouts/slideLayout128.xml"/><Relationship Id="rId38" Type="http://schemas.openxmlformats.org/officeDocument/2006/relationships/slideLayout" Target="../slideLayouts/slideLayout133.xml"/><Relationship Id="rId59" Type="http://schemas.openxmlformats.org/officeDocument/2006/relationships/slideLayout" Target="../slideLayouts/slideLayout154.xml"/><Relationship Id="rId103" Type="http://schemas.openxmlformats.org/officeDocument/2006/relationships/slideLayout" Target="../slideLayouts/slideLayout198.xml"/><Relationship Id="rId108" Type="http://schemas.openxmlformats.org/officeDocument/2006/relationships/slideLayout" Target="../slideLayouts/slideLayout203.xml"/><Relationship Id="rId54" Type="http://schemas.openxmlformats.org/officeDocument/2006/relationships/slideLayout" Target="../slideLayouts/slideLayout149.xml"/><Relationship Id="rId70" Type="http://schemas.openxmlformats.org/officeDocument/2006/relationships/slideLayout" Target="../slideLayouts/slideLayout165.xml"/><Relationship Id="rId75" Type="http://schemas.openxmlformats.org/officeDocument/2006/relationships/slideLayout" Target="../slideLayouts/slideLayout170.xml"/><Relationship Id="rId91" Type="http://schemas.openxmlformats.org/officeDocument/2006/relationships/slideLayout" Target="../slideLayouts/slideLayout186.xml"/><Relationship Id="rId96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28" Type="http://schemas.openxmlformats.org/officeDocument/2006/relationships/slideLayout" Target="../slideLayouts/slideLayout123.xml"/><Relationship Id="rId36" Type="http://schemas.openxmlformats.org/officeDocument/2006/relationships/slideLayout" Target="../slideLayouts/slideLayout131.xml"/><Relationship Id="rId49" Type="http://schemas.openxmlformats.org/officeDocument/2006/relationships/slideLayout" Target="../slideLayouts/slideLayout144.xml"/><Relationship Id="rId57" Type="http://schemas.openxmlformats.org/officeDocument/2006/relationships/slideLayout" Target="../slideLayouts/slideLayout152.xml"/><Relationship Id="rId106" Type="http://schemas.openxmlformats.org/officeDocument/2006/relationships/slideLayout" Target="../slideLayouts/slideLayout201.xml"/><Relationship Id="rId114" Type="http://schemas.openxmlformats.org/officeDocument/2006/relationships/image" Target="../media/image4.jpeg"/><Relationship Id="rId10" Type="http://schemas.openxmlformats.org/officeDocument/2006/relationships/slideLayout" Target="../slideLayouts/slideLayout105.xml"/><Relationship Id="rId31" Type="http://schemas.openxmlformats.org/officeDocument/2006/relationships/slideLayout" Target="../slideLayouts/slideLayout126.xml"/><Relationship Id="rId44" Type="http://schemas.openxmlformats.org/officeDocument/2006/relationships/slideLayout" Target="../slideLayouts/slideLayout139.xml"/><Relationship Id="rId52" Type="http://schemas.openxmlformats.org/officeDocument/2006/relationships/slideLayout" Target="../slideLayouts/slideLayout147.xml"/><Relationship Id="rId60" Type="http://schemas.openxmlformats.org/officeDocument/2006/relationships/slideLayout" Target="../slideLayouts/slideLayout155.xml"/><Relationship Id="rId65" Type="http://schemas.openxmlformats.org/officeDocument/2006/relationships/slideLayout" Target="../slideLayouts/slideLayout160.xml"/><Relationship Id="rId73" Type="http://schemas.openxmlformats.org/officeDocument/2006/relationships/slideLayout" Target="../slideLayouts/slideLayout168.xml"/><Relationship Id="rId78" Type="http://schemas.openxmlformats.org/officeDocument/2006/relationships/slideLayout" Target="../slideLayouts/slideLayout173.xml"/><Relationship Id="rId81" Type="http://schemas.openxmlformats.org/officeDocument/2006/relationships/slideLayout" Target="../slideLayouts/slideLayout176.xml"/><Relationship Id="rId86" Type="http://schemas.openxmlformats.org/officeDocument/2006/relationships/slideLayout" Target="../slideLayouts/slideLayout181.xml"/><Relationship Id="rId94" Type="http://schemas.openxmlformats.org/officeDocument/2006/relationships/slideLayout" Target="../slideLayouts/slideLayout189.xml"/><Relationship Id="rId99" Type="http://schemas.openxmlformats.org/officeDocument/2006/relationships/slideLayout" Target="../slideLayouts/slideLayout194.xml"/><Relationship Id="rId101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39" Type="http://schemas.openxmlformats.org/officeDocument/2006/relationships/slideLayout" Target="../slideLayouts/slideLayout134.xml"/><Relationship Id="rId109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129.xml"/><Relationship Id="rId50" Type="http://schemas.openxmlformats.org/officeDocument/2006/relationships/slideLayout" Target="../slideLayouts/slideLayout145.xml"/><Relationship Id="rId55" Type="http://schemas.openxmlformats.org/officeDocument/2006/relationships/slideLayout" Target="../slideLayouts/slideLayout150.xml"/><Relationship Id="rId76" Type="http://schemas.openxmlformats.org/officeDocument/2006/relationships/slideLayout" Target="../slideLayouts/slideLayout171.xml"/><Relationship Id="rId97" Type="http://schemas.openxmlformats.org/officeDocument/2006/relationships/slideLayout" Target="../slideLayouts/slideLayout192.xml"/><Relationship Id="rId104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102.xml"/><Relationship Id="rId71" Type="http://schemas.openxmlformats.org/officeDocument/2006/relationships/slideLayout" Target="../slideLayouts/slideLayout166.xml"/><Relationship Id="rId92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24.xml"/><Relationship Id="rId24" Type="http://schemas.openxmlformats.org/officeDocument/2006/relationships/slideLayout" Target="../slideLayouts/slideLayout119.xml"/><Relationship Id="rId40" Type="http://schemas.openxmlformats.org/officeDocument/2006/relationships/slideLayout" Target="../slideLayouts/slideLayout135.xml"/><Relationship Id="rId45" Type="http://schemas.openxmlformats.org/officeDocument/2006/relationships/slideLayout" Target="../slideLayouts/slideLayout140.xml"/><Relationship Id="rId66" Type="http://schemas.openxmlformats.org/officeDocument/2006/relationships/slideLayout" Target="../slideLayouts/slideLayout161.xml"/><Relationship Id="rId87" Type="http://schemas.openxmlformats.org/officeDocument/2006/relationships/slideLayout" Target="../slideLayouts/slideLayout182.xml"/><Relationship Id="rId110" Type="http://schemas.openxmlformats.org/officeDocument/2006/relationships/slideLayout" Target="../slideLayouts/slideLayout205.xml"/><Relationship Id="rId115" Type="http://schemas.openxmlformats.org/officeDocument/2006/relationships/image" Target="../media/image2.png"/><Relationship Id="rId61" Type="http://schemas.openxmlformats.org/officeDocument/2006/relationships/slideLayout" Target="../slideLayouts/slideLayout156.xml"/><Relationship Id="rId82" Type="http://schemas.openxmlformats.org/officeDocument/2006/relationships/slideLayout" Target="../slideLayouts/slideLayout177.xml"/><Relationship Id="rId1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09.xml"/><Relationship Id="rId30" Type="http://schemas.openxmlformats.org/officeDocument/2006/relationships/slideLayout" Target="../slideLayouts/slideLayout125.xml"/><Relationship Id="rId35" Type="http://schemas.openxmlformats.org/officeDocument/2006/relationships/slideLayout" Target="../slideLayouts/slideLayout130.xml"/><Relationship Id="rId56" Type="http://schemas.openxmlformats.org/officeDocument/2006/relationships/slideLayout" Target="../slideLayouts/slideLayout151.xml"/><Relationship Id="rId77" Type="http://schemas.openxmlformats.org/officeDocument/2006/relationships/slideLayout" Target="../slideLayouts/slideLayout172.xml"/><Relationship Id="rId100" Type="http://schemas.openxmlformats.org/officeDocument/2006/relationships/slideLayout" Target="../slideLayouts/slideLayout195.xml"/><Relationship Id="rId105" Type="http://schemas.openxmlformats.org/officeDocument/2006/relationships/slideLayout" Target="../slideLayouts/slideLayout200.xml"/><Relationship Id="rId8" Type="http://schemas.openxmlformats.org/officeDocument/2006/relationships/slideLayout" Target="../slideLayouts/slideLayout103.xml"/><Relationship Id="rId51" Type="http://schemas.openxmlformats.org/officeDocument/2006/relationships/slideLayout" Target="../slideLayouts/slideLayout146.xml"/><Relationship Id="rId72" Type="http://schemas.openxmlformats.org/officeDocument/2006/relationships/slideLayout" Target="../slideLayouts/slideLayout167.xml"/><Relationship Id="rId93" Type="http://schemas.openxmlformats.org/officeDocument/2006/relationships/slideLayout" Target="../slideLayouts/slideLayout188.xml"/><Relationship Id="rId9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20.xml"/><Relationship Id="rId46" Type="http://schemas.openxmlformats.org/officeDocument/2006/relationships/slideLayout" Target="../slideLayouts/slideLayout141.xml"/><Relationship Id="rId67" Type="http://schemas.openxmlformats.org/officeDocument/2006/relationships/slideLayout" Target="../slideLayouts/slideLayout162.xml"/><Relationship Id="rId20" Type="http://schemas.openxmlformats.org/officeDocument/2006/relationships/slideLayout" Target="../slideLayouts/slideLayout115.xml"/><Relationship Id="rId41" Type="http://schemas.openxmlformats.org/officeDocument/2006/relationships/slideLayout" Target="../slideLayouts/slideLayout136.xml"/><Relationship Id="rId62" Type="http://schemas.openxmlformats.org/officeDocument/2006/relationships/slideLayout" Target="../slideLayouts/slideLayout157.xml"/><Relationship Id="rId83" Type="http://schemas.openxmlformats.org/officeDocument/2006/relationships/slideLayout" Target="../slideLayouts/slideLayout178.xml"/><Relationship Id="rId88" Type="http://schemas.openxmlformats.org/officeDocument/2006/relationships/slideLayout" Target="../slideLayouts/slideLayout183.xml"/><Relationship Id="rId111" Type="http://schemas.openxmlformats.org/officeDocument/2006/relationships/slideLayout" Target="../slideLayouts/slideLayout2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1"/>
            <a:ext cx="8534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1587"/>
            <a:ext cx="8366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0">
                <a:solidFill>
                  <a:srgbClr val="94476B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57B593F-3784-4EB5-9510-D536B4127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97" cstate="screen">
            <a:clrChange>
              <a:clrFrom>
                <a:srgbClr val="FBFFFB"/>
              </a:clrFrom>
              <a:clrTo>
                <a:srgbClr val="FB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800" y="76201"/>
            <a:ext cx="626326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8132664" y="66217"/>
            <a:ext cx="782736" cy="3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6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40" r:id="rId54"/>
    <p:sldLayoutId id="2147483741" r:id="rId55"/>
    <p:sldLayoutId id="2147483742" r:id="rId56"/>
    <p:sldLayoutId id="2147483743" r:id="rId57"/>
    <p:sldLayoutId id="2147483744" r:id="rId58"/>
    <p:sldLayoutId id="2147483745" r:id="rId59"/>
    <p:sldLayoutId id="2147483746" r:id="rId60"/>
    <p:sldLayoutId id="2147483747" r:id="rId61"/>
    <p:sldLayoutId id="2147483748" r:id="rId62"/>
    <p:sldLayoutId id="2147483749" r:id="rId63"/>
    <p:sldLayoutId id="2147483750" r:id="rId64"/>
    <p:sldLayoutId id="2147483751" r:id="rId65"/>
    <p:sldLayoutId id="2147483752" r:id="rId66"/>
    <p:sldLayoutId id="2147483753" r:id="rId67"/>
    <p:sldLayoutId id="2147483754" r:id="rId68"/>
    <p:sldLayoutId id="2147483755" r:id="rId69"/>
    <p:sldLayoutId id="2147483756" r:id="rId70"/>
    <p:sldLayoutId id="2147483759" r:id="rId71"/>
    <p:sldLayoutId id="2147483760" r:id="rId72"/>
    <p:sldLayoutId id="2147483761" r:id="rId73"/>
    <p:sldLayoutId id="2147483762" r:id="rId74"/>
    <p:sldLayoutId id="2147483763" r:id="rId75"/>
    <p:sldLayoutId id="2147483764" r:id="rId76"/>
    <p:sldLayoutId id="2147483765" r:id="rId77"/>
    <p:sldLayoutId id="2147483766" r:id="rId78"/>
    <p:sldLayoutId id="2147483767" r:id="rId79"/>
    <p:sldLayoutId id="2147483768" r:id="rId80"/>
    <p:sldLayoutId id="2147483769" r:id="rId81"/>
    <p:sldLayoutId id="2147483770" r:id="rId82"/>
    <p:sldLayoutId id="2147483771" r:id="rId83"/>
    <p:sldLayoutId id="2147483772" r:id="rId84"/>
    <p:sldLayoutId id="2147483773" r:id="rId85"/>
    <p:sldLayoutId id="2147483774" r:id="rId86"/>
    <p:sldLayoutId id="2147483775" r:id="rId87"/>
    <p:sldLayoutId id="2147483776" r:id="rId88"/>
    <p:sldLayoutId id="2147483777" r:id="rId89"/>
    <p:sldLayoutId id="2147483778" r:id="rId90"/>
    <p:sldLayoutId id="2147483779" r:id="rId91"/>
    <p:sldLayoutId id="2147483780" r:id="rId92"/>
    <p:sldLayoutId id="2147483781" r:id="rId93"/>
    <p:sldLayoutId id="2147483782" r:id="rId94"/>
    <p:sldLayoutId id="2147483783" r:id="rId9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marL="4318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2pPr>
      <a:lvl3pPr marL="647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3pPr>
      <a:lvl4pPr marL="8636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4pPr>
      <a:lvl5pPr marL="10795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5pPr>
      <a:lvl6pPr marL="1536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6pPr>
      <a:lvl7pPr marL="19939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7pPr>
      <a:lvl8pPr marL="24511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8pPr>
      <a:lvl9pPr marL="29083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9pPr>
    </p:titleStyle>
    <p:bodyStyle>
      <a:lvl1pPr marL="0" indent="0" algn="l" defTabSz="457200" rtl="0" eaLnBrk="1" fontAlgn="base" hangingPunct="1">
        <a:lnSpc>
          <a:spcPct val="99000"/>
        </a:lnSpc>
        <a:spcBef>
          <a:spcPts val="650"/>
        </a:spcBef>
        <a:spcAft>
          <a:spcPct val="0"/>
        </a:spcAft>
        <a:buClr>
          <a:schemeClr val="bg1"/>
        </a:buClr>
        <a:buSzPct val="53000"/>
        <a:buFont typeface="Arial" pitchFamily="34" charset="0"/>
        <a:buChar char="•"/>
        <a:defRPr sz="28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457200" indent="-284163" algn="l" defTabSz="457200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Century Gothic" pitchFamily="34" charset="0"/>
        <a:buChar char="–"/>
        <a:defRPr sz="2400">
          <a:solidFill>
            <a:schemeClr val="accent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685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chemeClr val="accent2"/>
        </a:buClr>
        <a:buSzPct val="100000"/>
        <a:buFont typeface="Century Gothic" pitchFamily="34" charset="0"/>
        <a:buChar char="•"/>
        <a:defRPr sz="2000">
          <a:solidFill>
            <a:schemeClr val="accent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914400" indent="-228600" algn="l" defTabSz="457200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accent4"/>
        </a:buClr>
        <a:buSzPct val="100000"/>
        <a:buFont typeface="Century Gothic" pitchFamily="34" charset="0"/>
        <a:buChar char="–"/>
        <a:defRPr sz="2000">
          <a:solidFill>
            <a:schemeClr val="accent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371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chemeClr val="accent3"/>
        </a:buClr>
        <a:buSzPct val="100000"/>
        <a:buFont typeface="Century Gothic" pitchFamily="34" charset="0"/>
        <a:buChar char="•"/>
        <a:defRPr sz="2000">
          <a:solidFill>
            <a:schemeClr val="accent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8415" y="457200"/>
            <a:ext cx="860318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3513"/>
            <a:ext cx="8534400" cy="54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1587"/>
            <a:ext cx="8366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0">
                <a:solidFill>
                  <a:srgbClr val="94476B"/>
                </a:solidFill>
              </a:defRPr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64" y="76200"/>
            <a:ext cx="782736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18824" r="20901" b="40588"/>
          <a:stretch/>
        </p:blipFill>
        <p:spPr bwMode="auto">
          <a:xfrm>
            <a:off x="171800" y="76201"/>
            <a:ext cx="626326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8132664" y="66217"/>
            <a:ext cx="782736" cy="3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2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06" r:id="rId22"/>
    <p:sldLayoutId id="2147483807" r:id="rId23"/>
    <p:sldLayoutId id="2147483808" r:id="rId24"/>
    <p:sldLayoutId id="2147483809" r:id="rId25"/>
    <p:sldLayoutId id="2147483810" r:id="rId26"/>
    <p:sldLayoutId id="2147483811" r:id="rId27"/>
    <p:sldLayoutId id="2147483812" r:id="rId28"/>
    <p:sldLayoutId id="2147483813" r:id="rId29"/>
    <p:sldLayoutId id="2147483814" r:id="rId30"/>
    <p:sldLayoutId id="2147483815" r:id="rId31"/>
    <p:sldLayoutId id="2147483816" r:id="rId32"/>
    <p:sldLayoutId id="2147483817" r:id="rId33"/>
    <p:sldLayoutId id="2147483818" r:id="rId34"/>
    <p:sldLayoutId id="2147483819" r:id="rId35"/>
    <p:sldLayoutId id="2147483820" r:id="rId36"/>
    <p:sldLayoutId id="2147483821" r:id="rId37"/>
    <p:sldLayoutId id="2147483822" r:id="rId38"/>
    <p:sldLayoutId id="2147483823" r:id="rId39"/>
    <p:sldLayoutId id="2147483824" r:id="rId40"/>
    <p:sldLayoutId id="2147483825" r:id="rId41"/>
    <p:sldLayoutId id="2147483826" r:id="rId42"/>
    <p:sldLayoutId id="2147483827" r:id="rId43"/>
    <p:sldLayoutId id="2147483828" r:id="rId44"/>
    <p:sldLayoutId id="2147483829" r:id="rId45"/>
    <p:sldLayoutId id="2147483830" r:id="rId46"/>
    <p:sldLayoutId id="2147483831" r:id="rId47"/>
    <p:sldLayoutId id="2147483832" r:id="rId48"/>
    <p:sldLayoutId id="2147483833" r:id="rId49"/>
    <p:sldLayoutId id="2147483834" r:id="rId50"/>
    <p:sldLayoutId id="2147483835" r:id="rId51"/>
    <p:sldLayoutId id="2147483836" r:id="rId52"/>
    <p:sldLayoutId id="2147483837" r:id="rId53"/>
    <p:sldLayoutId id="2147483838" r:id="rId54"/>
    <p:sldLayoutId id="2147483839" r:id="rId55"/>
    <p:sldLayoutId id="2147483840" r:id="rId56"/>
    <p:sldLayoutId id="2147483841" r:id="rId57"/>
    <p:sldLayoutId id="2147483842" r:id="rId58"/>
    <p:sldLayoutId id="2147483843" r:id="rId59"/>
    <p:sldLayoutId id="2147483844" r:id="rId60"/>
    <p:sldLayoutId id="2147483845" r:id="rId61"/>
    <p:sldLayoutId id="2147483846" r:id="rId62"/>
    <p:sldLayoutId id="2147483847" r:id="rId63"/>
    <p:sldLayoutId id="2147483848" r:id="rId64"/>
    <p:sldLayoutId id="2147483849" r:id="rId65"/>
    <p:sldLayoutId id="2147483850" r:id="rId66"/>
    <p:sldLayoutId id="2147483851" r:id="rId67"/>
    <p:sldLayoutId id="2147483852" r:id="rId68"/>
    <p:sldLayoutId id="2147483853" r:id="rId69"/>
    <p:sldLayoutId id="2147483854" r:id="rId70"/>
    <p:sldLayoutId id="2147483855" r:id="rId71"/>
    <p:sldLayoutId id="2147483856" r:id="rId72"/>
    <p:sldLayoutId id="2147483857" r:id="rId73"/>
    <p:sldLayoutId id="2147483858" r:id="rId74"/>
    <p:sldLayoutId id="2147483859" r:id="rId75"/>
    <p:sldLayoutId id="2147483860" r:id="rId76"/>
    <p:sldLayoutId id="2147483861" r:id="rId77"/>
    <p:sldLayoutId id="2147483862" r:id="rId78"/>
    <p:sldLayoutId id="2147483863" r:id="rId79"/>
    <p:sldLayoutId id="2147483864" r:id="rId80"/>
    <p:sldLayoutId id="2147483865" r:id="rId81"/>
    <p:sldLayoutId id="2147483866" r:id="rId82"/>
    <p:sldLayoutId id="2147483867" r:id="rId83"/>
    <p:sldLayoutId id="2147483868" r:id="rId84"/>
    <p:sldLayoutId id="2147483869" r:id="rId85"/>
    <p:sldLayoutId id="2147483870" r:id="rId86"/>
    <p:sldLayoutId id="2147483871" r:id="rId87"/>
    <p:sldLayoutId id="2147483872" r:id="rId88"/>
    <p:sldLayoutId id="2147483873" r:id="rId89"/>
    <p:sldLayoutId id="2147483874" r:id="rId90"/>
    <p:sldLayoutId id="2147483875" r:id="rId91"/>
    <p:sldLayoutId id="2147483876" r:id="rId92"/>
    <p:sldLayoutId id="2147483877" r:id="rId93"/>
    <p:sldLayoutId id="2147483878" r:id="rId94"/>
    <p:sldLayoutId id="2147483879" r:id="rId95"/>
    <p:sldLayoutId id="2147483880" r:id="rId96"/>
    <p:sldLayoutId id="2147483881" r:id="rId97"/>
    <p:sldLayoutId id="2147483882" r:id="rId98"/>
    <p:sldLayoutId id="2147483883" r:id="rId99"/>
    <p:sldLayoutId id="2147483884" r:id="rId100"/>
    <p:sldLayoutId id="2147483885" r:id="rId101"/>
    <p:sldLayoutId id="2147483886" r:id="rId102"/>
    <p:sldLayoutId id="2147483887" r:id="rId103"/>
    <p:sldLayoutId id="2147483888" r:id="rId104"/>
    <p:sldLayoutId id="2147483889" r:id="rId105"/>
    <p:sldLayoutId id="2147483890" r:id="rId106"/>
    <p:sldLayoutId id="2147483891" r:id="rId107"/>
    <p:sldLayoutId id="2147483892" r:id="rId108"/>
    <p:sldLayoutId id="2147483893" r:id="rId109"/>
    <p:sldLayoutId id="2147483894" r:id="rId110"/>
    <p:sldLayoutId id="2147483895" r:id="rId1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marL="4318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2pPr>
      <a:lvl3pPr marL="647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3pPr>
      <a:lvl4pPr marL="8636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4pPr>
      <a:lvl5pPr marL="10795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5pPr>
      <a:lvl6pPr marL="1536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6pPr>
      <a:lvl7pPr marL="19939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7pPr>
      <a:lvl8pPr marL="24511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8pPr>
      <a:lvl9pPr marL="29083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9pPr>
    </p:titleStyle>
    <p:bodyStyle>
      <a:lvl1pPr marL="341313" indent="-341313" algn="l" defTabSz="457200" rtl="0" eaLnBrk="1" fontAlgn="base" hangingPunct="1">
        <a:lnSpc>
          <a:spcPct val="99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Century Gothic" pitchFamily="34" charset="0"/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rgbClr val="800080"/>
        </a:buClr>
        <a:buSzPct val="100000"/>
        <a:buFont typeface="Century Gothic" pitchFamily="34" charset="0"/>
        <a:buChar char="–"/>
        <a:defRPr sz="2200">
          <a:solidFill>
            <a:srgbClr val="660066"/>
          </a:solidFill>
          <a:latin typeface="+mn-lt"/>
          <a:cs typeface="+mn-cs"/>
        </a:defRPr>
      </a:lvl2pPr>
      <a:lvl3pPr marL="1143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buChar char="•"/>
        <a:defRPr>
          <a:solidFill>
            <a:srgbClr val="B80047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–"/>
        <a:defRPr>
          <a:solidFill>
            <a:srgbClr val="94476B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326120" cy="1470025"/>
          </a:xfrm>
        </p:spPr>
        <p:txBody>
          <a:bodyPr/>
          <a:lstStyle/>
          <a:p>
            <a:r>
              <a:rPr lang="en-US" sz="4800" dirty="0"/>
              <a:t>Toward </a:t>
            </a:r>
            <a:r>
              <a:rPr lang="en-US" sz="4800" dirty="0" err="1"/>
              <a:t>Exascale</a:t>
            </a:r>
            <a:r>
              <a:rPr lang="en-US" sz="4800" dirty="0"/>
              <a:t> Resilience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Part </a:t>
            </a:r>
            <a:r>
              <a:rPr lang="en-US" b="1" dirty="0" smtClean="0"/>
              <a:t>6: </a:t>
            </a:r>
            <a:br>
              <a:rPr lang="en-US" b="1" dirty="0" smtClean="0"/>
            </a:br>
            <a:r>
              <a:rPr lang="en-US" b="1" dirty="0" smtClean="0"/>
              <a:t>   System protection with checkpoint/restart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709333"/>
          </a:xfrm>
        </p:spPr>
        <p:txBody>
          <a:bodyPr/>
          <a:lstStyle/>
          <a:p>
            <a:r>
              <a:rPr lang="en-US" dirty="0" smtClean="0"/>
              <a:t>Mattan Erez</a:t>
            </a:r>
          </a:p>
          <a:p>
            <a:r>
              <a:rPr lang="en-US" dirty="0" smtClean="0"/>
              <a:t>The University of Texas at Austin</a:t>
            </a:r>
          </a:p>
          <a:p>
            <a:endParaRPr lang="en-US" dirty="0"/>
          </a:p>
          <a:p>
            <a:r>
              <a:rPr lang="en-US" dirty="0" smtClean="0"/>
              <a:t>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often should we take a checkpoint?</a:t>
            </a:r>
          </a:p>
          <a:p>
            <a:pPr lvl="1"/>
            <a:r>
              <a:rPr lang="en-US" dirty="0" smtClean="0"/>
              <a:t>Want to maximize efficiency</a:t>
            </a:r>
          </a:p>
          <a:p>
            <a:pPr lvl="1"/>
            <a:r>
              <a:rPr lang="en-US" dirty="0" smtClean="0"/>
              <a:t>Too frequent – time wasted on </a:t>
            </a:r>
            <a:r>
              <a:rPr lang="en-US" dirty="0" err="1" smtClean="0"/>
              <a:t>checkpointing</a:t>
            </a:r>
            <a:endParaRPr lang="en-US" dirty="0" smtClean="0"/>
          </a:p>
          <a:p>
            <a:pPr lvl="1"/>
            <a:r>
              <a:rPr lang="en-US" dirty="0" smtClean="0"/>
              <a:t>Too infrequent – time wasted on re-execution</a:t>
            </a:r>
          </a:p>
          <a:p>
            <a:pPr lvl="1"/>
            <a:r>
              <a:rPr lang="en-US" dirty="0" smtClean="0"/>
              <a:t>Can we optimally balance the two?</a:t>
            </a:r>
          </a:p>
          <a:p>
            <a:pPr lvl="2"/>
            <a:r>
              <a:rPr lang="en-US" dirty="0" smtClean="0"/>
              <a:t>Sure, let’s see how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37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determines CP/RS effectiveness?</a:t>
            </a:r>
          </a:p>
          <a:p>
            <a:pPr lvl="1"/>
            <a:r>
              <a:rPr lang="en-US" dirty="0"/>
              <a:t>How long between failures (</a:t>
            </a:r>
            <a:r>
              <a:rPr lang="en-US" dirty="0" err="1"/>
              <a:t>failstops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 long to repair and recover</a:t>
            </a:r>
          </a:p>
          <a:p>
            <a:pPr lvl="1"/>
            <a:r>
              <a:rPr lang="en-US" dirty="0" smtClean="0"/>
              <a:t>How long to take checkpoint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9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</a:t>
            </a:r>
            <a:r>
              <a:rPr lang="en-US" dirty="0"/>
              <a:t>between </a:t>
            </a:r>
            <a:r>
              <a:rPr lang="en-US" dirty="0" smtClean="0"/>
              <a:t>failures (AMTTI)</a:t>
            </a:r>
          </a:p>
          <a:p>
            <a:pPr lvl="1"/>
            <a:r>
              <a:rPr lang="en-US" dirty="0" smtClean="0"/>
              <a:t>Not up to CP/RS scheme – system parameter</a:t>
            </a:r>
          </a:p>
          <a:p>
            <a:pPr lvl="1"/>
            <a:r>
              <a:rPr lang="en-US" dirty="0" smtClean="0"/>
              <a:t>Currently ~5 hours and trending down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55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to repair</a:t>
            </a:r>
          </a:p>
          <a:p>
            <a:pPr lvl="1"/>
            <a:r>
              <a:rPr lang="en-US" dirty="0" smtClean="0"/>
              <a:t>If spare nodes: repair takes seconds (at most)</a:t>
            </a:r>
          </a:p>
          <a:p>
            <a:pPr lvl="1"/>
            <a:r>
              <a:rPr lang="en-US" dirty="0" smtClean="0"/>
              <a:t>If no spare nodes: repair hidden by other jobs</a:t>
            </a:r>
          </a:p>
          <a:p>
            <a:pPr lvl="2"/>
            <a:r>
              <a:rPr lang="en-US" dirty="0" smtClean="0"/>
              <a:t>Deallocate and reallocate failed job</a:t>
            </a:r>
          </a:p>
          <a:p>
            <a:pPr lvl="1"/>
            <a:r>
              <a:rPr lang="en-US" dirty="0" smtClean="0"/>
              <a:t>From system perspective, repair time very short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1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to recover</a:t>
            </a:r>
          </a:p>
          <a:p>
            <a:pPr lvl="1"/>
            <a:r>
              <a:rPr lang="en-US" dirty="0"/>
              <a:t>Read state back in</a:t>
            </a:r>
          </a:p>
          <a:p>
            <a:pPr lvl="2"/>
            <a:r>
              <a:rPr lang="en-US" dirty="0"/>
              <a:t>Usually similar to taking checkpoint</a:t>
            </a:r>
          </a:p>
          <a:p>
            <a:pPr lvl="1"/>
            <a:r>
              <a:rPr lang="en-US" dirty="0"/>
              <a:t>Re-execute all lost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89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to take the checkpoint</a:t>
            </a:r>
          </a:p>
          <a:p>
            <a:pPr lvl="1"/>
            <a:r>
              <a:rPr lang="en-US" dirty="0" smtClean="0"/>
              <a:t>Stop the system</a:t>
            </a:r>
          </a:p>
          <a:p>
            <a:pPr lvl="2"/>
            <a:r>
              <a:rPr lang="en-US" dirty="0" smtClean="0"/>
              <a:t>Depends on technique used, but can be fast</a:t>
            </a:r>
          </a:p>
          <a:p>
            <a:pPr lvl="1"/>
            <a:r>
              <a:rPr lang="en-US" dirty="0" smtClean="0"/>
              <a:t>Copy state somewhere safe</a:t>
            </a:r>
          </a:p>
          <a:p>
            <a:pPr lvl="2"/>
            <a:r>
              <a:rPr lang="en-US" dirty="0"/>
              <a:t>~25</a:t>
            </a:r>
            <a:r>
              <a:rPr lang="en-US" b="1" dirty="0"/>
              <a:t>M</a:t>
            </a:r>
            <a:r>
              <a:rPr lang="en-US" dirty="0"/>
              <a:t>B/s per node </a:t>
            </a:r>
            <a:r>
              <a:rPr lang="en-US" dirty="0" smtClean="0"/>
              <a:t>typical global file system BW</a:t>
            </a:r>
          </a:p>
          <a:p>
            <a:pPr lvl="3"/>
            <a:r>
              <a:rPr lang="en-US" dirty="0" smtClean="0"/>
              <a:t>Worse when many nodes write together</a:t>
            </a:r>
          </a:p>
          <a:p>
            <a:pPr lvl="2"/>
            <a:r>
              <a:rPr lang="en-US" dirty="0" smtClean="0"/>
              <a:t>~100GB per node</a:t>
            </a:r>
          </a:p>
          <a:p>
            <a:pPr lvl="1"/>
            <a:r>
              <a:rPr lang="en-US" dirty="0" smtClean="0"/>
              <a:t>Continue execution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Kind of long, let’s see what that means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80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Estimating execution time with CP/RS</a:t>
            </a:r>
          </a:p>
          <a:p>
            <a:pPr lvl="1"/>
            <a:r>
              <a:rPr lang="en-US" dirty="0" smtClean="0"/>
              <a:t>Excellent paper by J. Daly, Future Generation Computer Systems 22 (2006)</a:t>
            </a:r>
          </a:p>
          <a:p>
            <a:pPr lvl="2"/>
            <a:r>
              <a:rPr lang="en-US" dirty="0" smtClean="0"/>
              <a:t>Took figures and equations from that paper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457200" lvl="2" indent="0">
              <a:buNone/>
            </a:pPr>
            <a:endParaRPr lang="en-US" dirty="0"/>
          </a:p>
          <a:p>
            <a:r>
              <a:rPr lang="en-US" dirty="0" smtClean="0"/>
              <a:t>Total = solve + checkpoint + </a:t>
            </a:r>
            <a:r>
              <a:rPr lang="en-US" dirty="0" err="1" smtClean="0"/>
              <a:t>reexec</a:t>
            </a:r>
            <a:r>
              <a:rPr lang="en-US" dirty="0" smtClean="0"/>
              <a:t> + repair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108" y="2578468"/>
            <a:ext cx="5211292" cy="29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6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685801"/>
            <a:ext cx="8686800" cy="5715000"/>
          </a:xfrm>
        </p:spPr>
        <p:txBody>
          <a:bodyPr/>
          <a:lstStyle/>
          <a:p>
            <a:r>
              <a:rPr lang="en-US" dirty="0" smtClean="0"/>
              <a:t>First order model</a:t>
            </a:r>
          </a:p>
          <a:p>
            <a:pPr lvl="1"/>
            <a:r>
              <a:rPr lang="en-US" dirty="0" smtClean="0"/>
              <a:t>No interrupts during checkpoint or recovery</a:t>
            </a:r>
          </a:p>
          <a:p>
            <a:pPr lvl="1"/>
            <a:r>
              <a:rPr lang="en-US" dirty="0" smtClean="0"/>
              <a:t>Interrupts occur in the middle of an interval (expected)</a:t>
            </a:r>
          </a:p>
          <a:p>
            <a:pPr lvl="1"/>
            <a:r>
              <a:rPr lang="en-US" dirty="0" smtClean="0"/>
              <a:t>Poisson process for interrupts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6" y="3434080"/>
            <a:ext cx="7254242" cy="2204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960" y="3584893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Total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1360" y="3584893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   Ideal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9357" y="3312468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  # checkpoints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0152" y="5529579"/>
            <a:ext cx="338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      recover time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9920" y="5939135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  # interrupts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6027702" y="5529579"/>
            <a:ext cx="466149" cy="435611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6786357" y="5529579"/>
            <a:ext cx="681243" cy="47022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755354" y="466692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repair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56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Poisson and when </a:t>
            </a:r>
            <a:br>
              <a:rPr lang="en-US" dirty="0" smtClean="0"/>
            </a:br>
            <a:r>
              <a:rPr lang="en-US" dirty="0" smtClean="0"/>
              <a:t>    checkpoint interval &lt;&lt; MTTI</a:t>
            </a:r>
          </a:p>
          <a:p>
            <a:r>
              <a:rPr lang="en-US" dirty="0"/>
              <a:t> </a:t>
            </a:r>
            <a:r>
              <a:rPr lang="en-US" dirty="0" smtClean="0"/>
              <a:t>      then: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305" y="3642152"/>
            <a:ext cx="5562930" cy="229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21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First-order equation: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Minimize time  (control interval)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895" y="2010482"/>
            <a:ext cx="4561009" cy="1758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095" y="4569714"/>
            <a:ext cx="4197127" cy="855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5" y="5493903"/>
            <a:ext cx="6406119" cy="9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6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reliability never perfect</a:t>
            </a:r>
          </a:p>
          <a:p>
            <a:pPr lvl="1"/>
            <a:r>
              <a:rPr lang="en-US" dirty="0" smtClean="0"/>
              <a:t>Not worth the cost</a:t>
            </a:r>
          </a:p>
          <a:p>
            <a:pPr lvl="2"/>
            <a:r>
              <a:rPr lang="en-US" dirty="0" smtClean="0"/>
              <a:t>Though can get close with high cost</a:t>
            </a:r>
          </a:p>
          <a:p>
            <a:r>
              <a:rPr lang="en-US" dirty="0" smtClean="0"/>
              <a:t>Software also has errors</a:t>
            </a:r>
          </a:p>
          <a:p>
            <a:pPr lvl="1"/>
            <a:r>
              <a:rPr lang="en-US" dirty="0" smtClean="0"/>
              <a:t>Can never fully debug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good is the first order model?</a:t>
            </a:r>
          </a:p>
          <a:p>
            <a:pPr lvl="1"/>
            <a:r>
              <a:rPr lang="en-US" dirty="0" smtClean="0"/>
              <a:t>Great yesterday, w/  5min checkpoints and 25h MTTI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884" y="1840037"/>
            <a:ext cx="6464422" cy="4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2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good is the first order model?</a:t>
            </a:r>
          </a:p>
          <a:p>
            <a:pPr lvl="1"/>
            <a:r>
              <a:rPr lang="en-US" dirty="0" smtClean="0"/>
              <a:t>OK today, w/  5min checkpoints and 5h MTTI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276" y="2029277"/>
            <a:ext cx="6081287" cy="42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07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good is the first order model?</a:t>
            </a:r>
          </a:p>
          <a:p>
            <a:pPr lvl="1"/>
            <a:r>
              <a:rPr lang="en-US" dirty="0" smtClean="0"/>
              <a:t>Bad in the future (MTTI = 15min, checkpoint = 5min)</a:t>
            </a:r>
          </a:p>
          <a:p>
            <a:pPr lvl="2"/>
            <a:r>
              <a:rPr lang="en-US" dirty="0" smtClean="0"/>
              <a:t>Ignored interrupts during checkpoint and restart</a:t>
            </a:r>
          </a:p>
          <a:p>
            <a:pPr lvl="2"/>
            <a:r>
              <a:rPr lang="en-US" dirty="0" smtClean="0"/>
              <a:t>Ignored greater likelihood of failing early in a period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200" y="2673175"/>
            <a:ext cx="5989839" cy="40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5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what is the rough efficiency?</a:t>
            </a:r>
          </a:p>
          <a:p>
            <a:pPr lvl="1"/>
            <a:r>
              <a:rPr lang="en-US" dirty="0" smtClean="0"/>
              <a:t>Good today, but tomorrow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134916"/>
              </p:ext>
            </p:extLst>
          </p:nvPr>
        </p:nvGraphicFramePr>
        <p:xfrm>
          <a:off x="1869440" y="2148841"/>
          <a:ext cx="4866640" cy="425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7969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</a:p>
          <a:p>
            <a:pPr lvl="1"/>
            <a:r>
              <a:rPr lang="en-US" dirty="0" smtClean="0"/>
              <a:t>Improve reliability</a:t>
            </a:r>
          </a:p>
          <a:p>
            <a:pPr lvl="2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Reduce checkpoint overhead?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021463"/>
              </p:ext>
            </p:extLst>
          </p:nvPr>
        </p:nvGraphicFramePr>
        <p:xfrm>
          <a:off x="1320800" y="2915920"/>
          <a:ext cx="5918200" cy="362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565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reduce the checkpoint overhead?</a:t>
            </a:r>
          </a:p>
          <a:p>
            <a:pPr lvl="1"/>
            <a:r>
              <a:rPr lang="en-US" dirty="0" smtClean="0"/>
              <a:t>Copy less state</a:t>
            </a:r>
          </a:p>
          <a:p>
            <a:pPr lvl="1"/>
            <a:r>
              <a:rPr lang="en-US" dirty="0" smtClean="0"/>
              <a:t>Overlap copy and compute</a:t>
            </a:r>
          </a:p>
          <a:p>
            <a:pPr lvl="1"/>
            <a:r>
              <a:rPr lang="en-US" dirty="0" smtClean="0"/>
              <a:t>Copy faster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10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 less state?</a:t>
            </a:r>
          </a:p>
          <a:p>
            <a:pPr lvl="1"/>
            <a:r>
              <a:rPr lang="en-US" dirty="0" smtClean="0"/>
              <a:t>Only preserve critical live state</a:t>
            </a:r>
          </a:p>
          <a:p>
            <a:pPr lvl="2"/>
            <a:r>
              <a:rPr lang="en-US" dirty="0" smtClean="0"/>
              <a:t>Ask programmer</a:t>
            </a:r>
          </a:p>
          <a:p>
            <a:pPr lvl="2"/>
            <a:r>
              <a:rPr lang="en-US" dirty="0" smtClean="0"/>
              <a:t>Analyze</a:t>
            </a:r>
          </a:p>
          <a:p>
            <a:pPr lvl="1"/>
            <a:r>
              <a:rPr lang="en-US" dirty="0" smtClean="0"/>
              <a:t>Incremental </a:t>
            </a:r>
            <a:r>
              <a:rPr lang="en-US" dirty="0" err="1" smtClean="0"/>
              <a:t>checkpointing</a:t>
            </a:r>
            <a:endParaRPr lang="en-US" dirty="0" smtClean="0"/>
          </a:p>
          <a:p>
            <a:pPr lvl="2"/>
            <a:r>
              <a:rPr lang="en-US" dirty="0" smtClean="0"/>
              <a:t>Only save the delta from prior checkpoint</a:t>
            </a:r>
          </a:p>
          <a:p>
            <a:pPr lvl="3"/>
            <a:r>
              <a:rPr lang="en-US" dirty="0" smtClean="0"/>
              <a:t>Need to track what changed </a:t>
            </a:r>
            <a:br>
              <a:rPr lang="en-US" dirty="0" smtClean="0"/>
            </a:br>
            <a:r>
              <a:rPr lang="en-US" dirty="0" smtClean="0"/>
              <a:t>(can use OS protection mechanisms)</a:t>
            </a:r>
          </a:p>
          <a:p>
            <a:pPr lvl="3"/>
            <a:r>
              <a:rPr lang="en-US" dirty="0" smtClean="0"/>
              <a:t>Garbage collection a big issue – </a:t>
            </a:r>
            <a:br>
              <a:rPr lang="en-US" dirty="0" smtClean="0"/>
            </a:br>
            <a:r>
              <a:rPr lang="en-US" dirty="0" smtClean="0"/>
              <a:t>when do we no longer need old state?</a:t>
            </a:r>
          </a:p>
          <a:p>
            <a:pPr lvl="3"/>
            <a:r>
              <a:rPr lang="en-US" dirty="0" smtClean="0"/>
              <a:t>Recovery much more complicated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18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Overlap copy and compute?</a:t>
            </a:r>
          </a:p>
          <a:p>
            <a:pPr lvl="1"/>
            <a:r>
              <a:rPr lang="en-US" dirty="0" smtClean="0"/>
              <a:t>Take quick checkpoint locally (e.g., to SSD)</a:t>
            </a:r>
          </a:p>
          <a:p>
            <a:pPr lvl="2"/>
            <a:r>
              <a:rPr lang="en-US" dirty="0" smtClean="0"/>
              <a:t>BW can be 2GB/s per node – 100x improvement</a:t>
            </a:r>
          </a:p>
          <a:p>
            <a:pPr lvl="1"/>
            <a:r>
              <a:rPr lang="en-US" dirty="0" smtClean="0"/>
              <a:t>Slowly copy out to global file system during computation</a:t>
            </a:r>
          </a:p>
          <a:p>
            <a:pPr lvl="2"/>
            <a:r>
              <a:rPr lang="en-US" dirty="0" smtClean="0"/>
              <a:t>What happens on interrupt? </a:t>
            </a:r>
          </a:p>
          <a:p>
            <a:pPr lvl="3"/>
            <a:r>
              <a:rPr lang="en-US" dirty="0" smtClean="0"/>
              <a:t>May have to rollback to previous full checkpoint</a:t>
            </a:r>
            <a:endParaRPr lang="en-US" dirty="0"/>
          </a:p>
          <a:p>
            <a:pPr lvl="1"/>
            <a:r>
              <a:rPr lang="en-US" dirty="0" smtClean="0"/>
              <a:t>“Burst buffers”</a:t>
            </a:r>
          </a:p>
          <a:p>
            <a:pPr lvl="1"/>
            <a:r>
              <a:rPr lang="en-US" dirty="0" smtClean="0"/>
              <a:t>Can also use </a:t>
            </a:r>
            <a:r>
              <a:rPr lang="en-US" dirty="0" err="1" smtClean="0"/>
              <a:t>memprotect</a:t>
            </a:r>
            <a:r>
              <a:rPr lang="en-US" dirty="0" smtClean="0"/>
              <a:t> to copy the checkpoint in the background</a:t>
            </a:r>
          </a:p>
          <a:p>
            <a:pPr lvl="2"/>
            <a:r>
              <a:rPr lang="en-US" dirty="0" smtClean="0"/>
              <a:t>Similar to VM live migration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54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 faster</a:t>
            </a:r>
          </a:p>
          <a:p>
            <a:pPr lvl="1"/>
            <a:r>
              <a:rPr lang="en-US" dirty="0" smtClean="0"/>
              <a:t>Build more BW to global file system</a:t>
            </a:r>
          </a:p>
          <a:p>
            <a:pPr lvl="1"/>
            <a:r>
              <a:rPr lang="en-US" dirty="0" smtClean="0"/>
              <a:t>Partition and replicate file system</a:t>
            </a:r>
          </a:p>
          <a:p>
            <a:pPr lvl="1"/>
            <a:r>
              <a:rPr lang="en-US" dirty="0" smtClean="0"/>
              <a:t>Use hierarchy?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4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“Scalable checkpoint restart”</a:t>
            </a:r>
          </a:p>
          <a:p>
            <a:pPr lvl="1"/>
            <a:r>
              <a:rPr lang="en-US" dirty="0" smtClean="0"/>
              <a:t>Take frequent checkpoints to memory</a:t>
            </a:r>
          </a:p>
          <a:p>
            <a:pPr lvl="1"/>
            <a:r>
              <a:rPr lang="en-US" dirty="0" smtClean="0"/>
              <a:t>Less frequent to SSD</a:t>
            </a:r>
          </a:p>
          <a:p>
            <a:pPr lvl="1"/>
            <a:r>
              <a:rPr lang="en-US" dirty="0" smtClean="0"/>
              <a:t>Less frequent to global file system</a:t>
            </a:r>
          </a:p>
          <a:p>
            <a:pPr lvl="1"/>
            <a:r>
              <a:rPr lang="en-US" dirty="0" smtClean="0"/>
              <a:t>Can adjust number of levels</a:t>
            </a:r>
          </a:p>
          <a:p>
            <a:pPr marL="173037" lvl="1" indent="0">
              <a:buNone/>
            </a:pPr>
            <a:endParaRPr lang="en-US" dirty="0" smtClean="0"/>
          </a:p>
          <a:p>
            <a:pPr marL="173037" lvl="1" indent="0">
              <a:buNone/>
            </a:pPr>
            <a:endParaRPr lang="en-US" dirty="0"/>
          </a:p>
          <a:p>
            <a:pPr marL="173037" lvl="1" indent="0">
              <a:buNone/>
            </a:pPr>
            <a:r>
              <a:rPr lang="en-US" baseline="-25000" dirty="0" smtClean="0"/>
              <a:t>Moody</a:t>
            </a:r>
            <a:r>
              <a:rPr lang="en-US" dirty="0" smtClean="0"/>
              <a:t> </a:t>
            </a:r>
            <a:r>
              <a:rPr lang="en-US" baseline="-25000" dirty="0" smtClean="0"/>
              <a:t>et</a:t>
            </a:r>
            <a:r>
              <a:rPr lang="en-US" dirty="0" smtClean="0"/>
              <a:t> </a:t>
            </a:r>
            <a:r>
              <a:rPr lang="en-US" baseline="-25000" dirty="0" smtClean="0"/>
              <a:t>al.,</a:t>
            </a:r>
            <a:r>
              <a:rPr lang="en-US" dirty="0" smtClean="0"/>
              <a:t> </a:t>
            </a:r>
            <a:r>
              <a:rPr lang="en-US" baseline="-25000" dirty="0" smtClean="0"/>
              <a:t>SC10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2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and system must go 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013" y="2042964"/>
            <a:ext cx="6117880" cy="458643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Saving locally not very effective for node failure</a:t>
            </a:r>
          </a:p>
          <a:p>
            <a:pPr lvl="1"/>
            <a:r>
              <a:rPr lang="en-US" dirty="0" smtClean="0"/>
              <a:t>Copy to a “buddy” instead</a:t>
            </a:r>
          </a:p>
          <a:p>
            <a:pPr lvl="1"/>
            <a:r>
              <a:rPr lang="en-US" dirty="0" smtClean="0"/>
              <a:t>Coding can reduce memory requirements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91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6" y="455613"/>
            <a:ext cx="7641277" cy="3428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09" y="3884581"/>
            <a:ext cx="7421209" cy="25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21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20" y="1054137"/>
            <a:ext cx="8792380" cy="2247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340" y="3987818"/>
            <a:ext cx="6330119" cy="136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62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17" y="1122820"/>
            <a:ext cx="6711089" cy="482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46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to think about (outline)</a:t>
            </a:r>
          </a:p>
          <a:p>
            <a:pPr lvl="1"/>
            <a:r>
              <a:rPr lang="en-US" dirty="0" smtClean="0"/>
              <a:t>How frequently to checkpoint?</a:t>
            </a:r>
          </a:p>
          <a:p>
            <a:pPr lvl="1"/>
            <a:r>
              <a:rPr lang="en-US" dirty="0" smtClean="0"/>
              <a:t>How important is checkpoint time?</a:t>
            </a:r>
          </a:p>
          <a:p>
            <a:pPr lvl="2"/>
            <a:r>
              <a:rPr lang="en-US" dirty="0" smtClean="0"/>
              <a:t>And what can we do to improve it</a:t>
            </a:r>
          </a:p>
          <a:p>
            <a:pPr lvl="1"/>
            <a:r>
              <a:rPr lang="en-US" b="1" dirty="0" smtClean="0"/>
              <a:t>Who decides to take a checkpoint?</a:t>
            </a:r>
          </a:p>
          <a:p>
            <a:pPr lvl="2"/>
            <a:r>
              <a:rPr lang="en-US" b="1" dirty="0" smtClean="0"/>
              <a:t>System or user</a:t>
            </a:r>
          </a:p>
          <a:p>
            <a:pPr lvl="1"/>
            <a:r>
              <a:rPr lang="en-US" dirty="0" smtClean="0"/>
              <a:t>Do we really have to stop everyone to take a checkpoint?</a:t>
            </a:r>
          </a:p>
          <a:p>
            <a:pPr lvl="2"/>
            <a:r>
              <a:rPr lang="en-US" dirty="0" smtClean="0"/>
              <a:t>Coordinated vs. uncoordinated </a:t>
            </a:r>
            <a:r>
              <a:rPr lang="en-US" dirty="0" err="1" smtClean="0"/>
              <a:t>checkpointing</a:t>
            </a:r>
            <a:endParaRPr lang="en-US" dirty="0" smtClean="0"/>
          </a:p>
          <a:p>
            <a:pPr lvl="2"/>
            <a:r>
              <a:rPr lang="en-US" dirty="0" smtClean="0"/>
              <a:t>Always (for now) coordinated restart</a:t>
            </a:r>
            <a:endParaRPr lang="en-US" dirty="0"/>
          </a:p>
          <a:p>
            <a:r>
              <a:rPr lang="en-US" dirty="0" smtClean="0"/>
              <a:t>Great survey paper:</a:t>
            </a:r>
          </a:p>
          <a:p>
            <a:pPr marL="173037" lvl="1" indent="0">
              <a:buNone/>
            </a:pPr>
            <a:r>
              <a:rPr lang="en-US" baseline="-25000" dirty="0" err="1" smtClean="0"/>
              <a:t>ElNozahy</a:t>
            </a:r>
            <a:r>
              <a:rPr lang="en-US" baseline="-25000" dirty="0" smtClean="0"/>
              <a:t> et</a:t>
            </a:r>
            <a:r>
              <a:rPr lang="en-US" dirty="0"/>
              <a:t> </a:t>
            </a:r>
            <a:r>
              <a:rPr lang="en-US" baseline="-25000" dirty="0" smtClean="0"/>
              <a:t>al.,</a:t>
            </a:r>
            <a:r>
              <a:rPr lang="en-US" dirty="0" smtClean="0"/>
              <a:t> </a:t>
            </a:r>
            <a:r>
              <a:rPr lang="en-US" baseline="-25000" dirty="0"/>
              <a:t>“A Survey of Rollback-Recovery Protocols in </a:t>
            </a:r>
            <a:r>
              <a:rPr lang="en-US" baseline="-25000" dirty="0" smtClean="0"/>
              <a:t>Message-Passing</a:t>
            </a:r>
            <a:r>
              <a:rPr lang="en-US" dirty="0" smtClean="0"/>
              <a:t> </a:t>
            </a:r>
            <a:r>
              <a:rPr lang="en-US" baseline="-25000" dirty="0" smtClean="0"/>
              <a:t>Systems”</a:t>
            </a:r>
            <a:r>
              <a:rPr lang="en-US" dirty="0"/>
              <a:t> </a:t>
            </a:r>
            <a:r>
              <a:rPr lang="en-US" baseline="-25000" dirty="0"/>
              <a:t>(http://www.cs.utexas.edu/~</a:t>
            </a:r>
            <a:r>
              <a:rPr lang="en-US" baseline="-25000" dirty="0" smtClean="0"/>
              <a:t>lorenzo/papers/SurveyFinal.pdf)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76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decides when to checkpoint</a:t>
            </a:r>
            <a:br>
              <a:rPr lang="en-US" dirty="0" smtClean="0"/>
            </a:br>
            <a:r>
              <a:rPr lang="en-US" dirty="0" smtClean="0"/>
              <a:t>User or system?</a:t>
            </a:r>
          </a:p>
          <a:p>
            <a:pPr lvl="1"/>
            <a:r>
              <a:rPr lang="en-US" dirty="0" smtClean="0"/>
              <a:t>Requirement: consistent checkpoint</a:t>
            </a:r>
          </a:p>
          <a:p>
            <a:pPr lvl="1"/>
            <a:r>
              <a:rPr lang="en-US" dirty="0" smtClean="0"/>
              <a:t>Implication: no inflight messages </a:t>
            </a:r>
          </a:p>
          <a:p>
            <a:pPr lvl="2"/>
            <a:r>
              <a:rPr lang="en-US" dirty="0" smtClean="0"/>
              <a:t>(for coordinated)</a:t>
            </a:r>
          </a:p>
          <a:p>
            <a:pPr lvl="1"/>
            <a:r>
              <a:rPr lang="en-US" dirty="0" smtClean="0"/>
              <a:t>What gets </a:t>
            </a:r>
            <a:r>
              <a:rPr lang="en-US" dirty="0" err="1" smtClean="0"/>
              <a:t>checkpointed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42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consistent points</a:t>
            </a:r>
          </a:p>
          <a:p>
            <a:pPr lvl="1"/>
            <a:r>
              <a:rPr lang="en-US" dirty="0" smtClean="0"/>
              <a:t>User knows</a:t>
            </a:r>
          </a:p>
          <a:p>
            <a:pPr lvl="2"/>
            <a:r>
              <a:rPr lang="en-US" dirty="0" smtClean="0"/>
              <a:t>Annotate</a:t>
            </a:r>
          </a:p>
          <a:p>
            <a:pPr lvl="1"/>
            <a:r>
              <a:rPr lang="en-US" dirty="0" smtClean="0"/>
              <a:t>Runtime may know</a:t>
            </a:r>
          </a:p>
          <a:p>
            <a:pPr lvl="2"/>
            <a:r>
              <a:rPr lang="en-US" dirty="0" smtClean="0"/>
              <a:t>Certain runtime calls imply consistency</a:t>
            </a:r>
          </a:p>
          <a:p>
            <a:pPr lvl="2"/>
            <a:r>
              <a:rPr lang="en-US" dirty="0" smtClean="0"/>
              <a:t>MPI collectives and barriers</a:t>
            </a:r>
          </a:p>
          <a:p>
            <a:pPr lvl="1"/>
            <a:r>
              <a:rPr lang="en-US" dirty="0" smtClean="0"/>
              <a:t>System doesn’t</a:t>
            </a:r>
          </a:p>
          <a:p>
            <a:pPr lvl="2"/>
            <a:r>
              <a:rPr lang="en-US" dirty="0" smtClean="0"/>
              <a:t>Must </a:t>
            </a:r>
            <a:r>
              <a:rPr lang="en-US" dirty="0" err="1" smtClean="0"/>
              <a:t>quiesce</a:t>
            </a:r>
            <a:r>
              <a:rPr lang="en-US" dirty="0" smtClean="0"/>
              <a:t> network to take checkpoint</a:t>
            </a:r>
          </a:p>
          <a:p>
            <a:pPr lvl="2"/>
            <a:r>
              <a:rPr lang="en-US" dirty="0" smtClean="0"/>
              <a:t>Often impractical, but SDN might help?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6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data should be </a:t>
            </a:r>
            <a:r>
              <a:rPr lang="en-US" dirty="0" err="1" smtClean="0"/>
              <a:t>checkpointed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Programmer can identify minimal set</a:t>
            </a:r>
          </a:p>
          <a:p>
            <a:pPr lvl="2"/>
            <a:r>
              <a:rPr lang="en-US" dirty="0" smtClean="0"/>
              <a:t>But what if programmer missed something?</a:t>
            </a:r>
          </a:p>
          <a:p>
            <a:pPr lvl="1"/>
            <a:r>
              <a:rPr lang="en-US" dirty="0" smtClean="0"/>
              <a:t>Compiler analysis may help</a:t>
            </a:r>
          </a:p>
          <a:p>
            <a:pPr lvl="1"/>
            <a:r>
              <a:rPr lang="en-US" dirty="0" smtClean="0"/>
              <a:t>System can use OS page table and protection mechanisms to checkpoint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00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are in use today</a:t>
            </a:r>
          </a:p>
          <a:p>
            <a:pPr lvl="1"/>
            <a:r>
              <a:rPr lang="en-US" dirty="0" smtClean="0"/>
              <a:t>Application-level libraries (more common)</a:t>
            </a:r>
          </a:p>
          <a:p>
            <a:pPr lvl="2"/>
            <a:r>
              <a:rPr lang="en-US" dirty="0" smtClean="0"/>
              <a:t>User can ask if </a:t>
            </a:r>
            <a:r>
              <a:rPr lang="en-US" dirty="0" err="1" smtClean="0"/>
              <a:t>checkpointed</a:t>
            </a:r>
            <a:r>
              <a:rPr lang="en-US" dirty="0" smtClean="0"/>
              <a:t> needed and then decide to call checkpoint routine</a:t>
            </a:r>
          </a:p>
          <a:p>
            <a:pPr lvl="2"/>
            <a:r>
              <a:rPr lang="en-US" dirty="0" smtClean="0"/>
              <a:t>User can ask for checkpoint periodically and library can skip</a:t>
            </a:r>
          </a:p>
          <a:p>
            <a:pPr lvl="1"/>
            <a:r>
              <a:rPr lang="en-US" dirty="0" smtClean="0"/>
              <a:t>System-level</a:t>
            </a:r>
          </a:p>
          <a:p>
            <a:pPr lvl="2"/>
            <a:r>
              <a:rPr lang="en-US" dirty="0" smtClean="0"/>
              <a:t>Integrated with kernel</a:t>
            </a:r>
          </a:p>
          <a:p>
            <a:pPr lvl="2"/>
            <a:r>
              <a:rPr lang="en-US" dirty="0" smtClean="0"/>
              <a:t>Dumps entire application state (or incremental one)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93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to think about (outline)</a:t>
            </a:r>
          </a:p>
          <a:p>
            <a:pPr lvl="1"/>
            <a:r>
              <a:rPr lang="en-US" dirty="0" smtClean="0"/>
              <a:t>How frequently to checkpoint?</a:t>
            </a:r>
          </a:p>
          <a:p>
            <a:pPr lvl="1"/>
            <a:r>
              <a:rPr lang="en-US" dirty="0" smtClean="0"/>
              <a:t>How important is checkpoint time?</a:t>
            </a:r>
          </a:p>
          <a:p>
            <a:pPr lvl="2"/>
            <a:r>
              <a:rPr lang="en-US" dirty="0" smtClean="0"/>
              <a:t>And what can we do to improve it</a:t>
            </a:r>
          </a:p>
          <a:p>
            <a:pPr lvl="1"/>
            <a:r>
              <a:rPr lang="en-US" dirty="0" smtClean="0"/>
              <a:t>Who decides to take a checkpoint?</a:t>
            </a:r>
          </a:p>
          <a:p>
            <a:pPr lvl="2"/>
            <a:r>
              <a:rPr lang="en-US" dirty="0" smtClean="0"/>
              <a:t>System or user</a:t>
            </a:r>
          </a:p>
          <a:p>
            <a:pPr lvl="1"/>
            <a:r>
              <a:rPr lang="en-US" b="1" dirty="0" smtClean="0"/>
              <a:t>Do we really have to stop everyone to take a checkpoint?</a:t>
            </a:r>
          </a:p>
          <a:p>
            <a:pPr lvl="2"/>
            <a:r>
              <a:rPr lang="en-US" b="1" dirty="0" smtClean="0"/>
              <a:t>Coordinated vs. uncoordinated </a:t>
            </a:r>
            <a:r>
              <a:rPr lang="en-US" b="1" dirty="0" err="1" smtClean="0"/>
              <a:t>checkpointing</a:t>
            </a:r>
            <a:endParaRPr lang="en-US" b="1" dirty="0" smtClean="0"/>
          </a:p>
          <a:p>
            <a:pPr lvl="2"/>
            <a:r>
              <a:rPr lang="en-US" dirty="0" smtClean="0"/>
              <a:t>Always (for now) coordinated restart</a:t>
            </a:r>
            <a:endParaRPr lang="en-US" dirty="0"/>
          </a:p>
          <a:p>
            <a:r>
              <a:rPr lang="en-US" dirty="0" smtClean="0"/>
              <a:t>Great survey paper:</a:t>
            </a:r>
          </a:p>
          <a:p>
            <a:pPr marL="173037" lvl="1" indent="0">
              <a:buNone/>
            </a:pPr>
            <a:r>
              <a:rPr lang="en-US" baseline="-25000" dirty="0" err="1" smtClean="0"/>
              <a:t>ElNozahy</a:t>
            </a:r>
            <a:r>
              <a:rPr lang="en-US" baseline="-25000" dirty="0" smtClean="0"/>
              <a:t> et</a:t>
            </a:r>
            <a:r>
              <a:rPr lang="en-US" dirty="0"/>
              <a:t> </a:t>
            </a:r>
            <a:r>
              <a:rPr lang="en-US" baseline="-25000" dirty="0" smtClean="0"/>
              <a:t>al.,</a:t>
            </a:r>
            <a:r>
              <a:rPr lang="en-US" dirty="0" smtClean="0"/>
              <a:t> </a:t>
            </a:r>
            <a:r>
              <a:rPr lang="en-US" baseline="-25000" dirty="0"/>
              <a:t>“A Survey of Rollback-Recovery Protocols in </a:t>
            </a:r>
            <a:r>
              <a:rPr lang="en-US" baseline="-25000" dirty="0" smtClean="0"/>
              <a:t>Message-Passing</a:t>
            </a:r>
            <a:r>
              <a:rPr lang="en-US" dirty="0" smtClean="0"/>
              <a:t> </a:t>
            </a:r>
            <a:r>
              <a:rPr lang="en-US" baseline="-25000" dirty="0" smtClean="0"/>
              <a:t>Systems”</a:t>
            </a:r>
            <a:r>
              <a:rPr lang="en-US" dirty="0"/>
              <a:t> </a:t>
            </a:r>
            <a:r>
              <a:rPr lang="en-US" baseline="-25000" dirty="0"/>
              <a:t>(http://www.cs.utexas.edu/~</a:t>
            </a:r>
            <a:r>
              <a:rPr lang="en-US" baseline="-25000" dirty="0" smtClean="0"/>
              <a:t>lorenzo/papers/SurveyFinal.pdf)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Detect</a:t>
            </a:r>
            <a:r>
              <a:rPr lang="en-US" dirty="0" err="1" smtClean="0">
                <a:sym typeface="Wingdings" panose="05000000000000000000" pitchFamily="2" charset="2"/>
              </a:rPr>
              <a:t>containrepairrecover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dirty="0" smtClean="0"/>
              <a:t>(c) Mattan Erez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Coordinated </a:t>
            </a:r>
            <a:r>
              <a:rPr lang="en-US" dirty="0" err="1" smtClean="0"/>
              <a:t>checkpointing</a:t>
            </a:r>
            <a:r>
              <a:rPr lang="en-US" dirty="0" smtClean="0"/>
              <a:t> is straightforward</a:t>
            </a:r>
          </a:p>
          <a:p>
            <a:pPr lvl="1"/>
            <a:r>
              <a:rPr lang="en-US" dirty="0" smtClean="0"/>
              <a:t>Find consistent time</a:t>
            </a:r>
          </a:p>
          <a:p>
            <a:pPr lvl="1"/>
            <a:r>
              <a:rPr lang="en-US" dirty="0" smtClean="0"/>
              <a:t>Checkpoint</a:t>
            </a:r>
          </a:p>
          <a:p>
            <a:pPr lvl="1"/>
            <a:endParaRPr lang="en-US" dirty="0"/>
          </a:p>
          <a:p>
            <a:r>
              <a:rPr lang="en-US" dirty="0" smtClean="0"/>
              <a:t>Uncoordinated is not</a:t>
            </a:r>
          </a:p>
          <a:p>
            <a:pPr lvl="1"/>
            <a:r>
              <a:rPr lang="en-US" dirty="0" smtClean="0"/>
              <a:t>How to deal with in-flight messages?</a:t>
            </a:r>
          </a:p>
          <a:p>
            <a:pPr lvl="1"/>
            <a:r>
              <a:rPr lang="en-US" dirty="0" smtClean="0"/>
              <a:t>How to deal with in-flight remote loads/stores?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 note: </a:t>
            </a:r>
            <a:br>
              <a:rPr lang="en-US" dirty="0" smtClean="0"/>
            </a:br>
            <a:r>
              <a:rPr lang="en-US" dirty="0" smtClean="0"/>
              <a:t>message passing vs. global address space</a:t>
            </a:r>
          </a:p>
          <a:p>
            <a:pPr lvl="1"/>
            <a:r>
              <a:rPr lang="en-US" dirty="0" smtClean="0"/>
              <a:t>Two sided or one sided communication</a:t>
            </a:r>
          </a:p>
          <a:p>
            <a:pPr lvl="1"/>
            <a:r>
              <a:rPr lang="en-US" dirty="0" smtClean="0"/>
              <a:t>Send/</a:t>
            </a:r>
            <a:r>
              <a:rPr lang="en-US" dirty="0" err="1" smtClean="0"/>
              <a:t>recv</a:t>
            </a:r>
            <a:r>
              <a:rPr lang="en-US" dirty="0" smtClean="0"/>
              <a:t> or put/get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Uncoordianted</a:t>
            </a:r>
            <a:r>
              <a:rPr lang="en-US" dirty="0" smtClean="0"/>
              <a:t> </a:t>
            </a:r>
            <a:r>
              <a:rPr lang="en-US" dirty="0" err="1" smtClean="0"/>
              <a:t>checkpointing</a:t>
            </a:r>
            <a:r>
              <a:rPr lang="en-US" dirty="0" smtClean="0"/>
              <a:t> w/ messages</a:t>
            </a:r>
          </a:p>
          <a:p>
            <a:pPr lvl="1"/>
            <a:r>
              <a:rPr lang="en-US" dirty="0"/>
              <a:t>Distributed systems </a:t>
            </a:r>
            <a:r>
              <a:rPr lang="en-US" dirty="0" smtClean="0"/>
              <a:t>theory (and practice)</a:t>
            </a:r>
            <a:endParaRPr lang="en-US" dirty="0"/>
          </a:p>
          <a:p>
            <a:pPr lvl="1"/>
            <a:r>
              <a:rPr lang="en-US" dirty="0" smtClean="0"/>
              <a:t>Checkpoint each process mostly independently</a:t>
            </a:r>
          </a:p>
          <a:p>
            <a:pPr lvl="1"/>
            <a:r>
              <a:rPr lang="en-US" dirty="0" smtClean="0"/>
              <a:t>Goal is to enable rollback to a consistent state</a:t>
            </a:r>
          </a:p>
          <a:p>
            <a:pPr lvl="2"/>
            <a:r>
              <a:rPr lang="en-US" dirty="0" smtClean="0"/>
              <a:t>Everyone re-executes and agrees on all results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457200" lvl="2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87638"/>
            <a:ext cx="8058468" cy="3227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2080" y="6444736"/>
            <a:ext cx="499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From </a:t>
            </a:r>
            <a:r>
              <a:rPr lang="en-US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ElNozahy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et al., ACM Comp Surveys, 06/2002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Domino Effect 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Randell</a:t>
            </a:r>
            <a:r>
              <a:rPr lang="en-US" baseline="-25000" dirty="0" smtClean="0"/>
              <a:t>, 1975)</a:t>
            </a:r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08" y="2936241"/>
            <a:ext cx="8528039" cy="3322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2080" y="6444736"/>
            <a:ext cx="499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From </a:t>
            </a:r>
            <a:r>
              <a:rPr lang="en-US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ElNozahy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et al., ACM Comp Surveys, 06/2002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Coordinated non-blocking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96" y="1764802"/>
            <a:ext cx="5194624" cy="4260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2080" y="6444736"/>
            <a:ext cx="499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From </a:t>
            </a:r>
            <a:r>
              <a:rPr lang="en-US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ElNozahy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et al., ACM Comp Surveys, 06/2002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Communication-induced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58" y="2348996"/>
            <a:ext cx="7573855" cy="327964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5506720" y="4511040"/>
            <a:ext cx="609600" cy="90424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24216" y="5250190"/>
            <a:ext cx="1314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Useless</a:t>
            </a:r>
            <a:endParaRPr lang="en-US" sz="2800" dirty="0">
              <a:solidFill>
                <a:schemeClr val="accent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2080" y="6444736"/>
            <a:ext cx="499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From </a:t>
            </a:r>
            <a:r>
              <a:rPr lang="en-US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ElNozahy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et al., ACM Comp Surveys, 06/2002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Uncoordinated </a:t>
            </a:r>
          </a:p>
          <a:p>
            <a:pPr lvl="1"/>
            <a:r>
              <a:rPr lang="en-US" dirty="0" smtClean="0"/>
              <a:t>Message logging</a:t>
            </a:r>
          </a:p>
          <a:p>
            <a:pPr lvl="1"/>
            <a:r>
              <a:rPr lang="en-US" dirty="0" smtClean="0"/>
              <a:t>Pessimistic vs. optimistic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08" y="2936241"/>
            <a:ext cx="8528039" cy="3322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2080" y="6444736"/>
            <a:ext cx="499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From </a:t>
            </a:r>
            <a:r>
              <a:rPr lang="en-US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ElNozahy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et al., ACM Comp Surveys, 06/2002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907280" y="3251200"/>
            <a:ext cx="2326640" cy="3139888"/>
          </a:xfrm>
          <a:custGeom>
            <a:avLst/>
            <a:gdLst>
              <a:gd name="connsiteX0" fmla="*/ 0 w 2326640"/>
              <a:gd name="connsiteY0" fmla="*/ 0 h 3139888"/>
              <a:gd name="connsiteX1" fmla="*/ 81280 w 2326640"/>
              <a:gd name="connsiteY1" fmla="*/ 40640 h 3139888"/>
              <a:gd name="connsiteX2" fmla="*/ 152400 w 2326640"/>
              <a:gd name="connsiteY2" fmla="*/ 81280 h 3139888"/>
              <a:gd name="connsiteX3" fmla="*/ 213360 w 2326640"/>
              <a:gd name="connsiteY3" fmla="*/ 101600 h 3139888"/>
              <a:gd name="connsiteX4" fmla="*/ 243840 w 2326640"/>
              <a:gd name="connsiteY4" fmla="*/ 111760 h 3139888"/>
              <a:gd name="connsiteX5" fmla="*/ 274320 w 2326640"/>
              <a:gd name="connsiteY5" fmla="*/ 132080 h 3139888"/>
              <a:gd name="connsiteX6" fmla="*/ 304800 w 2326640"/>
              <a:gd name="connsiteY6" fmla="*/ 142240 h 3139888"/>
              <a:gd name="connsiteX7" fmla="*/ 396240 w 2326640"/>
              <a:gd name="connsiteY7" fmla="*/ 203200 h 3139888"/>
              <a:gd name="connsiteX8" fmla="*/ 426720 w 2326640"/>
              <a:gd name="connsiteY8" fmla="*/ 223520 h 3139888"/>
              <a:gd name="connsiteX9" fmla="*/ 518160 w 2326640"/>
              <a:gd name="connsiteY9" fmla="*/ 254000 h 3139888"/>
              <a:gd name="connsiteX10" fmla="*/ 548640 w 2326640"/>
              <a:gd name="connsiteY10" fmla="*/ 264160 h 3139888"/>
              <a:gd name="connsiteX11" fmla="*/ 609600 w 2326640"/>
              <a:gd name="connsiteY11" fmla="*/ 304800 h 3139888"/>
              <a:gd name="connsiteX12" fmla="*/ 670560 w 2326640"/>
              <a:gd name="connsiteY12" fmla="*/ 335280 h 3139888"/>
              <a:gd name="connsiteX13" fmla="*/ 711200 w 2326640"/>
              <a:gd name="connsiteY13" fmla="*/ 355600 h 3139888"/>
              <a:gd name="connsiteX14" fmla="*/ 772160 w 2326640"/>
              <a:gd name="connsiteY14" fmla="*/ 396240 h 3139888"/>
              <a:gd name="connsiteX15" fmla="*/ 833120 w 2326640"/>
              <a:gd name="connsiteY15" fmla="*/ 447040 h 3139888"/>
              <a:gd name="connsiteX16" fmla="*/ 863600 w 2326640"/>
              <a:gd name="connsiteY16" fmla="*/ 457200 h 3139888"/>
              <a:gd name="connsiteX17" fmla="*/ 894080 w 2326640"/>
              <a:gd name="connsiteY17" fmla="*/ 477520 h 3139888"/>
              <a:gd name="connsiteX18" fmla="*/ 934720 w 2326640"/>
              <a:gd name="connsiteY18" fmla="*/ 497840 h 3139888"/>
              <a:gd name="connsiteX19" fmla="*/ 995680 w 2326640"/>
              <a:gd name="connsiteY19" fmla="*/ 558800 h 3139888"/>
              <a:gd name="connsiteX20" fmla="*/ 1026160 w 2326640"/>
              <a:gd name="connsiteY20" fmla="*/ 589280 h 3139888"/>
              <a:gd name="connsiteX21" fmla="*/ 1056640 w 2326640"/>
              <a:gd name="connsiteY21" fmla="*/ 609600 h 3139888"/>
              <a:gd name="connsiteX22" fmla="*/ 1076960 w 2326640"/>
              <a:gd name="connsiteY22" fmla="*/ 650240 h 3139888"/>
              <a:gd name="connsiteX23" fmla="*/ 1117600 w 2326640"/>
              <a:gd name="connsiteY23" fmla="*/ 711200 h 3139888"/>
              <a:gd name="connsiteX24" fmla="*/ 1158240 w 2326640"/>
              <a:gd name="connsiteY24" fmla="*/ 772160 h 3139888"/>
              <a:gd name="connsiteX25" fmla="*/ 1178560 w 2326640"/>
              <a:gd name="connsiteY25" fmla="*/ 802640 h 3139888"/>
              <a:gd name="connsiteX26" fmla="*/ 1198880 w 2326640"/>
              <a:gd name="connsiteY26" fmla="*/ 833120 h 3139888"/>
              <a:gd name="connsiteX27" fmla="*/ 1259840 w 2326640"/>
              <a:gd name="connsiteY27" fmla="*/ 873760 h 3139888"/>
              <a:gd name="connsiteX28" fmla="*/ 1320800 w 2326640"/>
              <a:gd name="connsiteY28" fmla="*/ 924560 h 3139888"/>
              <a:gd name="connsiteX29" fmla="*/ 1361440 w 2326640"/>
              <a:gd name="connsiteY29" fmla="*/ 985520 h 3139888"/>
              <a:gd name="connsiteX30" fmla="*/ 1422400 w 2326640"/>
              <a:gd name="connsiteY30" fmla="*/ 1056640 h 3139888"/>
              <a:gd name="connsiteX31" fmla="*/ 1442720 w 2326640"/>
              <a:gd name="connsiteY31" fmla="*/ 1097280 h 3139888"/>
              <a:gd name="connsiteX32" fmla="*/ 1503680 w 2326640"/>
              <a:gd name="connsiteY32" fmla="*/ 1178560 h 3139888"/>
              <a:gd name="connsiteX33" fmla="*/ 1534160 w 2326640"/>
              <a:gd name="connsiteY33" fmla="*/ 1219200 h 3139888"/>
              <a:gd name="connsiteX34" fmla="*/ 1564640 w 2326640"/>
              <a:gd name="connsiteY34" fmla="*/ 1249680 h 3139888"/>
              <a:gd name="connsiteX35" fmla="*/ 1584960 w 2326640"/>
              <a:gd name="connsiteY35" fmla="*/ 1290320 h 3139888"/>
              <a:gd name="connsiteX36" fmla="*/ 1605280 w 2326640"/>
              <a:gd name="connsiteY36" fmla="*/ 1351280 h 3139888"/>
              <a:gd name="connsiteX37" fmla="*/ 1625600 w 2326640"/>
              <a:gd name="connsiteY37" fmla="*/ 1381760 h 3139888"/>
              <a:gd name="connsiteX38" fmla="*/ 1645920 w 2326640"/>
              <a:gd name="connsiteY38" fmla="*/ 1442720 h 3139888"/>
              <a:gd name="connsiteX39" fmla="*/ 1717040 w 2326640"/>
              <a:gd name="connsiteY39" fmla="*/ 1534160 h 3139888"/>
              <a:gd name="connsiteX40" fmla="*/ 1747520 w 2326640"/>
              <a:gd name="connsiteY40" fmla="*/ 1595120 h 3139888"/>
              <a:gd name="connsiteX41" fmla="*/ 1788160 w 2326640"/>
              <a:gd name="connsiteY41" fmla="*/ 1666240 h 3139888"/>
              <a:gd name="connsiteX42" fmla="*/ 1818640 w 2326640"/>
              <a:gd name="connsiteY42" fmla="*/ 1737360 h 3139888"/>
              <a:gd name="connsiteX43" fmla="*/ 1828800 w 2326640"/>
              <a:gd name="connsiteY43" fmla="*/ 1767840 h 3139888"/>
              <a:gd name="connsiteX44" fmla="*/ 1849120 w 2326640"/>
              <a:gd name="connsiteY44" fmla="*/ 1849120 h 3139888"/>
              <a:gd name="connsiteX45" fmla="*/ 1869440 w 2326640"/>
              <a:gd name="connsiteY45" fmla="*/ 1889760 h 3139888"/>
              <a:gd name="connsiteX46" fmla="*/ 1899920 w 2326640"/>
              <a:gd name="connsiteY46" fmla="*/ 1981200 h 3139888"/>
              <a:gd name="connsiteX47" fmla="*/ 1920240 w 2326640"/>
              <a:gd name="connsiteY47" fmla="*/ 2062480 h 3139888"/>
              <a:gd name="connsiteX48" fmla="*/ 1940560 w 2326640"/>
              <a:gd name="connsiteY48" fmla="*/ 2143760 h 3139888"/>
              <a:gd name="connsiteX49" fmla="*/ 1960880 w 2326640"/>
              <a:gd name="connsiteY49" fmla="*/ 2204720 h 3139888"/>
              <a:gd name="connsiteX50" fmla="*/ 1991360 w 2326640"/>
              <a:gd name="connsiteY50" fmla="*/ 2296160 h 3139888"/>
              <a:gd name="connsiteX51" fmla="*/ 2001520 w 2326640"/>
              <a:gd name="connsiteY51" fmla="*/ 2326640 h 3139888"/>
              <a:gd name="connsiteX52" fmla="*/ 2042160 w 2326640"/>
              <a:gd name="connsiteY52" fmla="*/ 2489200 h 3139888"/>
              <a:gd name="connsiteX53" fmla="*/ 2062480 w 2326640"/>
              <a:gd name="connsiteY53" fmla="*/ 2529840 h 3139888"/>
              <a:gd name="connsiteX54" fmla="*/ 2082800 w 2326640"/>
              <a:gd name="connsiteY54" fmla="*/ 2560320 h 3139888"/>
              <a:gd name="connsiteX55" fmla="*/ 2092960 w 2326640"/>
              <a:gd name="connsiteY55" fmla="*/ 2590800 h 3139888"/>
              <a:gd name="connsiteX56" fmla="*/ 2133600 w 2326640"/>
              <a:gd name="connsiteY56" fmla="*/ 2672080 h 3139888"/>
              <a:gd name="connsiteX57" fmla="*/ 2164080 w 2326640"/>
              <a:gd name="connsiteY57" fmla="*/ 2743200 h 3139888"/>
              <a:gd name="connsiteX58" fmla="*/ 2174240 w 2326640"/>
              <a:gd name="connsiteY58" fmla="*/ 2773680 h 3139888"/>
              <a:gd name="connsiteX59" fmla="*/ 2194560 w 2326640"/>
              <a:gd name="connsiteY59" fmla="*/ 2804160 h 3139888"/>
              <a:gd name="connsiteX60" fmla="*/ 2214880 w 2326640"/>
              <a:gd name="connsiteY60" fmla="*/ 2844800 h 3139888"/>
              <a:gd name="connsiteX61" fmla="*/ 2265680 w 2326640"/>
              <a:gd name="connsiteY61" fmla="*/ 2915920 h 3139888"/>
              <a:gd name="connsiteX62" fmla="*/ 2286000 w 2326640"/>
              <a:gd name="connsiteY62" fmla="*/ 2976880 h 3139888"/>
              <a:gd name="connsiteX63" fmla="*/ 2306320 w 2326640"/>
              <a:gd name="connsiteY63" fmla="*/ 3017520 h 3139888"/>
              <a:gd name="connsiteX64" fmla="*/ 2326640 w 2326640"/>
              <a:gd name="connsiteY64" fmla="*/ 3108960 h 3139888"/>
              <a:gd name="connsiteX65" fmla="*/ 2306320 w 2326640"/>
              <a:gd name="connsiteY65" fmla="*/ 3129280 h 313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326640" h="3139888">
                <a:moveTo>
                  <a:pt x="0" y="0"/>
                </a:moveTo>
                <a:cubicBezTo>
                  <a:pt x="27093" y="13547"/>
                  <a:pt x="54687" y="26135"/>
                  <a:pt x="81280" y="40640"/>
                </a:cubicBezTo>
                <a:cubicBezTo>
                  <a:pt x="131684" y="68133"/>
                  <a:pt x="91757" y="57023"/>
                  <a:pt x="152400" y="81280"/>
                </a:cubicBezTo>
                <a:cubicBezTo>
                  <a:pt x="172287" y="89235"/>
                  <a:pt x="193040" y="94827"/>
                  <a:pt x="213360" y="101600"/>
                </a:cubicBezTo>
                <a:cubicBezTo>
                  <a:pt x="223520" y="104987"/>
                  <a:pt x="234929" y="105819"/>
                  <a:pt x="243840" y="111760"/>
                </a:cubicBezTo>
                <a:cubicBezTo>
                  <a:pt x="254000" y="118533"/>
                  <a:pt x="263398" y="126619"/>
                  <a:pt x="274320" y="132080"/>
                </a:cubicBezTo>
                <a:cubicBezTo>
                  <a:pt x="283899" y="136869"/>
                  <a:pt x="295438" y="137039"/>
                  <a:pt x="304800" y="142240"/>
                </a:cubicBezTo>
                <a:lnTo>
                  <a:pt x="396240" y="203200"/>
                </a:lnTo>
                <a:cubicBezTo>
                  <a:pt x="406400" y="209973"/>
                  <a:pt x="415136" y="219659"/>
                  <a:pt x="426720" y="223520"/>
                </a:cubicBezTo>
                <a:lnTo>
                  <a:pt x="518160" y="254000"/>
                </a:lnTo>
                <a:cubicBezTo>
                  <a:pt x="528320" y="257387"/>
                  <a:pt x="539729" y="258219"/>
                  <a:pt x="548640" y="264160"/>
                </a:cubicBezTo>
                <a:cubicBezTo>
                  <a:pt x="568960" y="277707"/>
                  <a:pt x="586432" y="297077"/>
                  <a:pt x="609600" y="304800"/>
                </a:cubicBezTo>
                <a:cubicBezTo>
                  <a:pt x="665483" y="323428"/>
                  <a:pt x="615413" y="303767"/>
                  <a:pt x="670560" y="335280"/>
                </a:cubicBezTo>
                <a:cubicBezTo>
                  <a:pt x="683710" y="342794"/>
                  <a:pt x="698213" y="347808"/>
                  <a:pt x="711200" y="355600"/>
                </a:cubicBezTo>
                <a:cubicBezTo>
                  <a:pt x="732141" y="368165"/>
                  <a:pt x="754891" y="378971"/>
                  <a:pt x="772160" y="396240"/>
                </a:cubicBezTo>
                <a:cubicBezTo>
                  <a:pt x="794630" y="418710"/>
                  <a:pt x="804830" y="432895"/>
                  <a:pt x="833120" y="447040"/>
                </a:cubicBezTo>
                <a:cubicBezTo>
                  <a:pt x="842699" y="451829"/>
                  <a:pt x="854021" y="452411"/>
                  <a:pt x="863600" y="457200"/>
                </a:cubicBezTo>
                <a:cubicBezTo>
                  <a:pt x="874522" y="462661"/>
                  <a:pt x="883478" y="471462"/>
                  <a:pt x="894080" y="477520"/>
                </a:cubicBezTo>
                <a:cubicBezTo>
                  <a:pt x="907230" y="485034"/>
                  <a:pt x="922893" y="488379"/>
                  <a:pt x="934720" y="497840"/>
                </a:cubicBezTo>
                <a:cubicBezTo>
                  <a:pt x="957160" y="515792"/>
                  <a:pt x="975360" y="538480"/>
                  <a:pt x="995680" y="558800"/>
                </a:cubicBezTo>
                <a:cubicBezTo>
                  <a:pt x="1005840" y="568960"/>
                  <a:pt x="1014205" y="581310"/>
                  <a:pt x="1026160" y="589280"/>
                </a:cubicBezTo>
                <a:lnTo>
                  <a:pt x="1056640" y="609600"/>
                </a:lnTo>
                <a:cubicBezTo>
                  <a:pt x="1063413" y="623147"/>
                  <a:pt x="1069168" y="637253"/>
                  <a:pt x="1076960" y="650240"/>
                </a:cubicBezTo>
                <a:cubicBezTo>
                  <a:pt x="1089525" y="671181"/>
                  <a:pt x="1104053" y="690880"/>
                  <a:pt x="1117600" y="711200"/>
                </a:cubicBezTo>
                <a:lnTo>
                  <a:pt x="1158240" y="772160"/>
                </a:lnTo>
                <a:lnTo>
                  <a:pt x="1178560" y="802640"/>
                </a:lnTo>
                <a:cubicBezTo>
                  <a:pt x="1185333" y="812800"/>
                  <a:pt x="1188720" y="826347"/>
                  <a:pt x="1198880" y="833120"/>
                </a:cubicBezTo>
                <a:cubicBezTo>
                  <a:pt x="1219200" y="846667"/>
                  <a:pt x="1242571" y="856491"/>
                  <a:pt x="1259840" y="873760"/>
                </a:cubicBezTo>
                <a:cubicBezTo>
                  <a:pt x="1298954" y="912874"/>
                  <a:pt x="1278365" y="896270"/>
                  <a:pt x="1320800" y="924560"/>
                </a:cubicBezTo>
                <a:cubicBezTo>
                  <a:pt x="1334347" y="944880"/>
                  <a:pt x="1344171" y="968251"/>
                  <a:pt x="1361440" y="985520"/>
                </a:cubicBezTo>
                <a:cubicBezTo>
                  <a:pt x="1389148" y="1013228"/>
                  <a:pt x="1400677" y="1021884"/>
                  <a:pt x="1422400" y="1056640"/>
                </a:cubicBezTo>
                <a:cubicBezTo>
                  <a:pt x="1430427" y="1069483"/>
                  <a:pt x="1434319" y="1084678"/>
                  <a:pt x="1442720" y="1097280"/>
                </a:cubicBezTo>
                <a:cubicBezTo>
                  <a:pt x="1461506" y="1125459"/>
                  <a:pt x="1483360" y="1151467"/>
                  <a:pt x="1503680" y="1178560"/>
                </a:cubicBezTo>
                <a:cubicBezTo>
                  <a:pt x="1513840" y="1192107"/>
                  <a:pt x="1522186" y="1207226"/>
                  <a:pt x="1534160" y="1219200"/>
                </a:cubicBezTo>
                <a:cubicBezTo>
                  <a:pt x="1544320" y="1229360"/>
                  <a:pt x="1556289" y="1237988"/>
                  <a:pt x="1564640" y="1249680"/>
                </a:cubicBezTo>
                <a:cubicBezTo>
                  <a:pt x="1573443" y="1262005"/>
                  <a:pt x="1579335" y="1276258"/>
                  <a:pt x="1584960" y="1290320"/>
                </a:cubicBezTo>
                <a:cubicBezTo>
                  <a:pt x="1592915" y="1310207"/>
                  <a:pt x="1593399" y="1333458"/>
                  <a:pt x="1605280" y="1351280"/>
                </a:cubicBezTo>
                <a:cubicBezTo>
                  <a:pt x="1612053" y="1361440"/>
                  <a:pt x="1620641" y="1370602"/>
                  <a:pt x="1625600" y="1381760"/>
                </a:cubicBezTo>
                <a:cubicBezTo>
                  <a:pt x="1634299" y="1401333"/>
                  <a:pt x="1634039" y="1424898"/>
                  <a:pt x="1645920" y="1442720"/>
                </a:cubicBezTo>
                <a:cubicBezTo>
                  <a:pt x="1694530" y="1515635"/>
                  <a:pt x="1669291" y="1486411"/>
                  <a:pt x="1717040" y="1534160"/>
                </a:cubicBezTo>
                <a:cubicBezTo>
                  <a:pt x="1735668" y="1590043"/>
                  <a:pt x="1716007" y="1539973"/>
                  <a:pt x="1747520" y="1595120"/>
                </a:cubicBezTo>
                <a:cubicBezTo>
                  <a:pt x="1799082" y="1685353"/>
                  <a:pt x="1738654" y="1591980"/>
                  <a:pt x="1788160" y="1666240"/>
                </a:cubicBezTo>
                <a:cubicBezTo>
                  <a:pt x="1809305" y="1750820"/>
                  <a:pt x="1783558" y="1667196"/>
                  <a:pt x="1818640" y="1737360"/>
                </a:cubicBezTo>
                <a:cubicBezTo>
                  <a:pt x="1823429" y="1746939"/>
                  <a:pt x="1825982" y="1757508"/>
                  <a:pt x="1828800" y="1767840"/>
                </a:cubicBezTo>
                <a:cubicBezTo>
                  <a:pt x="1836148" y="1794783"/>
                  <a:pt x="1836631" y="1824141"/>
                  <a:pt x="1849120" y="1849120"/>
                </a:cubicBezTo>
                <a:lnTo>
                  <a:pt x="1869440" y="1889760"/>
                </a:lnTo>
                <a:cubicBezTo>
                  <a:pt x="1898557" y="2035346"/>
                  <a:pt x="1857856" y="1855007"/>
                  <a:pt x="1899920" y="1981200"/>
                </a:cubicBezTo>
                <a:cubicBezTo>
                  <a:pt x="1908751" y="2007694"/>
                  <a:pt x="1911409" y="2035986"/>
                  <a:pt x="1920240" y="2062480"/>
                </a:cubicBezTo>
                <a:cubicBezTo>
                  <a:pt x="1951068" y="2154964"/>
                  <a:pt x="1903779" y="2008896"/>
                  <a:pt x="1940560" y="2143760"/>
                </a:cubicBezTo>
                <a:cubicBezTo>
                  <a:pt x="1946196" y="2164424"/>
                  <a:pt x="1954107" y="2184400"/>
                  <a:pt x="1960880" y="2204720"/>
                </a:cubicBezTo>
                <a:lnTo>
                  <a:pt x="1991360" y="2296160"/>
                </a:lnTo>
                <a:cubicBezTo>
                  <a:pt x="1994747" y="2306320"/>
                  <a:pt x="1999420" y="2316138"/>
                  <a:pt x="2001520" y="2326640"/>
                </a:cubicBezTo>
                <a:cubicBezTo>
                  <a:pt x="2009249" y="2365284"/>
                  <a:pt x="2021332" y="2447544"/>
                  <a:pt x="2042160" y="2489200"/>
                </a:cubicBezTo>
                <a:cubicBezTo>
                  <a:pt x="2048933" y="2502747"/>
                  <a:pt x="2054966" y="2516690"/>
                  <a:pt x="2062480" y="2529840"/>
                </a:cubicBezTo>
                <a:cubicBezTo>
                  <a:pt x="2068538" y="2540442"/>
                  <a:pt x="2077339" y="2549398"/>
                  <a:pt x="2082800" y="2560320"/>
                </a:cubicBezTo>
                <a:cubicBezTo>
                  <a:pt x="2087589" y="2569899"/>
                  <a:pt x="2088528" y="2581050"/>
                  <a:pt x="2092960" y="2590800"/>
                </a:cubicBezTo>
                <a:cubicBezTo>
                  <a:pt x="2105495" y="2618376"/>
                  <a:pt x="2124021" y="2643343"/>
                  <a:pt x="2133600" y="2672080"/>
                </a:cubicBezTo>
                <a:cubicBezTo>
                  <a:pt x="2157427" y="2743561"/>
                  <a:pt x="2126416" y="2655317"/>
                  <a:pt x="2164080" y="2743200"/>
                </a:cubicBezTo>
                <a:cubicBezTo>
                  <a:pt x="2168299" y="2753044"/>
                  <a:pt x="2169451" y="2764101"/>
                  <a:pt x="2174240" y="2773680"/>
                </a:cubicBezTo>
                <a:cubicBezTo>
                  <a:pt x="2179701" y="2784602"/>
                  <a:pt x="2188502" y="2793558"/>
                  <a:pt x="2194560" y="2804160"/>
                </a:cubicBezTo>
                <a:cubicBezTo>
                  <a:pt x="2202074" y="2817310"/>
                  <a:pt x="2207366" y="2831650"/>
                  <a:pt x="2214880" y="2844800"/>
                </a:cubicBezTo>
                <a:cubicBezTo>
                  <a:pt x="2226765" y="2865599"/>
                  <a:pt x="2252596" y="2898475"/>
                  <a:pt x="2265680" y="2915920"/>
                </a:cubicBezTo>
                <a:cubicBezTo>
                  <a:pt x="2272453" y="2936240"/>
                  <a:pt x="2276421" y="2957722"/>
                  <a:pt x="2286000" y="2976880"/>
                </a:cubicBezTo>
                <a:cubicBezTo>
                  <a:pt x="2292773" y="2990427"/>
                  <a:pt x="2301002" y="3003339"/>
                  <a:pt x="2306320" y="3017520"/>
                </a:cubicBezTo>
                <a:cubicBezTo>
                  <a:pt x="2312469" y="3033918"/>
                  <a:pt x="2323881" y="3095166"/>
                  <a:pt x="2326640" y="3108960"/>
                </a:cubicBezTo>
                <a:cubicBezTo>
                  <a:pt x="2314965" y="3143984"/>
                  <a:pt x="2324053" y="3147013"/>
                  <a:pt x="2306320" y="3129280"/>
                </a:cubicBezTo>
              </a:path>
            </a:pathLst>
          </a:cu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protocol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51" y="3394236"/>
            <a:ext cx="7711531" cy="218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302" y="856934"/>
            <a:ext cx="6730217" cy="4344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4321"/>
            <a:ext cx="2487614" cy="2487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6800" y="6488668"/>
            <a:ext cx="393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From A. </a:t>
            </a:r>
            <a:r>
              <a:rPr lang="en-US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Guermouche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et al., IPDPS 2012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Sender or receiver logs?</a:t>
            </a:r>
          </a:p>
          <a:p>
            <a:pPr lvl="1"/>
            <a:r>
              <a:rPr lang="en-US" dirty="0" smtClean="0"/>
              <a:t>Receiver is easier, but complicated if optimistic and interrupted</a:t>
            </a:r>
          </a:p>
          <a:p>
            <a:pPr lvl="1"/>
            <a:r>
              <a:rPr lang="en-US" dirty="0" smtClean="0"/>
              <a:t>Sender is easier when logging, but recovery can be complicated</a:t>
            </a:r>
          </a:p>
          <a:p>
            <a:pPr lvl="2"/>
            <a:r>
              <a:rPr lang="en-US" dirty="0" smtClean="0"/>
              <a:t>As is possibly garbage collection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Detection is most critical piece</a:t>
            </a:r>
          </a:p>
          <a:p>
            <a:pPr lvl="1"/>
            <a:r>
              <a:rPr lang="en-US" dirty="0" smtClean="0"/>
              <a:t>We’re in luck – silent-data-corruption very rare</a:t>
            </a:r>
          </a:p>
          <a:p>
            <a:pPr lvl="1"/>
            <a:r>
              <a:rPr lang="en-US" dirty="0" smtClean="0"/>
              <a:t>Strong ECC</a:t>
            </a:r>
          </a:p>
          <a:p>
            <a:pPr lvl="1"/>
            <a:r>
              <a:rPr lang="en-US" dirty="0" smtClean="0"/>
              <a:t>Not very vulnerable logic</a:t>
            </a:r>
          </a:p>
          <a:p>
            <a:pPr lvl="1"/>
            <a:endParaRPr lang="en-US" dirty="0"/>
          </a:p>
          <a:p>
            <a:r>
              <a:rPr lang="en-US" dirty="0" smtClean="0"/>
              <a:t>The paranoid among us aren’t convinced though</a:t>
            </a:r>
          </a:p>
          <a:p>
            <a:pPr lvl="1"/>
            <a:r>
              <a:rPr lang="en-US" dirty="0" smtClean="0"/>
              <a:t>More when we talk about cross-layer approaches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Non-blocking with message logging</a:t>
            </a:r>
          </a:p>
          <a:p>
            <a:pPr lvl="1"/>
            <a:r>
              <a:rPr lang="en-US" dirty="0" smtClean="0"/>
              <a:t>Coordinate a consistent point to checkpoint, </a:t>
            </a:r>
            <a:br>
              <a:rPr lang="en-US" dirty="0" smtClean="0"/>
            </a:br>
            <a:r>
              <a:rPr lang="en-US" dirty="0" smtClean="0"/>
              <a:t>but don’t block</a:t>
            </a:r>
          </a:p>
          <a:p>
            <a:pPr lvl="1"/>
            <a:r>
              <a:rPr lang="en-US" dirty="0" smtClean="0"/>
              <a:t>Start logging messages to eliminate domino effect</a:t>
            </a:r>
          </a:p>
          <a:p>
            <a:pPr lvl="1"/>
            <a:r>
              <a:rPr lang="en-US" dirty="0" smtClean="0"/>
              <a:t>Stop logging when checkpoint consistent and done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50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Hierarchical coordinated/uncoordinated groups</a:t>
            </a:r>
          </a:p>
          <a:p>
            <a:pPr lvl="1"/>
            <a:r>
              <a:rPr lang="en-US" dirty="0" smtClean="0"/>
              <a:t>Log messages hierarchically between groups of grouped processes</a:t>
            </a:r>
          </a:p>
          <a:p>
            <a:pPr lvl="1"/>
            <a:r>
              <a:rPr lang="en-US" dirty="0" smtClean="0"/>
              <a:t>More on this when discussing containment </a:t>
            </a:r>
            <a:r>
              <a:rPr lang="en-US" dirty="0" smtClean="0"/>
              <a:t>domains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950" y="2415538"/>
            <a:ext cx="5790900" cy="4442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760" y="6488668"/>
            <a:ext cx="393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From A. </a:t>
            </a:r>
            <a:r>
              <a:rPr lang="en-US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Guermouche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et al., IPDPS 2012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Uncoordinated recovery?</a:t>
            </a:r>
          </a:p>
          <a:p>
            <a:pPr lvl="1"/>
            <a:r>
              <a:rPr lang="en-US" dirty="0" smtClean="0"/>
              <a:t>Possible, but challenging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52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08" y="2936241"/>
            <a:ext cx="8528039" cy="3322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2080" y="6444736"/>
            <a:ext cx="499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From </a:t>
            </a:r>
            <a:r>
              <a:rPr lang="en-US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ElNozahy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et al., ACM Comp Surveys, 06/2002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907280" y="3251200"/>
            <a:ext cx="2326640" cy="3139888"/>
          </a:xfrm>
          <a:custGeom>
            <a:avLst/>
            <a:gdLst>
              <a:gd name="connsiteX0" fmla="*/ 0 w 2326640"/>
              <a:gd name="connsiteY0" fmla="*/ 0 h 3139888"/>
              <a:gd name="connsiteX1" fmla="*/ 81280 w 2326640"/>
              <a:gd name="connsiteY1" fmla="*/ 40640 h 3139888"/>
              <a:gd name="connsiteX2" fmla="*/ 152400 w 2326640"/>
              <a:gd name="connsiteY2" fmla="*/ 81280 h 3139888"/>
              <a:gd name="connsiteX3" fmla="*/ 213360 w 2326640"/>
              <a:gd name="connsiteY3" fmla="*/ 101600 h 3139888"/>
              <a:gd name="connsiteX4" fmla="*/ 243840 w 2326640"/>
              <a:gd name="connsiteY4" fmla="*/ 111760 h 3139888"/>
              <a:gd name="connsiteX5" fmla="*/ 274320 w 2326640"/>
              <a:gd name="connsiteY5" fmla="*/ 132080 h 3139888"/>
              <a:gd name="connsiteX6" fmla="*/ 304800 w 2326640"/>
              <a:gd name="connsiteY6" fmla="*/ 142240 h 3139888"/>
              <a:gd name="connsiteX7" fmla="*/ 396240 w 2326640"/>
              <a:gd name="connsiteY7" fmla="*/ 203200 h 3139888"/>
              <a:gd name="connsiteX8" fmla="*/ 426720 w 2326640"/>
              <a:gd name="connsiteY8" fmla="*/ 223520 h 3139888"/>
              <a:gd name="connsiteX9" fmla="*/ 518160 w 2326640"/>
              <a:gd name="connsiteY9" fmla="*/ 254000 h 3139888"/>
              <a:gd name="connsiteX10" fmla="*/ 548640 w 2326640"/>
              <a:gd name="connsiteY10" fmla="*/ 264160 h 3139888"/>
              <a:gd name="connsiteX11" fmla="*/ 609600 w 2326640"/>
              <a:gd name="connsiteY11" fmla="*/ 304800 h 3139888"/>
              <a:gd name="connsiteX12" fmla="*/ 670560 w 2326640"/>
              <a:gd name="connsiteY12" fmla="*/ 335280 h 3139888"/>
              <a:gd name="connsiteX13" fmla="*/ 711200 w 2326640"/>
              <a:gd name="connsiteY13" fmla="*/ 355600 h 3139888"/>
              <a:gd name="connsiteX14" fmla="*/ 772160 w 2326640"/>
              <a:gd name="connsiteY14" fmla="*/ 396240 h 3139888"/>
              <a:gd name="connsiteX15" fmla="*/ 833120 w 2326640"/>
              <a:gd name="connsiteY15" fmla="*/ 447040 h 3139888"/>
              <a:gd name="connsiteX16" fmla="*/ 863600 w 2326640"/>
              <a:gd name="connsiteY16" fmla="*/ 457200 h 3139888"/>
              <a:gd name="connsiteX17" fmla="*/ 894080 w 2326640"/>
              <a:gd name="connsiteY17" fmla="*/ 477520 h 3139888"/>
              <a:gd name="connsiteX18" fmla="*/ 934720 w 2326640"/>
              <a:gd name="connsiteY18" fmla="*/ 497840 h 3139888"/>
              <a:gd name="connsiteX19" fmla="*/ 995680 w 2326640"/>
              <a:gd name="connsiteY19" fmla="*/ 558800 h 3139888"/>
              <a:gd name="connsiteX20" fmla="*/ 1026160 w 2326640"/>
              <a:gd name="connsiteY20" fmla="*/ 589280 h 3139888"/>
              <a:gd name="connsiteX21" fmla="*/ 1056640 w 2326640"/>
              <a:gd name="connsiteY21" fmla="*/ 609600 h 3139888"/>
              <a:gd name="connsiteX22" fmla="*/ 1076960 w 2326640"/>
              <a:gd name="connsiteY22" fmla="*/ 650240 h 3139888"/>
              <a:gd name="connsiteX23" fmla="*/ 1117600 w 2326640"/>
              <a:gd name="connsiteY23" fmla="*/ 711200 h 3139888"/>
              <a:gd name="connsiteX24" fmla="*/ 1158240 w 2326640"/>
              <a:gd name="connsiteY24" fmla="*/ 772160 h 3139888"/>
              <a:gd name="connsiteX25" fmla="*/ 1178560 w 2326640"/>
              <a:gd name="connsiteY25" fmla="*/ 802640 h 3139888"/>
              <a:gd name="connsiteX26" fmla="*/ 1198880 w 2326640"/>
              <a:gd name="connsiteY26" fmla="*/ 833120 h 3139888"/>
              <a:gd name="connsiteX27" fmla="*/ 1259840 w 2326640"/>
              <a:gd name="connsiteY27" fmla="*/ 873760 h 3139888"/>
              <a:gd name="connsiteX28" fmla="*/ 1320800 w 2326640"/>
              <a:gd name="connsiteY28" fmla="*/ 924560 h 3139888"/>
              <a:gd name="connsiteX29" fmla="*/ 1361440 w 2326640"/>
              <a:gd name="connsiteY29" fmla="*/ 985520 h 3139888"/>
              <a:gd name="connsiteX30" fmla="*/ 1422400 w 2326640"/>
              <a:gd name="connsiteY30" fmla="*/ 1056640 h 3139888"/>
              <a:gd name="connsiteX31" fmla="*/ 1442720 w 2326640"/>
              <a:gd name="connsiteY31" fmla="*/ 1097280 h 3139888"/>
              <a:gd name="connsiteX32" fmla="*/ 1503680 w 2326640"/>
              <a:gd name="connsiteY32" fmla="*/ 1178560 h 3139888"/>
              <a:gd name="connsiteX33" fmla="*/ 1534160 w 2326640"/>
              <a:gd name="connsiteY33" fmla="*/ 1219200 h 3139888"/>
              <a:gd name="connsiteX34" fmla="*/ 1564640 w 2326640"/>
              <a:gd name="connsiteY34" fmla="*/ 1249680 h 3139888"/>
              <a:gd name="connsiteX35" fmla="*/ 1584960 w 2326640"/>
              <a:gd name="connsiteY35" fmla="*/ 1290320 h 3139888"/>
              <a:gd name="connsiteX36" fmla="*/ 1605280 w 2326640"/>
              <a:gd name="connsiteY36" fmla="*/ 1351280 h 3139888"/>
              <a:gd name="connsiteX37" fmla="*/ 1625600 w 2326640"/>
              <a:gd name="connsiteY37" fmla="*/ 1381760 h 3139888"/>
              <a:gd name="connsiteX38" fmla="*/ 1645920 w 2326640"/>
              <a:gd name="connsiteY38" fmla="*/ 1442720 h 3139888"/>
              <a:gd name="connsiteX39" fmla="*/ 1717040 w 2326640"/>
              <a:gd name="connsiteY39" fmla="*/ 1534160 h 3139888"/>
              <a:gd name="connsiteX40" fmla="*/ 1747520 w 2326640"/>
              <a:gd name="connsiteY40" fmla="*/ 1595120 h 3139888"/>
              <a:gd name="connsiteX41" fmla="*/ 1788160 w 2326640"/>
              <a:gd name="connsiteY41" fmla="*/ 1666240 h 3139888"/>
              <a:gd name="connsiteX42" fmla="*/ 1818640 w 2326640"/>
              <a:gd name="connsiteY42" fmla="*/ 1737360 h 3139888"/>
              <a:gd name="connsiteX43" fmla="*/ 1828800 w 2326640"/>
              <a:gd name="connsiteY43" fmla="*/ 1767840 h 3139888"/>
              <a:gd name="connsiteX44" fmla="*/ 1849120 w 2326640"/>
              <a:gd name="connsiteY44" fmla="*/ 1849120 h 3139888"/>
              <a:gd name="connsiteX45" fmla="*/ 1869440 w 2326640"/>
              <a:gd name="connsiteY45" fmla="*/ 1889760 h 3139888"/>
              <a:gd name="connsiteX46" fmla="*/ 1899920 w 2326640"/>
              <a:gd name="connsiteY46" fmla="*/ 1981200 h 3139888"/>
              <a:gd name="connsiteX47" fmla="*/ 1920240 w 2326640"/>
              <a:gd name="connsiteY47" fmla="*/ 2062480 h 3139888"/>
              <a:gd name="connsiteX48" fmla="*/ 1940560 w 2326640"/>
              <a:gd name="connsiteY48" fmla="*/ 2143760 h 3139888"/>
              <a:gd name="connsiteX49" fmla="*/ 1960880 w 2326640"/>
              <a:gd name="connsiteY49" fmla="*/ 2204720 h 3139888"/>
              <a:gd name="connsiteX50" fmla="*/ 1991360 w 2326640"/>
              <a:gd name="connsiteY50" fmla="*/ 2296160 h 3139888"/>
              <a:gd name="connsiteX51" fmla="*/ 2001520 w 2326640"/>
              <a:gd name="connsiteY51" fmla="*/ 2326640 h 3139888"/>
              <a:gd name="connsiteX52" fmla="*/ 2042160 w 2326640"/>
              <a:gd name="connsiteY52" fmla="*/ 2489200 h 3139888"/>
              <a:gd name="connsiteX53" fmla="*/ 2062480 w 2326640"/>
              <a:gd name="connsiteY53" fmla="*/ 2529840 h 3139888"/>
              <a:gd name="connsiteX54" fmla="*/ 2082800 w 2326640"/>
              <a:gd name="connsiteY54" fmla="*/ 2560320 h 3139888"/>
              <a:gd name="connsiteX55" fmla="*/ 2092960 w 2326640"/>
              <a:gd name="connsiteY55" fmla="*/ 2590800 h 3139888"/>
              <a:gd name="connsiteX56" fmla="*/ 2133600 w 2326640"/>
              <a:gd name="connsiteY56" fmla="*/ 2672080 h 3139888"/>
              <a:gd name="connsiteX57" fmla="*/ 2164080 w 2326640"/>
              <a:gd name="connsiteY57" fmla="*/ 2743200 h 3139888"/>
              <a:gd name="connsiteX58" fmla="*/ 2174240 w 2326640"/>
              <a:gd name="connsiteY58" fmla="*/ 2773680 h 3139888"/>
              <a:gd name="connsiteX59" fmla="*/ 2194560 w 2326640"/>
              <a:gd name="connsiteY59" fmla="*/ 2804160 h 3139888"/>
              <a:gd name="connsiteX60" fmla="*/ 2214880 w 2326640"/>
              <a:gd name="connsiteY60" fmla="*/ 2844800 h 3139888"/>
              <a:gd name="connsiteX61" fmla="*/ 2265680 w 2326640"/>
              <a:gd name="connsiteY61" fmla="*/ 2915920 h 3139888"/>
              <a:gd name="connsiteX62" fmla="*/ 2286000 w 2326640"/>
              <a:gd name="connsiteY62" fmla="*/ 2976880 h 3139888"/>
              <a:gd name="connsiteX63" fmla="*/ 2306320 w 2326640"/>
              <a:gd name="connsiteY63" fmla="*/ 3017520 h 3139888"/>
              <a:gd name="connsiteX64" fmla="*/ 2326640 w 2326640"/>
              <a:gd name="connsiteY64" fmla="*/ 3108960 h 3139888"/>
              <a:gd name="connsiteX65" fmla="*/ 2306320 w 2326640"/>
              <a:gd name="connsiteY65" fmla="*/ 3129280 h 313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326640" h="3139888">
                <a:moveTo>
                  <a:pt x="0" y="0"/>
                </a:moveTo>
                <a:cubicBezTo>
                  <a:pt x="27093" y="13547"/>
                  <a:pt x="54687" y="26135"/>
                  <a:pt x="81280" y="40640"/>
                </a:cubicBezTo>
                <a:cubicBezTo>
                  <a:pt x="131684" y="68133"/>
                  <a:pt x="91757" y="57023"/>
                  <a:pt x="152400" y="81280"/>
                </a:cubicBezTo>
                <a:cubicBezTo>
                  <a:pt x="172287" y="89235"/>
                  <a:pt x="193040" y="94827"/>
                  <a:pt x="213360" y="101600"/>
                </a:cubicBezTo>
                <a:cubicBezTo>
                  <a:pt x="223520" y="104987"/>
                  <a:pt x="234929" y="105819"/>
                  <a:pt x="243840" y="111760"/>
                </a:cubicBezTo>
                <a:cubicBezTo>
                  <a:pt x="254000" y="118533"/>
                  <a:pt x="263398" y="126619"/>
                  <a:pt x="274320" y="132080"/>
                </a:cubicBezTo>
                <a:cubicBezTo>
                  <a:pt x="283899" y="136869"/>
                  <a:pt x="295438" y="137039"/>
                  <a:pt x="304800" y="142240"/>
                </a:cubicBezTo>
                <a:lnTo>
                  <a:pt x="396240" y="203200"/>
                </a:lnTo>
                <a:cubicBezTo>
                  <a:pt x="406400" y="209973"/>
                  <a:pt x="415136" y="219659"/>
                  <a:pt x="426720" y="223520"/>
                </a:cubicBezTo>
                <a:lnTo>
                  <a:pt x="518160" y="254000"/>
                </a:lnTo>
                <a:cubicBezTo>
                  <a:pt x="528320" y="257387"/>
                  <a:pt x="539729" y="258219"/>
                  <a:pt x="548640" y="264160"/>
                </a:cubicBezTo>
                <a:cubicBezTo>
                  <a:pt x="568960" y="277707"/>
                  <a:pt x="586432" y="297077"/>
                  <a:pt x="609600" y="304800"/>
                </a:cubicBezTo>
                <a:cubicBezTo>
                  <a:pt x="665483" y="323428"/>
                  <a:pt x="615413" y="303767"/>
                  <a:pt x="670560" y="335280"/>
                </a:cubicBezTo>
                <a:cubicBezTo>
                  <a:pt x="683710" y="342794"/>
                  <a:pt x="698213" y="347808"/>
                  <a:pt x="711200" y="355600"/>
                </a:cubicBezTo>
                <a:cubicBezTo>
                  <a:pt x="732141" y="368165"/>
                  <a:pt x="754891" y="378971"/>
                  <a:pt x="772160" y="396240"/>
                </a:cubicBezTo>
                <a:cubicBezTo>
                  <a:pt x="794630" y="418710"/>
                  <a:pt x="804830" y="432895"/>
                  <a:pt x="833120" y="447040"/>
                </a:cubicBezTo>
                <a:cubicBezTo>
                  <a:pt x="842699" y="451829"/>
                  <a:pt x="854021" y="452411"/>
                  <a:pt x="863600" y="457200"/>
                </a:cubicBezTo>
                <a:cubicBezTo>
                  <a:pt x="874522" y="462661"/>
                  <a:pt x="883478" y="471462"/>
                  <a:pt x="894080" y="477520"/>
                </a:cubicBezTo>
                <a:cubicBezTo>
                  <a:pt x="907230" y="485034"/>
                  <a:pt x="922893" y="488379"/>
                  <a:pt x="934720" y="497840"/>
                </a:cubicBezTo>
                <a:cubicBezTo>
                  <a:pt x="957160" y="515792"/>
                  <a:pt x="975360" y="538480"/>
                  <a:pt x="995680" y="558800"/>
                </a:cubicBezTo>
                <a:cubicBezTo>
                  <a:pt x="1005840" y="568960"/>
                  <a:pt x="1014205" y="581310"/>
                  <a:pt x="1026160" y="589280"/>
                </a:cubicBezTo>
                <a:lnTo>
                  <a:pt x="1056640" y="609600"/>
                </a:lnTo>
                <a:cubicBezTo>
                  <a:pt x="1063413" y="623147"/>
                  <a:pt x="1069168" y="637253"/>
                  <a:pt x="1076960" y="650240"/>
                </a:cubicBezTo>
                <a:cubicBezTo>
                  <a:pt x="1089525" y="671181"/>
                  <a:pt x="1104053" y="690880"/>
                  <a:pt x="1117600" y="711200"/>
                </a:cubicBezTo>
                <a:lnTo>
                  <a:pt x="1158240" y="772160"/>
                </a:lnTo>
                <a:lnTo>
                  <a:pt x="1178560" y="802640"/>
                </a:lnTo>
                <a:cubicBezTo>
                  <a:pt x="1185333" y="812800"/>
                  <a:pt x="1188720" y="826347"/>
                  <a:pt x="1198880" y="833120"/>
                </a:cubicBezTo>
                <a:cubicBezTo>
                  <a:pt x="1219200" y="846667"/>
                  <a:pt x="1242571" y="856491"/>
                  <a:pt x="1259840" y="873760"/>
                </a:cubicBezTo>
                <a:cubicBezTo>
                  <a:pt x="1298954" y="912874"/>
                  <a:pt x="1278365" y="896270"/>
                  <a:pt x="1320800" y="924560"/>
                </a:cubicBezTo>
                <a:cubicBezTo>
                  <a:pt x="1334347" y="944880"/>
                  <a:pt x="1344171" y="968251"/>
                  <a:pt x="1361440" y="985520"/>
                </a:cubicBezTo>
                <a:cubicBezTo>
                  <a:pt x="1389148" y="1013228"/>
                  <a:pt x="1400677" y="1021884"/>
                  <a:pt x="1422400" y="1056640"/>
                </a:cubicBezTo>
                <a:cubicBezTo>
                  <a:pt x="1430427" y="1069483"/>
                  <a:pt x="1434319" y="1084678"/>
                  <a:pt x="1442720" y="1097280"/>
                </a:cubicBezTo>
                <a:cubicBezTo>
                  <a:pt x="1461506" y="1125459"/>
                  <a:pt x="1483360" y="1151467"/>
                  <a:pt x="1503680" y="1178560"/>
                </a:cubicBezTo>
                <a:cubicBezTo>
                  <a:pt x="1513840" y="1192107"/>
                  <a:pt x="1522186" y="1207226"/>
                  <a:pt x="1534160" y="1219200"/>
                </a:cubicBezTo>
                <a:cubicBezTo>
                  <a:pt x="1544320" y="1229360"/>
                  <a:pt x="1556289" y="1237988"/>
                  <a:pt x="1564640" y="1249680"/>
                </a:cubicBezTo>
                <a:cubicBezTo>
                  <a:pt x="1573443" y="1262005"/>
                  <a:pt x="1579335" y="1276258"/>
                  <a:pt x="1584960" y="1290320"/>
                </a:cubicBezTo>
                <a:cubicBezTo>
                  <a:pt x="1592915" y="1310207"/>
                  <a:pt x="1593399" y="1333458"/>
                  <a:pt x="1605280" y="1351280"/>
                </a:cubicBezTo>
                <a:cubicBezTo>
                  <a:pt x="1612053" y="1361440"/>
                  <a:pt x="1620641" y="1370602"/>
                  <a:pt x="1625600" y="1381760"/>
                </a:cubicBezTo>
                <a:cubicBezTo>
                  <a:pt x="1634299" y="1401333"/>
                  <a:pt x="1634039" y="1424898"/>
                  <a:pt x="1645920" y="1442720"/>
                </a:cubicBezTo>
                <a:cubicBezTo>
                  <a:pt x="1694530" y="1515635"/>
                  <a:pt x="1669291" y="1486411"/>
                  <a:pt x="1717040" y="1534160"/>
                </a:cubicBezTo>
                <a:cubicBezTo>
                  <a:pt x="1735668" y="1590043"/>
                  <a:pt x="1716007" y="1539973"/>
                  <a:pt x="1747520" y="1595120"/>
                </a:cubicBezTo>
                <a:cubicBezTo>
                  <a:pt x="1799082" y="1685353"/>
                  <a:pt x="1738654" y="1591980"/>
                  <a:pt x="1788160" y="1666240"/>
                </a:cubicBezTo>
                <a:cubicBezTo>
                  <a:pt x="1809305" y="1750820"/>
                  <a:pt x="1783558" y="1667196"/>
                  <a:pt x="1818640" y="1737360"/>
                </a:cubicBezTo>
                <a:cubicBezTo>
                  <a:pt x="1823429" y="1746939"/>
                  <a:pt x="1825982" y="1757508"/>
                  <a:pt x="1828800" y="1767840"/>
                </a:cubicBezTo>
                <a:cubicBezTo>
                  <a:pt x="1836148" y="1794783"/>
                  <a:pt x="1836631" y="1824141"/>
                  <a:pt x="1849120" y="1849120"/>
                </a:cubicBezTo>
                <a:lnTo>
                  <a:pt x="1869440" y="1889760"/>
                </a:lnTo>
                <a:cubicBezTo>
                  <a:pt x="1898557" y="2035346"/>
                  <a:pt x="1857856" y="1855007"/>
                  <a:pt x="1899920" y="1981200"/>
                </a:cubicBezTo>
                <a:cubicBezTo>
                  <a:pt x="1908751" y="2007694"/>
                  <a:pt x="1911409" y="2035986"/>
                  <a:pt x="1920240" y="2062480"/>
                </a:cubicBezTo>
                <a:cubicBezTo>
                  <a:pt x="1951068" y="2154964"/>
                  <a:pt x="1903779" y="2008896"/>
                  <a:pt x="1940560" y="2143760"/>
                </a:cubicBezTo>
                <a:cubicBezTo>
                  <a:pt x="1946196" y="2164424"/>
                  <a:pt x="1954107" y="2184400"/>
                  <a:pt x="1960880" y="2204720"/>
                </a:cubicBezTo>
                <a:lnTo>
                  <a:pt x="1991360" y="2296160"/>
                </a:lnTo>
                <a:cubicBezTo>
                  <a:pt x="1994747" y="2306320"/>
                  <a:pt x="1999420" y="2316138"/>
                  <a:pt x="2001520" y="2326640"/>
                </a:cubicBezTo>
                <a:cubicBezTo>
                  <a:pt x="2009249" y="2365284"/>
                  <a:pt x="2021332" y="2447544"/>
                  <a:pt x="2042160" y="2489200"/>
                </a:cubicBezTo>
                <a:cubicBezTo>
                  <a:pt x="2048933" y="2502747"/>
                  <a:pt x="2054966" y="2516690"/>
                  <a:pt x="2062480" y="2529840"/>
                </a:cubicBezTo>
                <a:cubicBezTo>
                  <a:pt x="2068538" y="2540442"/>
                  <a:pt x="2077339" y="2549398"/>
                  <a:pt x="2082800" y="2560320"/>
                </a:cubicBezTo>
                <a:cubicBezTo>
                  <a:pt x="2087589" y="2569899"/>
                  <a:pt x="2088528" y="2581050"/>
                  <a:pt x="2092960" y="2590800"/>
                </a:cubicBezTo>
                <a:cubicBezTo>
                  <a:pt x="2105495" y="2618376"/>
                  <a:pt x="2124021" y="2643343"/>
                  <a:pt x="2133600" y="2672080"/>
                </a:cubicBezTo>
                <a:cubicBezTo>
                  <a:pt x="2157427" y="2743561"/>
                  <a:pt x="2126416" y="2655317"/>
                  <a:pt x="2164080" y="2743200"/>
                </a:cubicBezTo>
                <a:cubicBezTo>
                  <a:pt x="2168299" y="2753044"/>
                  <a:pt x="2169451" y="2764101"/>
                  <a:pt x="2174240" y="2773680"/>
                </a:cubicBezTo>
                <a:cubicBezTo>
                  <a:pt x="2179701" y="2784602"/>
                  <a:pt x="2188502" y="2793558"/>
                  <a:pt x="2194560" y="2804160"/>
                </a:cubicBezTo>
                <a:cubicBezTo>
                  <a:pt x="2202074" y="2817310"/>
                  <a:pt x="2207366" y="2831650"/>
                  <a:pt x="2214880" y="2844800"/>
                </a:cubicBezTo>
                <a:cubicBezTo>
                  <a:pt x="2226765" y="2865599"/>
                  <a:pt x="2252596" y="2898475"/>
                  <a:pt x="2265680" y="2915920"/>
                </a:cubicBezTo>
                <a:cubicBezTo>
                  <a:pt x="2272453" y="2936240"/>
                  <a:pt x="2276421" y="2957722"/>
                  <a:pt x="2286000" y="2976880"/>
                </a:cubicBezTo>
                <a:cubicBezTo>
                  <a:pt x="2292773" y="2990427"/>
                  <a:pt x="2301002" y="3003339"/>
                  <a:pt x="2306320" y="3017520"/>
                </a:cubicBezTo>
                <a:cubicBezTo>
                  <a:pt x="2312469" y="3033918"/>
                  <a:pt x="2323881" y="3095166"/>
                  <a:pt x="2326640" y="3108960"/>
                </a:cubicBezTo>
                <a:cubicBezTo>
                  <a:pt x="2314965" y="3143984"/>
                  <a:pt x="2324053" y="3147013"/>
                  <a:pt x="2306320" y="3129280"/>
                </a:cubicBezTo>
              </a:path>
            </a:pathLst>
          </a:cu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9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address space way more complicated</a:t>
            </a:r>
          </a:p>
          <a:p>
            <a:pPr lvl="1"/>
            <a:r>
              <a:rPr lang="en-US" dirty="0" smtClean="0"/>
              <a:t>One sided communication happens without remote aware of communication</a:t>
            </a:r>
          </a:p>
          <a:p>
            <a:pPr lvl="1"/>
            <a:r>
              <a:rPr lang="en-US" dirty="0" smtClean="0"/>
              <a:t>Fine-grained sync and </a:t>
            </a:r>
            <a:r>
              <a:rPr lang="en-US" dirty="0" err="1" smtClean="0"/>
              <a:t>comm</a:t>
            </a:r>
            <a:endParaRPr lang="en-US" dirty="0" smtClean="0"/>
          </a:p>
          <a:p>
            <a:pPr lvl="1"/>
            <a:r>
              <a:rPr lang="en-US" dirty="0" smtClean="0"/>
              <a:t>Very relaxed memory consistency models</a:t>
            </a:r>
          </a:p>
          <a:p>
            <a:pPr lvl="1"/>
            <a:r>
              <a:rPr lang="en-US" dirty="0" smtClean="0"/>
              <a:t>Consistent points hard to find</a:t>
            </a:r>
          </a:p>
          <a:p>
            <a:pPr lvl="1"/>
            <a:r>
              <a:rPr lang="en-US" dirty="0" err="1" smtClean="0"/>
              <a:t>Quiescing</a:t>
            </a:r>
            <a:r>
              <a:rPr lang="en-US" dirty="0" smtClean="0"/>
              <a:t> the network too expensive</a:t>
            </a:r>
          </a:p>
          <a:p>
            <a:r>
              <a:rPr lang="en-US" dirty="0" smtClean="0"/>
              <a:t>Active area of research (with few/no proofs yet)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53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459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54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98" y="56858"/>
            <a:ext cx="6492803" cy="67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325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Detect</a:t>
            </a:r>
            <a:r>
              <a:rPr lang="en-US" dirty="0" err="1" smtClean="0">
                <a:sym typeface="Wingdings" panose="05000000000000000000" pitchFamily="2" charset="2"/>
              </a:rPr>
              <a:t>containrepairrecover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55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dirty="0" smtClean="0"/>
              <a:t>(c) Mattan Erez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Periodically, take checkpoint</a:t>
            </a:r>
          </a:p>
          <a:p>
            <a:pPr lvl="1"/>
            <a:r>
              <a:rPr lang="en-US" dirty="0" smtClean="0"/>
              <a:t>Stop the system</a:t>
            </a:r>
          </a:p>
          <a:p>
            <a:pPr lvl="1"/>
            <a:r>
              <a:rPr lang="en-US" dirty="0" smtClean="0"/>
              <a:t>Copy </a:t>
            </a:r>
            <a:r>
              <a:rPr lang="en-US" i="1" dirty="0" smtClean="0"/>
              <a:t>all</a:t>
            </a:r>
            <a:r>
              <a:rPr lang="en-US" dirty="0" smtClean="0"/>
              <a:t> state somewhere sage</a:t>
            </a:r>
          </a:p>
          <a:p>
            <a:pPr lvl="1"/>
            <a:r>
              <a:rPr lang="en-US" dirty="0" smtClean="0"/>
              <a:t>Keep going</a:t>
            </a:r>
            <a:endParaRPr lang="en-US" dirty="0"/>
          </a:p>
          <a:p>
            <a:r>
              <a:rPr lang="en-US" dirty="0" smtClean="0"/>
              <a:t>Rollback</a:t>
            </a:r>
          </a:p>
          <a:p>
            <a:pPr lvl="1"/>
            <a:r>
              <a:rPr lang="en-US" dirty="0" smtClean="0"/>
              <a:t>Recover saved state</a:t>
            </a:r>
          </a:p>
          <a:p>
            <a:r>
              <a:rPr lang="en-US" dirty="0" smtClean="0"/>
              <a:t>Restart</a:t>
            </a:r>
          </a:p>
          <a:p>
            <a:pPr lvl="1"/>
            <a:r>
              <a:rPr lang="en-US" dirty="0" err="1" smtClean="0"/>
              <a:t>Recompute</a:t>
            </a:r>
            <a:r>
              <a:rPr lang="en-US" dirty="0" smtClean="0"/>
              <a:t> and keep going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56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to think about (outline)</a:t>
            </a:r>
          </a:p>
          <a:p>
            <a:pPr lvl="1"/>
            <a:r>
              <a:rPr lang="en-US" dirty="0" smtClean="0"/>
              <a:t>How frequently to checkpoint?</a:t>
            </a:r>
          </a:p>
          <a:p>
            <a:pPr lvl="1"/>
            <a:r>
              <a:rPr lang="en-US" dirty="0" smtClean="0"/>
              <a:t>How important is checkpoint time?</a:t>
            </a:r>
          </a:p>
          <a:p>
            <a:pPr lvl="2"/>
            <a:r>
              <a:rPr lang="en-US" dirty="0" smtClean="0"/>
              <a:t>And what can we do to improve it</a:t>
            </a:r>
          </a:p>
          <a:p>
            <a:pPr lvl="1"/>
            <a:r>
              <a:rPr lang="en-US" dirty="0" smtClean="0"/>
              <a:t>Who decides to take a checkpoint?</a:t>
            </a:r>
          </a:p>
          <a:p>
            <a:pPr lvl="2"/>
            <a:r>
              <a:rPr lang="en-US" dirty="0" smtClean="0"/>
              <a:t>System or user</a:t>
            </a:r>
          </a:p>
          <a:p>
            <a:pPr lvl="1"/>
            <a:r>
              <a:rPr lang="en-US" dirty="0" smtClean="0"/>
              <a:t>Do we really have to stop everyone to take a checkpoint?</a:t>
            </a:r>
          </a:p>
          <a:p>
            <a:pPr lvl="2"/>
            <a:r>
              <a:rPr lang="en-US" dirty="0" smtClean="0"/>
              <a:t>Coordinated vs. uncoordinated </a:t>
            </a:r>
            <a:r>
              <a:rPr lang="en-US" dirty="0" err="1" smtClean="0"/>
              <a:t>checkpointing</a:t>
            </a:r>
            <a:endParaRPr lang="en-US" dirty="0" smtClean="0"/>
          </a:p>
          <a:p>
            <a:pPr lvl="2"/>
            <a:r>
              <a:rPr lang="en-US" dirty="0" smtClean="0"/>
              <a:t>Always (for now) coordinated restart</a:t>
            </a:r>
            <a:endParaRPr lang="en-US" dirty="0"/>
          </a:p>
          <a:p>
            <a:r>
              <a:rPr lang="en-US" dirty="0" smtClean="0"/>
              <a:t>Great survey paper:</a:t>
            </a:r>
          </a:p>
          <a:p>
            <a:pPr marL="173037" lvl="1" indent="0">
              <a:buNone/>
            </a:pPr>
            <a:r>
              <a:rPr lang="en-US" baseline="-25000" dirty="0" err="1" smtClean="0"/>
              <a:t>ElNozahy</a:t>
            </a:r>
            <a:r>
              <a:rPr lang="en-US" baseline="-25000" dirty="0" smtClean="0"/>
              <a:t> et</a:t>
            </a:r>
            <a:r>
              <a:rPr lang="en-US" dirty="0"/>
              <a:t> </a:t>
            </a:r>
            <a:r>
              <a:rPr lang="en-US" baseline="-25000" dirty="0" smtClean="0"/>
              <a:t>al.,</a:t>
            </a:r>
            <a:r>
              <a:rPr lang="en-US" dirty="0" smtClean="0"/>
              <a:t> </a:t>
            </a:r>
            <a:r>
              <a:rPr lang="en-US" baseline="-25000" dirty="0"/>
              <a:t>“A Survey of Rollback-Recovery Protocols in </a:t>
            </a:r>
            <a:r>
              <a:rPr lang="en-US" baseline="-25000" dirty="0" smtClean="0"/>
              <a:t>Message-Passing</a:t>
            </a:r>
            <a:r>
              <a:rPr lang="en-US" dirty="0" smtClean="0"/>
              <a:t> </a:t>
            </a:r>
            <a:r>
              <a:rPr lang="en-US" baseline="-25000" dirty="0" smtClean="0"/>
              <a:t>Systems”</a:t>
            </a:r>
            <a:r>
              <a:rPr lang="en-US" dirty="0"/>
              <a:t> </a:t>
            </a:r>
            <a:r>
              <a:rPr lang="en-US" baseline="-25000" dirty="0"/>
              <a:t>(http://www.cs.utexas.edu/~</a:t>
            </a:r>
            <a:r>
              <a:rPr lang="en-US" baseline="-25000" dirty="0" smtClean="0"/>
              <a:t>lorenzo/papers/SurveyFinal.pdf)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57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998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Redundant MPI</a:t>
            </a:r>
          </a:p>
          <a:p>
            <a:pPr lvl="1"/>
            <a:r>
              <a:rPr lang="en-US" smtClean="0"/>
              <a:t>An </a:t>
            </a:r>
            <a:r>
              <a:rPr lang="en-US" dirty="0" smtClean="0"/>
              <a:t>alternative to checkpoint/restart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58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3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 do on detected errors?</a:t>
            </a:r>
          </a:p>
          <a:p>
            <a:pPr lvl="1"/>
            <a:r>
              <a:rPr lang="en-US" dirty="0" smtClean="0"/>
              <a:t>Simplest idea: </a:t>
            </a:r>
            <a:r>
              <a:rPr lang="en-US" dirty="0" err="1" smtClean="0"/>
              <a:t>failstop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Contain the error and don’t let it propagate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system stopped, can the application continue?</a:t>
            </a:r>
          </a:p>
          <a:p>
            <a:pPr lvl="1"/>
            <a:r>
              <a:rPr lang="en-US" dirty="0" smtClean="0"/>
              <a:t>Yes, if prepared</a:t>
            </a:r>
          </a:p>
          <a:p>
            <a:pPr lvl="1"/>
            <a:r>
              <a:rPr lang="en-US" dirty="0" smtClean="0"/>
              <a:t>Checkpoint/restart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Periodically, take checkpoint</a:t>
            </a:r>
          </a:p>
          <a:p>
            <a:pPr lvl="1"/>
            <a:r>
              <a:rPr lang="en-US" dirty="0" smtClean="0"/>
              <a:t>Stop the system</a:t>
            </a:r>
          </a:p>
          <a:p>
            <a:pPr lvl="1"/>
            <a:r>
              <a:rPr lang="en-US" dirty="0" smtClean="0"/>
              <a:t>Copy </a:t>
            </a:r>
            <a:r>
              <a:rPr lang="en-US" i="1" dirty="0" smtClean="0"/>
              <a:t>all</a:t>
            </a:r>
            <a:r>
              <a:rPr lang="en-US" dirty="0" smtClean="0"/>
              <a:t> state somewhere sage</a:t>
            </a:r>
          </a:p>
          <a:p>
            <a:pPr lvl="1"/>
            <a:r>
              <a:rPr lang="en-US" dirty="0" smtClean="0"/>
              <a:t>Keep going</a:t>
            </a:r>
            <a:endParaRPr lang="en-US" dirty="0"/>
          </a:p>
          <a:p>
            <a:r>
              <a:rPr lang="en-US" dirty="0" smtClean="0"/>
              <a:t>Rollback</a:t>
            </a:r>
          </a:p>
          <a:p>
            <a:pPr lvl="1"/>
            <a:r>
              <a:rPr lang="en-US" dirty="0" smtClean="0"/>
              <a:t>Recover saved state</a:t>
            </a:r>
          </a:p>
          <a:p>
            <a:r>
              <a:rPr lang="en-US" dirty="0" smtClean="0"/>
              <a:t>Restart</a:t>
            </a:r>
          </a:p>
          <a:p>
            <a:pPr lvl="1"/>
            <a:r>
              <a:rPr lang="en-US" dirty="0" err="1" smtClean="0"/>
              <a:t>Recompute</a:t>
            </a:r>
            <a:r>
              <a:rPr lang="en-US" dirty="0" smtClean="0"/>
              <a:t> and keep going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to think about (outline)</a:t>
            </a:r>
          </a:p>
          <a:p>
            <a:pPr lvl="1"/>
            <a:r>
              <a:rPr lang="en-US" dirty="0" smtClean="0"/>
              <a:t>How frequently to checkpoint?</a:t>
            </a:r>
          </a:p>
          <a:p>
            <a:pPr lvl="1"/>
            <a:r>
              <a:rPr lang="en-US" dirty="0" smtClean="0"/>
              <a:t>How important is checkpoint time?</a:t>
            </a:r>
          </a:p>
          <a:p>
            <a:pPr lvl="2"/>
            <a:r>
              <a:rPr lang="en-US" dirty="0" smtClean="0"/>
              <a:t>And what can we do to improve it</a:t>
            </a:r>
          </a:p>
          <a:p>
            <a:pPr lvl="1"/>
            <a:r>
              <a:rPr lang="en-US" dirty="0" smtClean="0"/>
              <a:t>Who decides to take a checkpoint?</a:t>
            </a:r>
          </a:p>
          <a:p>
            <a:pPr lvl="2"/>
            <a:r>
              <a:rPr lang="en-US" dirty="0" smtClean="0"/>
              <a:t>System or user</a:t>
            </a:r>
          </a:p>
          <a:p>
            <a:pPr lvl="1"/>
            <a:r>
              <a:rPr lang="en-US" dirty="0" smtClean="0"/>
              <a:t>Do we really have to stop everyone to take a checkpoint?</a:t>
            </a:r>
          </a:p>
          <a:p>
            <a:pPr lvl="2"/>
            <a:r>
              <a:rPr lang="en-US" dirty="0" smtClean="0"/>
              <a:t>Coordinated vs. uncoordinated </a:t>
            </a:r>
            <a:r>
              <a:rPr lang="en-US" dirty="0" err="1" smtClean="0"/>
              <a:t>checkpointing</a:t>
            </a:r>
            <a:endParaRPr lang="en-US" dirty="0" smtClean="0"/>
          </a:p>
          <a:p>
            <a:pPr lvl="2"/>
            <a:r>
              <a:rPr lang="en-US" dirty="0" smtClean="0"/>
              <a:t>Always (for now) coordinated restart</a:t>
            </a:r>
            <a:endParaRPr lang="en-US" dirty="0"/>
          </a:p>
          <a:p>
            <a:r>
              <a:rPr lang="en-US" dirty="0" smtClean="0"/>
              <a:t>Great survey paper:</a:t>
            </a:r>
          </a:p>
          <a:p>
            <a:pPr marL="173037" lvl="1" indent="0">
              <a:buNone/>
            </a:pPr>
            <a:r>
              <a:rPr lang="en-US" baseline="-25000" dirty="0" err="1" smtClean="0"/>
              <a:t>ElNozahy</a:t>
            </a:r>
            <a:r>
              <a:rPr lang="en-US" baseline="-25000" dirty="0" smtClean="0"/>
              <a:t> et</a:t>
            </a:r>
            <a:r>
              <a:rPr lang="en-US" dirty="0"/>
              <a:t> </a:t>
            </a:r>
            <a:r>
              <a:rPr lang="en-US" baseline="-25000" dirty="0" smtClean="0"/>
              <a:t>al.,</a:t>
            </a:r>
            <a:r>
              <a:rPr lang="en-US" dirty="0" smtClean="0"/>
              <a:t> </a:t>
            </a:r>
            <a:r>
              <a:rPr lang="en-US" baseline="-25000" dirty="0"/>
              <a:t>“A Survey of Rollback-Recovery Protocols in </a:t>
            </a:r>
            <a:r>
              <a:rPr lang="en-US" baseline="-25000" dirty="0" smtClean="0"/>
              <a:t>Message-Passing</a:t>
            </a:r>
            <a:r>
              <a:rPr lang="en-US" dirty="0" smtClean="0"/>
              <a:t> </a:t>
            </a:r>
            <a:r>
              <a:rPr lang="en-US" baseline="-25000" dirty="0" smtClean="0"/>
              <a:t>Systems”</a:t>
            </a:r>
            <a:r>
              <a:rPr lang="en-US" dirty="0"/>
              <a:t> </a:t>
            </a:r>
            <a:r>
              <a:rPr lang="en-US" baseline="-25000" dirty="0"/>
              <a:t>(http://www.cs.utexas.edu/~</a:t>
            </a:r>
            <a:r>
              <a:rPr lang="en-US" baseline="-25000" dirty="0" smtClean="0"/>
              <a:t>lorenzo/papers/SurveyFinal.pdf)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36761"/>
      </p:ext>
    </p:extLst>
  </p:cSld>
  <p:clrMapOvr>
    <a:masterClrMapping/>
  </p:clrMapOvr>
</p:sld>
</file>

<file path=ppt/theme/theme1.xml><?xml version="1.0" encoding="utf-8"?>
<a:theme xmlns:a="http://schemas.openxmlformats.org/drawingml/2006/main" name="NewUTColors">
  <a:themeElements>
    <a:clrScheme name="Custom 1">
      <a:dk1>
        <a:srgbClr val="003057"/>
      </a:dk1>
      <a:lt1>
        <a:sysClr val="window" lastClr="FFFFFF"/>
      </a:lt1>
      <a:dk2>
        <a:srgbClr val="115E67"/>
      </a:dk2>
      <a:lt2>
        <a:srgbClr val="D9C89E"/>
      </a:lt2>
      <a:accent1>
        <a:srgbClr val="115E67"/>
      </a:accent1>
      <a:accent2>
        <a:srgbClr val="CB6015"/>
      </a:accent2>
      <a:accent3>
        <a:srgbClr val="7FA9AE"/>
      </a:accent3>
      <a:accent4>
        <a:srgbClr val="A9C47F"/>
      </a:accent4>
      <a:accent5>
        <a:srgbClr val="D9C89E"/>
      </a:accent5>
      <a:accent6>
        <a:srgbClr val="F2A900"/>
      </a:accent6>
      <a:hlink>
        <a:srgbClr val="A9C47F"/>
      </a:hlink>
      <a:folHlink>
        <a:srgbClr val="7FA9AE"/>
      </a:folHlink>
    </a:clrScheme>
    <a:fontScheme name="Default Design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noFill/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>
            <a:latin typeface="Source Sans Pro" panose="020B0503030403020204" pitchFamily="34" charset="0"/>
            <a:ea typeface="Source Sans Pro" panose="020B050303040302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UTColors" id="{8AC626F9-33D0-49DF-8AA6-2B606302FB12}" vid="{5FECD1A2-28BD-4BB5-8D5C-7C01899416F6}"/>
    </a:ext>
  </a:extLst>
</a:theme>
</file>

<file path=ppt/theme/theme2.xml><?xml version="1.0" encoding="utf-8"?>
<a:theme xmlns:a="http://schemas.openxmlformats.org/drawingml/2006/main" name="1_LPH2013Top">
  <a:themeElements>
    <a:clrScheme name="UT Primary">
      <a:dk1>
        <a:srgbClr val="003057"/>
      </a:dk1>
      <a:lt1>
        <a:sysClr val="window" lastClr="FFFFFF"/>
      </a:lt1>
      <a:dk2>
        <a:srgbClr val="63666A"/>
      </a:dk2>
      <a:lt2>
        <a:srgbClr val="D6D2C4"/>
      </a:lt2>
      <a:accent1>
        <a:srgbClr val="115E67"/>
      </a:accent1>
      <a:accent2>
        <a:srgbClr val="CB6015"/>
      </a:accent2>
      <a:accent3>
        <a:srgbClr val="7FA9AE"/>
      </a:accent3>
      <a:accent4>
        <a:srgbClr val="A9C47F"/>
      </a:accent4>
      <a:accent5>
        <a:srgbClr val="D9C89E"/>
      </a:accent5>
      <a:accent6>
        <a:srgbClr val="F2A900"/>
      </a:accent6>
      <a:hlink>
        <a:srgbClr val="A9C47F"/>
      </a:hlink>
      <a:folHlink>
        <a:srgbClr val="7FA9AE"/>
      </a:folHlink>
    </a:clrScheme>
    <a:fontScheme name="Default Design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99000"/>
          </a:lnSpc>
          <a:spcBef>
            <a:spcPct val="0"/>
          </a:spcBef>
          <a:spcAft>
            <a:spcPct val="0"/>
          </a:spcAft>
          <a:buClr>
            <a:srgbClr val="333399"/>
          </a:buClr>
          <a:buSzPct val="100000"/>
          <a:buFont typeface="Century Gothic" pitchFamily="34" charset="0"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CC6633"/>
            </a:solidFill>
            <a:effectLst/>
            <a:latin typeface="Century Gothic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99000"/>
          </a:lnSpc>
          <a:spcBef>
            <a:spcPct val="0"/>
          </a:spcBef>
          <a:spcAft>
            <a:spcPct val="0"/>
          </a:spcAft>
          <a:buClr>
            <a:srgbClr val="333399"/>
          </a:buClr>
          <a:buSzPct val="100000"/>
          <a:buFont typeface="Century Gothic" pitchFamily="34" charset="0"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CC6633"/>
            </a:solidFill>
            <a:effectLst/>
            <a:latin typeface="Century Gothic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NewUTColors</Template>
  <TotalTime>6106</TotalTime>
  <Words>1727</Words>
  <Application>Microsoft Office PowerPoint</Application>
  <PresentationFormat>On-screen Show (4:3)</PresentationFormat>
  <Paragraphs>452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Calibri</vt:lpstr>
      <vt:lpstr>Century Gothic</vt:lpstr>
      <vt:lpstr>Source Sans Pro</vt:lpstr>
      <vt:lpstr>Times New Roman</vt:lpstr>
      <vt:lpstr>Wingdings</vt:lpstr>
      <vt:lpstr>NewUTColors</vt:lpstr>
      <vt:lpstr>1_LPH2013Top</vt:lpstr>
      <vt:lpstr>Toward Exascale Resilience Part 6:     System protection with checkpoint/restart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Mattan Erez</dc:creator>
  <cp:lastModifiedBy>Mattan Erez</cp:lastModifiedBy>
  <cp:revision>374</cp:revision>
  <dcterms:created xsi:type="dcterms:W3CDTF">2015-06-27T13:37:13Z</dcterms:created>
  <dcterms:modified xsi:type="dcterms:W3CDTF">2015-07-03T12:13:06Z</dcterms:modified>
</cp:coreProperties>
</file>