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84" r:id="rId2"/>
  </p:sldMasterIdLst>
  <p:notesMasterIdLst>
    <p:notesMasterId r:id="rId26"/>
  </p:notesMasterIdLst>
  <p:sldIdLst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an Erez" initials="ME" lastIdx="14" clrIdx="0">
    <p:extLst>
      <p:ext uri="{19B8F6BF-5375-455C-9EA6-DF929625EA0E}">
        <p15:presenceInfo xmlns:p15="http://schemas.microsoft.com/office/powerpoint/2012/main" userId="Mattan Erez" providerId="None"/>
      </p:ext>
    </p:extLst>
  </p:cmAuthor>
  <p:cmAuthor id="2" name="wannikim" initials="w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069" autoAdjust="0"/>
  </p:normalViewPr>
  <p:slideViewPr>
    <p:cSldViewPr snapToGrid="0">
      <p:cViewPr varScale="1">
        <p:scale>
          <a:sx n="75" d="100"/>
          <a:sy n="75" d="100"/>
        </p:scale>
        <p:origin x="16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4324604773241"/>
          <c:y val="4.9360565466506766E-2"/>
          <c:w val="0.84545927943600074"/>
          <c:h val="0.74240812873597417"/>
        </c:manualLayout>
      </c:layout>
      <c:lineChart>
        <c:grouping val="standard"/>
        <c:varyColors val="0"/>
        <c:ser>
          <c:idx val="0"/>
          <c:order val="0"/>
          <c:tx>
            <c:strRef>
              <c:f>Sheet1!$K$3</c:f>
              <c:strCache>
                <c:ptCount val="1"/>
                <c:pt idx="0">
                  <c:v>Cohesive Alarmist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Sheet1!$A$4:$A$8</c:f>
              <c:strCache>
                <c:ptCount val="5"/>
                <c:pt idx="0">
                  <c:v>2013 
(15PF)</c:v>
                </c:pt>
                <c:pt idx="1">
                  <c:v>2015
(40PF)</c:v>
                </c:pt>
                <c:pt idx="2">
                  <c:v>2017
(130PF)</c:v>
                </c:pt>
                <c:pt idx="3">
                  <c:v>2019
(450PF)</c:v>
                </c:pt>
                <c:pt idx="4">
                  <c:v>2021
(1500PF)</c:v>
                </c:pt>
              </c:strCache>
            </c:strRef>
          </c:cat>
          <c:val>
            <c:numRef>
              <c:f>Sheet1!$K$4:$K$8</c:f>
              <c:numCache>
                <c:formatCode>General</c:formatCode>
                <c:ptCount val="5"/>
                <c:pt idx="0">
                  <c:v>0.94515160077910343</c:v>
                </c:pt>
                <c:pt idx="1">
                  <c:v>0.91812273452778703</c:v>
                </c:pt>
                <c:pt idx="2">
                  <c:v>0.87179754592834346</c:v>
                </c:pt>
                <c:pt idx="3">
                  <c:v>0.78308163296781508</c:v>
                </c:pt>
                <c:pt idx="4">
                  <c:v>0.59807127675031091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Sheet1!$L$3</c:f>
              <c:strCache>
                <c:ptCount val="1"/>
                <c:pt idx="0">
                  <c:v>Cohesive Optimistic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Sheet1!$A$4:$A$8</c:f>
              <c:strCache>
                <c:ptCount val="5"/>
                <c:pt idx="0">
                  <c:v>2013 
(15PF)</c:v>
                </c:pt>
                <c:pt idx="1">
                  <c:v>2015
(40PF)</c:v>
                </c:pt>
                <c:pt idx="2">
                  <c:v>2017
(130PF)</c:v>
                </c:pt>
                <c:pt idx="3">
                  <c:v>2019
(450PF)</c:v>
                </c:pt>
                <c:pt idx="4">
                  <c:v>2021
(1500PF)</c:v>
                </c:pt>
              </c:strCache>
            </c:strRef>
          </c:cat>
          <c:val>
            <c:numRef>
              <c:f>Sheet1!$L$4:$L$8</c:f>
              <c:numCache>
                <c:formatCode>General</c:formatCode>
                <c:ptCount val="5"/>
                <c:pt idx="0">
                  <c:v>0.9346440252480096</c:v>
                </c:pt>
                <c:pt idx="1">
                  <c:v>0.91832933330272815</c:v>
                </c:pt>
                <c:pt idx="2">
                  <c:v>0.89792380542356154</c:v>
                </c:pt>
                <c:pt idx="3">
                  <c:v>0.8724554166385915</c:v>
                </c:pt>
                <c:pt idx="4">
                  <c:v>0.84077200837796318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Sheet1!$M$3</c:f>
              <c:strCache>
                <c:ptCount val="1"/>
                <c:pt idx="0">
                  <c:v>Independent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Sheet1!$A$4:$A$8</c:f>
              <c:strCache>
                <c:ptCount val="5"/>
                <c:pt idx="0">
                  <c:v>2013 
(15PF)</c:v>
                </c:pt>
                <c:pt idx="1">
                  <c:v>2015
(40PF)</c:v>
                </c:pt>
                <c:pt idx="2">
                  <c:v>2017
(130PF)</c:v>
                </c:pt>
                <c:pt idx="3">
                  <c:v>2019
(450PF)</c:v>
                </c:pt>
                <c:pt idx="4">
                  <c:v>2021
(1500PF)</c:v>
                </c:pt>
              </c:strCache>
            </c:strRef>
          </c:cat>
          <c:val>
            <c:numRef>
              <c:f>Sheet1!$M$4:$M$8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668384"/>
        <c:axId val="825669472"/>
      </c:lineChart>
      <c:catAx>
        <c:axId val="82566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endParaRPr lang="en-US"/>
          </a:p>
        </c:txPr>
        <c:crossAx val="825669472"/>
        <c:crosses val="autoZero"/>
        <c:auto val="1"/>
        <c:lblAlgn val="ctr"/>
        <c:lblOffset val="100"/>
        <c:noMultiLvlLbl val="0"/>
      </c:catAx>
      <c:valAx>
        <c:axId val="825669472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r>
                  <a:rPr lang="en-US"/>
                  <a:t>Performance Efficiency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endParaRPr lang="en-US"/>
          </a:p>
        </c:txPr>
        <c:crossAx val="82566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4949089757675638"/>
          <c:y val="0.27409972513766356"/>
          <c:w val="0.40893933498138307"/>
          <c:h val="0.4821500618207847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CB88-4C6F-4029-86FA-227BA7BDBE92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42608-2E16-43BB-9A24-2110CCF9D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3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</a:p>
          <a:p>
            <a:r>
              <a:rPr lang="en-US" dirty="0" smtClean="0"/>
              <a:t>How much of each component?</a:t>
            </a:r>
          </a:p>
          <a:p>
            <a:pPr lvl="1"/>
            <a:r>
              <a:rPr lang="en-US" dirty="0" smtClean="0"/>
              <a:t>How much energy per use?</a:t>
            </a:r>
          </a:p>
          <a:p>
            <a:pPr lvl="1"/>
            <a:r>
              <a:rPr lang="en-US" dirty="0" smtClean="0"/>
              <a:t>What balance between them?</a:t>
            </a:r>
          </a:p>
          <a:p>
            <a:pPr lvl="1"/>
            <a:r>
              <a:rPr lang="en-US" dirty="0" smtClean="0"/>
              <a:t>What budget?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A91C-9C89-4FA6-B1E5-1022D0C72F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3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A91C-9C89-4FA6-B1E5-1022D0C72F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11+12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A91C-9C89-4FA6-B1E5-1022D0C72F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much of each component?</a:t>
            </a:r>
          </a:p>
          <a:p>
            <a:pPr lvl="1"/>
            <a:r>
              <a:rPr lang="en-US" dirty="0" smtClean="0"/>
              <a:t>How much energy per use?</a:t>
            </a:r>
          </a:p>
          <a:p>
            <a:pPr lvl="1"/>
            <a:r>
              <a:rPr lang="en-US" dirty="0" smtClean="0"/>
              <a:t>What balance between them?</a:t>
            </a:r>
          </a:p>
          <a:p>
            <a:pPr lvl="1"/>
            <a:r>
              <a:rPr lang="en-US" dirty="0" smtClean="0"/>
              <a:t>What budget?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A91C-9C89-4FA6-B1E5-1022D0C72F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14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A91C-9C89-4FA6-B1E5-1022D0C72F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58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A91C-9C89-4FA6-B1E5-1022D0C72F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95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A91C-9C89-4FA6-B1E5-1022D0C72F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2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9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15" y="457200"/>
            <a:ext cx="8603185" cy="9001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idx="1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7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38200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1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5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5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458787"/>
            <a:ext cx="2170113" cy="6399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7"/>
            <a:ext cx="6362700" cy="639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5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3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458787"/>
            <a:ext cx="2170113" cy="63992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7"/>
            <a:ext cx="6362700" cy="639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5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3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9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2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56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9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29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2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79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1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8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5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72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3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8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12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66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42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7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5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81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6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2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9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6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2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03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82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1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1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48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33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81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4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61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90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53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2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0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5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2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1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8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4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0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7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27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18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4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74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29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3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9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4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0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16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3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7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84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4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9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0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8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9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4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87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4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53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6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7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18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6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73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6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2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6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3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1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31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2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8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3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6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5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2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5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4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0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0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40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7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800"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 sz="24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2400">
                <a:solidFill>
                  <a:schemeClr val="accent3"/>
                </a:solidFill>
              </a:defRPr>
            </a:lvl4pPr>
            <a:lvl5pPr>
              <a:buClr>
                <a:schemeClr val="accent6"/>
              </a:buClr>
              <a:defRPr sz="24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93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1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94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40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11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7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191000" cy="571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685800"/>
            <a:ext cx="4191000" cy="571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87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8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10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0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7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3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57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4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idx="1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19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7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4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46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5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40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82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6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15" y="685800"/>
            <a:ext cx="8603185" cy="671513"/>
          </a:xfrm>
          <a:prstGeom prst="rect">
            <a:avLst/>
          </a:prstGeom>
        </p:spPr>
        <p:txBody>
          <a:bodyPr/>
          <a:lstStyle>
            <a:lvl1pPr>
              <a:defRPr sz="3200"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38200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33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2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91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4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3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4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8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0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65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3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0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8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93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2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86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2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4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1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9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1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1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69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5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6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8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6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96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72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2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2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1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53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191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191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0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121.xml"/><Relationship Id="rId21" Type="http://schemas.openxmlformats.org/officeDocument/2006/relationships/slideLayout" Target="../slideLayouts/slideLayout116.xml"/><Relationship Id="rId42" Type="http://schemas.openxmlformats.org/officeDocument/2006/relationships/slideLayout" Target="../slideLayouts/slideLayout137.xml"/><Relationship Id="rId47" Type="http://schemas.openxmlformats.org/officeDocument/2006/relationships/slideLayout" Target="../slideLayouts/slideLayout142.xml"/><Relationship Id="rId63" Type="http://schemas.openxmlformats.org/officeDocument/2006/relationships/slideLayout" Target="../slideLayouts/slideLayout158.xml"/><Relationship Id="rId68" Type="http://schemas.openxmlformats.org/officeDocument/2006/relationships/slideLayout" Target="../slideLayouts/slideLayout163.xml"/><Relationship Id="rId84" Type="http://schemas.openxmlformats.org/officeDocument/2006/relationships/slideLayout" Target="../slideLayouts/slideLayout179.xml"/><Relationship Id="rId89" Type="http://schemas.openxmlformats.org/officeDocument/2006/relationships/slideLayout" Target="../slideLayouts/slideLayout184.xml"/><Relationship Id="rId112" Type="http://schemas.openxmlformats.org/officeDocument/2006/relationships/theme" Target="../theme/theme2.xml"/><Relationship Id="rId16" Type="http://schemas.openxmlformats.org/officeDocument/2006/relationships/slideLayout" Target="../slideLayouts/slideLayout111.xml"/><Relationship Id="rId107" Type="http://schemas.openxmlformats.org/officeDocument/2006/relationships/slideLayout" Target="../slideLayouts/slideLayout202.xml"/><Relationship Id="rId11" Type="http://schemas.openxmlformats.org/officeDocument/2006/relationships/slideLayout" Target="../slideLayouts/slideLayout106.xml"/><Relationship Id="rId32" Type="http://schemas.openxmlformats.org/officeDocument/2006/relationships/slideLayout" Target="../slideLayouts/slideLayout127.xml"/><Relationship Id="rId37" Type="http://schemas.openxmlformats.org/officeDocument/2006/relationships/slideLayout" Target="../slideLayouts/slideLayout132.xml"/><Relationship Id="rId53" Type="http://schemas.openxmlformats.org/officeDocument/2006/relationships/slideLayout" Target="../slideLayouts/slideLayout148.xml"/><Relationship Id="rId58" Type="http://schemas.openxmlformats.org/officeDocument/2006/relationships/slideLayout" Target="../slideLayouts/slideLayout153.xml"/><Relationship Id="rId74" Type="http://schemas.openxmlformats.org/officeDocument/2006/relationships/slideLayout" Target="../slideLayouts/slideLayout169.xml"/><Relationship Id="rId79" Type="http://schemas.openxmlformats.org/officeDocument/2006/relationships/slideLayout" Target="../slideLayouts/slideLayout174.xml"/><Relationship Id="rId102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00.xml"/><Relationship Id="rId90" Type="http://schemas.openxmlformats.org/officeDocument/2006/relationships/slideLayout" Target="../slideLayouts/slideLayout185.xml"/><Relationship Id="rId95" Type="http://schemas.openxmlformats.org/officeDocument/2006/relationships/slideLayout" Target="../slideLayouts/slideLayout190.xml"/><Relationship Id="rId22" Type="http://schemas.openxmlformats.org/officeDocument/2006/relationships/slideLayout" Target="../slideLayouts/slideLayout117.xml"/><Relationship Id="rId27" Type="http://schemas.openxmlformats.org/officeDocument/2006/relationships/slideLayout" Target="../slideLayouts/slideLayout122.xml"/><Relationship Id="rId43" Type="http://schemas.openxmlformats.org/officeDocument/2006/relationships/slideLayout" Target="../slideLayouts/slideLayout138.xml"/><Relationship Id="rId48" Type="http://schemas.openxmlformats.org/officeDocument/2006/relationships/slideLayout" Target="../slideLayouts/slideLayout143.xml"/><Relationship Id="rId64" Type="http://schemas.openxmlformats.org/officeDocument/2006/relationships/slideLayout" Target="../slideLayouts/slideLayout159.xml"/><Relationship Id="rId69" Type="http://schemas.openxmlformats.org/officeDocument/2006/relationships/slideLayout" Target="../slideLayouts/slideLayout164.xml"/><Relationship Id="rId113" Type="http://schemas.openxmlformats.org/officeDocument/2006/relationships/image" Target="../media/image3.png"/><Relationship Id="rId80" Type="http://schemas.openxmlformats.org/officeDocument/2006/relationships/slideLayout" Target="../slideLayouts/slideLayout175.xml"/><Relationship Id="rId85" Type="http://schemas.openxmlformats.org/officeDocument/2006/relationships/slideLayout" Target="../slideLayouts/slideLayout180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33" Type="http://schemas.openxmlformats.org/officeDocument/2006/relationships/slideLayout" Target="../slideLayouts/slideLayout128.xml"/><Relationship Id="rId38" Type="http://schemas.openxmlformats.org/officeDocument/2006/relationships/slideLayout" Target="../slideLayouts/slideLayout133.xml"/><Relationship Id="rId59" Type="http://schemas.openxmlformats.org/officeDocument/2006/relationships/slideLayout" Target="../slideLayouts/slideLayout154.xml"/><Relationship Id="rId103" Type="http://schemas.openxmlformats.org/officeDocument/2006/relationships/slideLayout" Target="../slideLayouts/slideLayout198.xml"/><Relationship Id="rId108" Type="http://schemas.openxmlformats.org/officeDocument/2006/relationships/slideLayout" Target="../slideLayouts/slideLayout203.xml"/><Relationship Id="rId54" Type="http://schemas.openxmlformats.org/officeDocument/2006/relationships/slideLayout" Target="../slideLayouts/slideLayout149.xml"/><Relationship Id="rId70" Type="http://schemas.openxmlformats.org/officeDocument/2006/relationships/slideLayout" Target="../slideLayouts/slideLayout165.xml"/><Relationship Id="rId75" Type="http://schemas.openxmlformats.org/officeDocument/2006/relationships/slideLayout" Target="../slideLayouts/slideLayout170.xml"/><Relationship Id="rId91" Type="http://schemas.openxmlformats.org/officeDocument/2006/relationships/slideLayout" Target="../slideLayouts/slideLayout186.xml"/><Relationship Id="rId96" Type="http://schemas.openxmlformats.org/officeDocument/2006/relationships/slideLayout" Target="../slideLayouts/slideLayout191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0.xml"/><Relationship Id="rId23" Type="http://schemas.openxmlformats.org/officeDocument/2006/relationships/slideLayout" Target="../slideLayouts/slideLayout118.xml"/><Relationship Id="rId28" Type="http://schemas.openxmlformats.org/officeDocument/2006/relationships/slideLayout" Target="../slideLayouts/slideLayout123.xml"/><Relationship Id="rId36" Type="http://schemas.openxmlformats.org/officeDocument/2006/relationships/slideLayout" Target="../slideLayouts/slideLayout131.xml"/><Relationship Id="rId49" Type="http://schemas.openxmlformats.org/officeDocument/2006/relationships/slideLayout" Target="../slideLayouts/slideLayout144.xml"/><Relationship Id="rId57" Type="http://schemas.openxmlformats.org/officeDocument/2006/relationships/slideLayout" Target="../slideLayouts/slideLayout152.xml"/><Relationship Id="rId106" Type="http://schemas.openxmlformats.org/officeDocument/2006/relationships/slideLayout" Target="../slideLayouts/slideLayout201.xml"/><Relationship Id="rId114" Type="http://schemas.openxmlformats.org/officeDocument/2006/relationships/image" Target="../media/image4.jpeg"/><Relationship Id="rId10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26.xml"/><Relationship Id="rId44" Type="http://schemas.openxmlformats.org/officeDocument/2006/relationships/slideLayout" Target="../slideLayouts/slideLayout139.xml"/><Relationship Id="rId52" Type="http://schemas.openxmlformats.org/officeDocument/2006/relationships/slideLayout" Target="../slideLayouts/slideLayout147.xml"/><Relationship Id="rId60" Type="http://schemas.openxmlformats.org/officeDocument/2006/relationships/slideLayout" Target="../slideLayouts/slideLayout155.xml"/><Relationship Id="rId65" Type="http://schemas.openxmlformats.org/officeDocument/2006/relationships/slideLayout" Target="../slideLayouts/slideLayout160.xml"/><Relationship Id="rId73" Type="http://schemas.openxmlformats.org/officeDocument/2006/relationships/slideLayout" Target="../slideLayouts/slideLayout168.xml"/><Relationship Id="rId78" Type="http://schemas.openxmlformats.org/officeDocument/2006/relationships/slideLayout" Target="../slideLayouts/slideLayout173.xml"/><Relationship Id="rId81" Type="http://schemas.openxmlformats.org/officeDocument/2006/relationships/slideLayout" Target="../slideLayouts/slideLayout176.xml"/><Relationship Id="rId86" Type="http://schemas.openxmlformats.org/officeDocument/2006/relationships/slideLayout" Target="../slideLayouts/slideLayout181.xml"/><Relationship Id="rId94" Type="http://schemas.openxmlformats.org/officeDocument/2006/relationships/slideLayout" Target="../slideLayouts/slideLayout189.xml"/><Relationship Id="rId99" Type="http://schemas.openxmlformats.org/officeDocument/2006/relationships/slideLayout" Target="../slideLayouts/slideLayout194.xml"/><Relationship Id="rId101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39" Type="http://schemas.openxmlformats.org/officeDocument/2006/relationships/slideLayout" Target="../slideLayouts/slideLayout134.xml"/><Relationship Id="rId109" Type="http://schemas.openxmlformats.org/officeDocument/2006/relationships/slideLayout" Target="../slideLayouts/slideLayout204.xml"/><Relationship Id="rId34" Type="http://schemas.openxmlformats.org/officeDocument/2006/relationships/slideLayout" Target="../slideLayouts/slideLayout129.xml"/><Relationship Id="rId50" Type="http://schemas.openxmlformats.org/officeDocument/2006/relationships/slideLayout" Target="../slideLayouts/slideLayout145.xml"/><Relationship Id="rId55" Type="http://schemas.openxmlformats.org/officeDocument/2006/relationships/slideLayout" Target="../slideLayouts/slideLayout150.xml"/><Relationship Id="rId76" Type="http://schemas.openxmlformats.org/officeDocument/2006/relationships/slideLayout" Target="../slideLayouts/slideLayout171.xml"/><Relationship Id="rId97" Type="http://schemas.openxmlformats.org/officeDocument/2006/relationships/slideLayout" Target="../slideLayouts/slideLayout192.xml"/><Relationship Id="rId104" Type="http://schemas.openxmlformats.org/officeDocument/2006/relationships/slideLayout" Target="../slideLayouts/slideLayout199.xml"/><Relationship Id="rId7" Type="http://schemas.openxmlformats.org/officeDocument/2006/relationships/slideLayout" Target="../slideLayouts/slideLayout102.xml"/><Relationship Id="rId71" Type="http://schemas.openxmlformats.org/officeDocument/2006/relationships/slideLayout" Target="../slideLayouts/slideLayout166.xml"/><Relationship Id="rId92" Type="http://schemas.openxmlformats.org/officeDocument/2006/relationships/slideLayout" Target="../slideLayouts/slideLayout187.xml"/><Relationship Id="rId2" Type="http://schemas.openxmlformats.org/officeDocument/2006/relationships/slideLayout" Target="../slideLayouts/slideLayout97.xml"/><Relationship Id="rId29" Type="http://schemas.openxmlformats.org/officeDocument/2006/relationships/slideLayout" Target="../slideLayouts/slideLayout124.xml"/><Relationship Id="rId24" Type="http://schemas.openxmlformats.org/officeDocument/2006/relationships/slideLayout" Target="../slideLayouts/slideLayout119.xml"/><Relationship Id="rId40" Type="http://schemas.openxmlformats.org/officeDocument/2006/relationships/slideLayout" Target="../slideLayouts/slideLayout135.xml"/><Relationship Id="rId45" Type="http://schemas.openxmlformats.org/officeDocument/2006/relationships/slideLayout" Target="../slideLayouts/slideLayout140.xml"/><Relationship Id="rId66" Type="http://schemas.openxmlformats.org/officeDocument/2006/relationships/slideLayout" Target="../slideLayouts/slideLayout161.xml"/><Relationship Id="rId87" Type="http://schemas.openxmlformats.org/officeDocument/2006/relationships/slideLayout" Target="../slideLayouts/slideLayout182.xml"/><Relationship Id="rId110" Type="http://schemas.openxmlformats.org/officeDocument/2006/relationships/slideLayout" Target="../slideLayouts/slideLayout205.xml"/><Relationship Id="rId115" Type="http://schemas.openxmlformats.org/officeDocument/2006/relationships/image" Target="../media/image2.png"/><Relationship Id="rId61" Type="http://schemas.openxmlformats.org/officeDocument/2006/relationships/slideLayout" Target="../slideLayouts/slideLayout156.xml"/><Relationship Id="rId82" Type="http://schemas.openxmlformats.org/officeDocument/2006/relationships/slideLayout" Target="../slideLayouts/slideLayout177.xml"/><Relationship Id="rId19" Type="http://schemas.openxmlformats.org/officeDocument/2006/relationships/slideLayout" Target="../slideLayouts/slideLayout114.xml"/><Relationship Id="rId14" Type="http://schemas.openxmlformats.org/officeDocument/2006/relationships/slideLayout" Target="../slideLayouts/slideLayout109.xml"/><Relationship Id="rId30" Type="http://schemas.openxmlformats.org/officeDocument/2006/relationships/slideLayout" Target="../slideLayouts/slideLayout125.xml"/><Relationship Id="rId35" Type="http://schemas.openxmlformats.org/officeDocument/2006/relationships/slideLayout" Target="../slideLayouts/slideLayout130.xml"/><Relationship Id="rId56" Type="http://schemas.openxmlformats.org/officeDocument/2006/relationships/slideLayout" Target="../slideLayouts/slideLayout151.xml"/><Relationship Id="rId77" Type="http://schemas.openxmlformats.org/officeDocument/2006/relationships/slideLayout" Target="../slideLayouts/slideLayout172.xml"/><Relationship Id="rId100" Type="http://schemas.openxmlformats.org/officeDocument/2006/relationships/slideLayout" Target="../slideLayouts/slideLayout195.xml"/><Relationship Id="rId105" Type="http://schemas.openxmlformats.org/officeDocument/2006/relationships/slideLayout" Target="../slideLayouts/slideLayout200.xml"/><Relationship Id="rId8" Type="http://schemas.openxmlformats.org/officeDocument/2006/relationships/slideLayout" Target="../slideLayouts/slideLayout103.xml"/><Relationship Id="rId51" Type="http://schemas.openxmlformats.org/officeDocument/2006/relationships/slideLayout" Target="../slideLayouts/slideLayout146.xml"/><Relationship Id="rId72" Type="http://schemas.openxmlformats.org/officeDocument/2006/relationships/slideLayout" Target="../slideLayouts/slideLayout167.xml"/><Relationship Id="rId93" Type="http://schemas.openxmlformats.org/officeDocument/2006/relationships/slideLayout" Target="../slideLayouts/slideLayout188.xml"/><Relationship Id="rId98" Type="http://schemas.openxmlformats.org/officeDocument/2006/relationships/slideLayout" Target="../slideLayouts/slideLayout193.xml"/><Relationship Id="rId3" Type="http://schemas.openxmlformats.org/officeDocument/2006/relationships/slideLayout" Target="../slideLayouts/slideLayout98.xml"/><Relationship Id="rId25" Type="http://schemas.openxmlformats.org/officeDocument/2006/relationships/slideLayout" Target="../slideLayouts/slideLayout120.xml"/><Relationship Id="rId46" Type="http://schemas.openxmlformats.org/officeDocument/2006/relationships/slideLayout" Target="../slideLayouts/slideLayout141.xml"/><Relationship Id="rId67" Type="http://schemas.openxmlformats.org/officeDocument/2006/relationships/slideLayout" Target="../slideLayouts/slideLayout162.xml"/><Relationship Id="rId20" Type="http://schemas.openxmlformats.org/officeDocument/2006/relationships/slideLayout" Target="../slideLayouts/slideLayout115.xml"/><Relationship Id="rId41" Type="http://schemas.openxmlformats.org/officeDocument/2006/relationships/slideLayout" Target="../slideLayouts/slideLayout136.xml"/><Relationship Id="rId62" Type="http://schemas.openxmlformats.org/officeDocument/2006/relationships/slideLayout" Target="../slideLayouts/slideLayout157.xml"/><Relationship Id="rId83" Type="http://schemas.openxmlformats.org/officeDocument/2006/relationships/slideLayout" Target="../slideLayouts/slideLayout178.xml"/><Relationship Id="rId88" Type="http://schemas.openxmlformats.org/officeDocument/2006/relationships/slideLayout" Target="../slideLayouts/slideLayout183.xml"/><Relationship Id="rId111" Type="http://schemas.openxmlformats.org/officeDocument/2006/relationships/slideLayout" Target="../slideLayouts/slideLayout2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1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1587"/>
            <a:ext cx="8366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94476B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97" cstate="screen">
            <a:clrChange>
              <a:clrFrom>
                <a:srgbClr val="FBFFFB"/>
              </a:clrFrom>
              <a:clrTo>
                <a:srgbClr val="FB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1800" y="76201"/>
            <a:ext cx="626326" cy="34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8"/>
          <a:stretch>
            <a:fillRect/>
          </a:stretch>
        </p:blipFill>
        <p:spPr>
          <a:xfrm>
            <a:off x="8132664" y="66217"/>
            <a:ext cx="782736" cy="35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0" r:id="rId27"/>
    <p:sldLayoutId id="2147483701" r:id="rId28"/>
    <p:sldLayoutId id="2147483702" r:id="rId29"/>
    <p:sldLayoutId id="2147483703" r:id="rId30"/>
    <p:sldLayoutId id="2147483704" r:id="rId31"/>
    <p:sldLayoutId id="2147483705" r:id="rId32"/>
    <p:sldLayoutId id="2147483706" r:id="rId33"/>
    <p:sldLayoutId id="2147483707" r:id="rId34"/>
    <p:sldLayoutId id="2147483708" r:id="rId35"/>
    <p:sldLayoutId id="2147483709" r:id="rId36"/>
    <p:sldLayoutId id="2147483710" r:id="rId37"/>
    <p:sldLayoutId id="2147483711" r:id="rId38"/>
    <p:sldLayoutId id="2147483712" r:id="rId39"/>
    <p:sldLayoutId id="2147483713" r:id="rId40"/>
    <p:sldLayoutId id="2147483714" r:id="rId41"/>
    <p:sldLayoutId id="2147483715" r:id="rId42"/>
    <p:sldLayoutId id="2147483716" r:id="rId43"/>
    <p:sldLayoutId id="2147483717" r:id="rId44"/>
    <p:sldLayoutId id="2147483718" r:id="rId45"/>
    <p:sldLayoutId id="2147483719" r:id="rId46"/>
    <p:sldLayoutId id="2147483720" r:id="rId47"/>
    <p:sldLayoutId id="2147483721" r:id="rId48"/>
    <p:sldLayoutId id="2147483722" r:id="rId49"/>
    <p:sldLayoutId id="2147483723" r:id="rId50"/>
    <p:sldLayoutId id="2147483724" r:id="rId51"/>
    <p:sldLayoutId id="2147483725" r:id="rId52"/>
    <p:sldLayoutId id="2147483726" r:id="rId53"/>
    <p:sldLayoutId id="2147483740" r:id="rId54"/>
    <p:sldLayoutId id="2147483741" r:id="rId55"/>
    <p:sldLayoutId id="2147483742" r:id="rId56"/>
    <p:sldLayoutId id="2147483743" r:id="rId57"/>
    <p:sldLayoutId id="2147483744" r:id="rId58"/>
    <p:sldLayoutId id="2147483745" r:id="rId59"/>
    <p:sldLayoutId id="2147483746" r:id="rId60"/>
    <p:sldLayoutId id="2147483747" r:id="rId61"/>
    <p:sldLayoutId id="2147483748" r:id="rId62"/>
    <p:sldLayoutId id="2147483749" r:id="rId63"/>
    <p:sldLayoutId id="2147483750" r:id="rId64"/>
    <p:sldLayoutId id="2147483751" r:id="rId65"/>
    <p:sldLayoutId id="2147483752" r:id="rId66"/>
    <p:sldLayoutId id="2147483753" r:id="rId67"/>
    <p:sldLayoutId id="2147483754" r:id="rId68"/>
    <p:sldLayoutId id="2147483755" r:id="rId69"/>
    <p:sldLayoutId id="2147483756" r:id="rId70"/>
    <p:sldLayoutId id="2147483759" r:id="rId71"/>
    <p:sldLayoutId id="2147483760" r:id="rId72"/>
    <p:sldLayoutId id="2147483761" r:id="rId73"/>
    <p:sldLayoutId id="2147483762" r:id="rId74"/>
    <p:sldLayoutId id="2147483763" r:id="rId75"/>
    <p:sldLayoutId id="2147483764" r:id="rId76"/>
    <p:sldLayoutId id="2147483765" r:id="rId77"/>
    <p:sldLayoutId id="2147483766" r:id="rId78"/>
    <p:sldLayoutId id="2147483767" r:id="rId79"/>
    <p:sldLayoutId id="2147483768" r:id="rId80"/>
    <p:sldLayoutId id="2147483769" r:id="rId81"/>
    <p:sldLayoutId id="2147483770" r:id="rId82"/>
    <p:sldLayoutId id="2147483771" r:id="rId83"/>
    <p:sldLayoutId id="2147483772" r:id="rId84"/>
    <p:sldLayoutId id="2147483773" r:id="rId85"/>
    <p:sldLayoutId id="2147483774" r:id="rId86"/>
    <p:sldLayoutId id="2147483775" r:id="rId87"/>
    <p:sldLayoutId id="2147483776" r:id="rId88"/>
    <p:sldLayoutId id="2147483777" r:id="rId89"/>
    <p:sldLayoutId id="2147483778" r:id="rId90"/>
    <p:sldLayoutId id="2147483779" r:id="rId91"/>
    <p:sldLayoutId id="2147483780" r:id="rId92"/>
    <p:sldLayoutId id="2147483781" r:id="rId93"/>
    <p:sldLayoutId id="2147483782" r:id="rId94"/>
    <p:sldLayoutId id="2147483783" r:id="rId9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Century Gothic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marL="4318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2pPr>
      <a:lvl3pPr marL="647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3pPr>
      <a:lvl4pPr marL="8636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4pPr>
      <a:lvl5pPr marL="10795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5pPr>
      <a:lvl6pPr marL="1536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6pPr>
      <a:lvl7pPr marL="19939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7pPr>
      <a:lvl8pPr marL="24511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8pPr>
      <a:lvl9pPr marL="29083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9pPr>
    </p:titleStyle>
    <p:bodyStyle>
      <a:lvl1pPr marL="0" indent="0" algn="l" defTabSz="457200" rtl="0" eaLnBrk="1" fontAlgn="base" hangingPunct="1">
        <a:lnSpc>
          <a:spcPct val="99000"/>
        </a:lnSpc>
        <a:spcBef>
          <a:spcPts val="650"/>
        </a:spcBef>
        <a:spcAft>
          <a:spcPct val="0"/>
        </a:spcAft>
        <a:buClr>
          <a:schemeClr val="bg1"/>
        </a:buClr>
        <a:buSzPct val="53000"/>
        <a:buFont typeface="Arial" pitchFamily="34" charset="0"/>
        <a:buChar char="•"/>
        <a:defRPr sz="28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457200" indent="-284163" algn="l" defTabSz="457200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Century Gothic" pitchFamily="34" charset="0"/>
        <a:buChar char="–"/>
        <a:defRPr sz="2400">
          <a:solidFill>
            <a:schemeClr val="accent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6858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chemeClr val="accent2"/>
        </a:buClr>
        <a:buSzPct val="100000"/>
        <a:buFont typeface="Century Gothic" pitchFamily="34" charset="0"/>
        <a:buChar char="•"/>
        <a:defRPr sz="2000">
          <a:solidFill>
            <a:schemeClr val="accent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914400" indent="-228600" algn="l" defTabSz="457200" rtl="0" eaLnBrk="1" fontAlgn="base" hangingPunct="1">
        <a:lnSpc>
          <a:spcPct val="99000"/>
        </a:lnSpc>
        <a:spcBef>
          <a:spcPts val="450"/>
        </a:spcBef>
        <a:spcAft>
          <a:spcPct val="0"/>
        </a:spcAft>
        <a:buClr>
          <a:schemeClr val="accent4"/>
        </a:buClr>
        <a:buSzPct val="100000"/>
        <a:buFont typeface="Century Gothic" pitchFamily="34" charset="0"/>
        <a:buChar char="–"/>
        <a:defRPr sz="2000">
          <a:solidFill>
            <a:schemeClr val="accent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13716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chemeClr val="accent3"/>
        </a:buClr>
        <a:buSzPct val="100000"/>
        <a:buFont typeface="Century Gothic" pitchFamily="34" charset="0"/>
        <a:buChar char="•"/>
        <a:defRPr sz="2000">
          <a:solidFill>
            <a:schemeClr val="accent3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8415" y="457200"/>
            <a:ext cx="860318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3513"/>
            <a:ext cx="8534400" cy="540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1587"/>
            <a:ext cx="8366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94476B"/>
                </a:solidFill>
              </a:defRPr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664" y="76200"/>
            <a:ext cx="782736" cy="34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5" t="18824" r="20901" b="40588"/>
          <a:stretch/>
        </p:blipFill>
        <p:spPr bwMode="auto">
          <a:xfrm>
            <a:off x="171800" y="76201"/>
            <a:ext cx="626326" cy="34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5"/>
          <a:stretch>
            <a:fillRect/>
          </a:stretch>
        </p:blipFill>
        <p:spPr>
          <a:xfrm>
            <a:off x="8132664" y="66217"/>
            <a:ext cx="782736" cy="35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2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  <p:sldLayoutId id="2147483803" r:id="rId19"/>
    <p:sldLayoutId id="2147483804" r:id="rId20"/>
    <p:sldLayoutId id="2147483805" r:id="rId21"/>
    <p:sldLayoutId id="2147483806" r:id="rId22"/>
    <p:sldLayoutId id="2147483807" r:id="rId23"/>
    <p:sldLayoutId id="2147483808" r:id="rId24"/>
    <p:sldLayoutId id="2147483809" r:id="rId25"/>
    <p:sldLayoutId id="2147483810" r:id="rId26"/>
    <p:sldLayoutId id="2147483811" r:id="rId27"/>
    <p:sldLayoutId id="2147483812" r:id="rId28"/>
    <p:sldLayoutId id="2147483813" r:id="rId29"/>
    <p:sldLayoutId id="2147483814" r:id="rId30"/>
    <p:sldLayoutId id="2147483815" r:id="rId31"/>
    <p:sldLayoutId id="2147483816" r:id="rId32"/>
    <p:sldLayoutId id="2147483817" r:id="rId33"/>
    <p:sldLayoutId id="2147483818" r:id="rId34"/>
    <p:sldLayoutId id="2147483819" r:id="rId35"/>
    <p:sldLayoutId id="2147483820" r:id="rId36"/>
    <p:sldLayoutId id="2147483821" r:id="rId37"/>
    <p:sldLayoutId id="2147483822" r:id="rId38"/>
    <p:sldLayoutId id="2147483823" r:id="rId39"/>
    <p:sldLayoutId id="2147483824" r:id="rId40"/>
    <p:sldLayoutId id="2147483825" r:id="rId41"/>
    <p:sldLayoutId id="2147483826" r:id="rId42"/>
    <p:sldLayoutId id="2147483827" r:id="rId43"/>
    <p:sldLayoutId id="2147483828" r:id="rId44"/>
    <p:sldLayoutId id="2147483829" r:id="rId45"/>
    <p:sldLayoutId id="2147483830" r:id="rId46"/>
    <p:sldLayoutId id="2147483831" r:id="rId47"/>
    <p:sldLayoutId id="2147483832" r:id="rId48"/>
    <p:sldLayoutId id="2147483833" r:id="rId49"/>
    <p:sldLayoutId id="2147483834" r:id="rId50"/>
    <p:sldLayoutId id="2147483835" r:id="rId51"/>
    <p:sldLayoutId id="2147483836" r:id="rId52"/>
    <p:sldLayoutId id="2147483837" r:id="rId53"/>
    <p:sldLayoutId id="2147483838" r:id="rId54"/>
    <p:sldLayoutId id="2147483839" r:id="rId55"/>
    <p:sldLayoutId id="2147483840" r:id="rId56"/>
    <p:sldLayoutId id="2147483841" r:id="rId57"/>
    <p:sldLayoutId id="2147483842" r:id="rId58"/>
    <p:sldLayoutId id="2147483843" r:id="rId59"/>
    <p:sldLayoutId id="2147483844" r:id="rId60"/>
    <p:sldLayoutId id="2147483845" r:id="rId61"/>
    <p:sldLayoutId id="2147483846" r:id="rId62"/>
    <p:sldLayoutId id="2147483847" r:id="rId63"/>
    <p:sldLayoutId id="2147483848" r:id="rId64"/>
    <p:sldLayoutId id="2147483849" r:id="rId65"/>
    <p:sldLayoutId id="2147483850" r:id="rId66"/>
    <p:sldLayoutId id="2147483851" r:id="rId67"/>
    <p:sldLayoutId id="2147483852" r:id="rId68"/>
    <p:sldLayoutId id="2147483853" r:id="rId69"/>
    <p:sldLayoutId id="2147483854" r:id="rId70"/>
    <p:sldLayoutId id="2147483855" r:id="rId71"/>
    <p:sldLayoutId id="2147483856" r:id="rId72"/>
    <p:sldLayoutId id="2147483857" r:id="rId73"/>
    <p:sldLayoutId id="2147483858" r:id="rId74"/>
    <p:sldLayoutId id="2147483859" r:id="rId75"/>
    <p:sldLayoutId id="2147483860" r:id="rId76"/>
    <p:sldLayoutId id="2147483861" r:id="rId77"/>
    <p:sldLayoutId id="2147483862" r:id="rId78"/>
    <p:sldLayoutId id="2147483863" r:id="rId79"/>
    <p:sldLayoutId id="2147483864" r:id="rId80"/>
    <p:sldLayoutId id="2147483865" r:id="rId81"/>
    <p:sldLayoutId id="2147483866" r:id="rId82"/>
    <p:sldLayoutId id="2147483867" r:id="rId83"/>
    <p:sldLayoutId id="2147483868" r:id="rId84"/>
    <p:sldLayoutId id="2147483869" r:id="rId85"/>
    <p:sldLayoutId id="2147483870" r:id="rId86"/>
    <p:sldLayoutId id="2147483871" r:id="rId87"/>
    <p:sldLayoutId id="2147483872" r:id="rId88"/>
    <p:sldLayoutId id="2147483873" r:id="rId89"/>
    <p:sldLayoutId id="2147483874" r:id="rId90"/>
    <p:sldLayoutId id="2147483875" r:id="rId91"/>
    <p:sldLayoutId id="2147483876" r:id="rId92"/>
    <p:sldLayoutId id="2147483877" r:id="rId93"/>
    <p:sldLayoutId id="2147483878" r:id="rId94"/>
    <p:sldLayoutId id="2147483879" r:id="rId95"/>
    <p:sldLayoutId id="2147483880" r:id="rId96"/>
    <p:sldLayoutId id="2147483881" r:id="rId97"/>
    <p:sldLayoutId id="2147483882" r:id="rId98"/>
    <p:sldLayoutId id="2147483883" r:id="rId99"/>
    <p:sldLayoutId id="2147483884" r:id="rId100"/>
    <p:sldLayoutId id="2147483885" r:id="rId101"/>
    <p:sldLayoutId id="2147483886" r:id="rId102"/>
    <p:sldLayoutId id="2147483887" r:id="rId103"/>
    <p:sldLayoutId id="2147483888" r:id="rId104"/>
    <p:sldLayoutId id="2147483889" r:id="rId105"/>
    <p:sldLayoutId id="2147483890" r:id="rId106"/>
    <p:sldLayoutId id="2147483891" r:id="rId107"/>
    <p:sldLayoutId id="2147483892" r:id="rId108"/>
    <p:sldLayoutId id="2147483893" r:id="rId109"/>
    <p:sldLayoutId id="2147483894" r:id="rId110"/>
    <p:sldLayoutId id="2147483895" r:id="rId1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Century Gothic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marL="4318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2pPr>
      <a:lvl3pPr marL="647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3pPr>
      <a:lvl4pPr marL="8636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4pPr>
      <a:lvl5pPr marL="10795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5pPr>
      <a:lvl6pPr marL="1536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6pPr>
      <a:lvl7pPr marL="19939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7pPr>
      <a:lvl8pPr marL="24511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8pPr>
      <a:lvl9pPr marL="29083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9pPr>
    </p:titleStyle>
    <p:bodyStyle>
      <a:lvl1pPr marL="341313" indent="-341313" algn="l" defTabSz="457200" rtl="0" eaLnBrk="1" fontAlgn="base" hangingPunct="1">
        <a:lnSpc>
          <a:spcPct val="99000"/>
        </a:lnSpc>
        <a:spcBef>
          <a:spcPts val="650"/>
        </a:spcBef>
        <a:spcAft>
          <a:spcPct val="0"/>
        </a:spcAft>
        <a:buClr>
          <a:srgbClr val="000000"/>
        </a:buClr>
        <a:buSzPct val="100000"/>
        <a:buFont typeface="Century Gothic" pitchFamily="34" charset="0"/>
        <a:buChar char="•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rgbClr val="800080"/>
        </a:buClr>
        <a:buSzPct val="100000"/>
        <a:buFont typeface="Century Gothic" pitchFamily="34" charset="0"/>
        <a:buChar char="–"/>
        <a:defRPr sz="2200">
          <a:solidFill>
            <a:srgbClr val="660066"/>
          </a:solidFill>
          <a:latin typeface="+mn-lt"/>
          <a:cs typeface="+mn-cs"/>
        </a:defRPr>
      </a:lvl2pPr>
      <a:lvl3pPr marL="11430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333399"/>
        </a:buClr>
        <a:buSzPct val="100000"/>
        <a:buFont typeface="Century Gothic" pitchFamily="34" charset="0"/>
        <a:buChar char="•"/>
        <a:defRPr>
          <a:solidFill>
            <a:srgbClr val="B80047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lnSpc>
          <a:spcPct val="99000"/>
        </a:lnSpc>
        <a:spcBef>
          <a:spcPts val="45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–"/>
        <a:defRPr>
          <a:solidFill>
            <a:srgbClr val="94476B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326120" cy="1470025"/>
          </a:xfrm>
        </p:spPr>
        <p:txBody>
          <a:bodyPr/>
          <a:lstStyle/>
          <a:p>
            <a:r>
              <a:rPr lang="en-US" sz="4800" dirty="0"/>
              <a:t>Toward </a:t>
            </a:r>
            <a:r>
              <a:rPr lang="en-US" sz="4800" dirty="0" err="1"/>
              <a:t>Exascale</a:t>
            </a:r>
            <a:r>
              <a:rPr lang="en-US" sz="4800" dirty="0"/>
              <a:t> Resilience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Part </a:t>
            </a:r>
            <a:r>
              <a:rPr lang="en-US" b="1" dirty="0" smtClean="0"/>
              <a:t>7: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</a:t>
            </a:r>
            <a:r>
              <a:rPr lang="en-US" b="1" dirty="0" smtClean="0"/>
              <a:t>What about clouds?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709333"/>
          </a:xfrm>
        </p:spPr>
        <p:txBody>
          <a:bodyPr/>
          <a:lstStyle/>
          <a:p>
            <a:r>
              <a:rPr lang="en-US" dirty="0" smtClean="0"/>
              <a:t>Mattan Erez</a:t>
            </a:r>
          </a:p>
          <a:p>
            <a:r>
              <a:rPr lang="en-US" dirty="0" smtClean="0"/>
              <a:t>The University of Texas at Austin</a:t>
            </a:r>
          </a:p>
          <a:p>
            <a:endParaRPr lang="en-US" dirty="0"/>
          </a:p>
          <a:p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jobs look independent</a:t>
            </a:r>
          </a:p>
          <a:p>
            <a:pPr lvl="1"/>
            <a:r>
              <a:rPr lang="en-US" dirty="0" smtClean="0"/>
              <a:t>Switch algorithm</a:t>
            </a:r>
          </a:p>
          <a:p>
            <a:pPr lvl="2"/>
            <a:r>
              <a:rPr lang="en-US" dirty="0" smtClean="0"/>
              <a:t>E.g., Monte Carlo</a:t>
            </a:r>
          </a:p>
          <a:p>
            <a:pPr lvl="1"/>
            <a:r>
              <a:rPr lang="en-US" dirty="0" smtClean="0"/>
              <a:t>Switch programming model</a:t>
            </a:r>
          </a:p>
          <a:p>
            <a:pPr lvl="2"/>
            <a:r>
              <a:rPr lang="en-US" dirty="0" smtClean="0"/>
              <a:t>Tasks based data flow</a:t>
            </a:r>
          </a:p>
          <a:p>
            <a:pPr lvl="2"/>
            <a:r>
              <a:rPr lang="en-US" dirty="0" smtClean="0"/>
              <a:t>Transactional approaches</a:t>
            </a:r>
          </a:p>
          <a:p>
            <a:pPr lvl="1"/>
            <a:r>
              <a:rPr lang="en-US" dirty="0" smtClean="0"/>
              <a:t>Utilize hierarchy</a:t>
            </a:r>
          </a:p>
          <a:p>
            <a:pPr lvl="2"/>
            <a:r>
              <a:rPr lang="en-US" dirty="0" smtClean="0"/>
              <a:t>Containment domains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4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jobs and sharing</a:t>
            </a:r>
          </a:p>
          <a:p>
            <a:pPr lvl="1"/>
            <a:r>
              <a:rPr lang="en-US" dirty="0"/>
              <a:t>Preemptive migration</a:t>
            </a:r>
          </a:p>
          <a:p>
            <a:pPr lvl="2"/>
            <a:r>
              <a:rPr lang="en-US" dirty="0"/>
              <a:t>Failure </a:t>
            </a:r>
            <a:r>
              <a:rPr lang="en-US" dirty="0" smtClean="0"/>
              <a:t>forecasting</a:t>
            </a:r>
          </a:p>
          <a:p>
            <a:pPr lvl="1"/>
            <a:r>
              <a:rPr lang="en-US" dirty="0" smtClean="0"/>
              <a:t>Incremental and non-blocking (overlapped) CP</a:t>
            </a:r>
            <a:endParaRPr lang="en-US" dirty="0"/>
          </a:p>
          <a:p>
            <a:pPr lvl="1"/>
            <a:r>
              <a:rPr lang="en-US" dirty="0" smtClean="0"/>
              <a:t>Alternatives to global coordinated recovery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4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word on system noise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8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to approximate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0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20MW / 1 </a:t>
            </a:r>
            <a:r>
              <a:rPr lang="en-US" dirty="0" err="1" smtClean="0"/>
              <a:t>exa</a:t>
            </a:r>
            <a:r>
              <a:rPr lang="en-US" dirty="0" smtClean="0"/>
              <a:t>-FLOP/s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/>
              <a:t>≤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                  20pJ/op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50 GFLOPs/W sustained</a:t>
            </a:r>
          </a:p>
          <a:p>
            <a:pPr lvl="3"/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Best supercomputer today: </a:t>
            </a:r>
            <a:r>
              <a:rPr lang="en-US" b="1" dirty="0" smtClean="0"/>
              <a:t>~300pJ/op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processing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595394" y="1215986"/>
            <a:ext cx="1965603" cy="2213014"/>
            <a:chOff x="3341008" y="1905000"/>
            <a:chExt cx="1965603" cy="2213014"/>
          </a:xfrm>
        </p:grpSpPr>
        <p:grpSp>
          <p:nvGrpSpPr>
            <p:cNvPr id="9" name="Group 8"/>
            <p:cNvGrpSpPr/>
            <p:nvPr/>
          </p:nvGrpSpPr>
          <p:grpSpPr>
            <a:xfrm>
              <a:off x="3467100" y="2362200"/>
              <a:ext cx="1790700" cy="1755814"/>
              <a:chOff x="3467100" y="2362200"/>
              <a:chExt cx="1790700" cy="1755814"/>
            </a:xfrm>
          </p:grpSpPr>
          <p:sp>
            <p:nvSpPr>
              <p:cNvPr id="3" name="Rounded Rectangle 2"/>
              <p:cNvSpPr/>
              <p:nvPr/>
            </p:nvSpPr>
            <p:spPr bwMode="auto">
              <a:xfrm>
                <a:off x="3467100" y="2362200"/>
                <a:ext cx="1790700" cy="175581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tint val="66000"/>
                      <a:satMod val="160000"/>
                    </a:schemeClr>
                  </a:gs>
                  <a:gs pos="50000">
                    <a:schemeClr val="accent4">
                      <a:lumMod val="50000"/>
                      <a:tint val="44500"/>
                      <a:satMod val="160000"/>
                    </a:schemeClr>
                  </a:gs>
                  <a:gs pos="100000">
                    <a:schemeClr val="accent4">
                      <a:lumMod val="50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endParaRPr lang="en-US" sz="4000" b="1" dirty="0" smtClean="0"/>
              </a:p>
              <a:p>
                <a:r>
                  <a:rPr lang="en-US" sz="4000" b="1" dirty="0" smtClean="0"/>
                  <a:t>     </a:t>
                </a:r>
                <a:endParaRPr lang="en-US" sz="4000" b="1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733800" y="2565975"/>
                <a:ext cx="52290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/>
                  <a:t>+</a:t>
                </a:r>
                <a:endParaRPr lang="en-US" sz="4400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987770" y="3348573"/>
                <a:ext cx="52290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/>
                  <a:t>−</a:t>
                </a:r>
                <a:endParaRPr lang="en-US" sz="44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212721" y="2362200"/>
                <a:ext cx="50687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/>
                  <a:t>×</a:t>
                </a:r>
                <a:endParaRPr lang="en-US" sz="44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995250" y="2873987"/>
                <a:ext cx="4940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/>
                  <a:t>√</a:t>
                </a:r>
                <a:endParaRPr lang="en-US" sz="44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466156" y="2950695"/>
                <a:ext cx="516488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latin typeface="Edwardian Script ITC" panose="030303020407070D0804" pitchFamily="66" charset="0"/>
                  </a:rPr>
                  <a:t>x</a:t>
                </a:r>
                <a:r>
                  <a:rPr lang="en-US" sz="2800" b="1" i="1" baseline="30000" dirty="0" smtClean="0"/>
                  <a:t>2</a:t>
                </a:r>
                <a:endParaRPr lang="en-US" sz="3200" b="1" i="1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341008" y="1905000"/>
              <a:ext cx="19656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A</a:t>
              </a:r>
              <a:r>
                <a:rPr lang="en-US" sz="2800" b="1" dirty="0" smtClean="0"/>
                <a:t>rithmetic</a:t>
              </a:r>
              <a:endParaRPr lang="en-US" sz="28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76300" y="1154580"/>
            <a:ext cx="1790700" cy="2213014"/>
            <a:chOff x="737295" y="1321238"/>
            <a:chExt cx="1790700" cy="2213014"/>
          </a:xfrm>
        </p:grpSpPr>
        <p:grpSp>
          <p:nvGrpSpPr>
            <p:cNvPr id="12" name="Group 11"/>
            <p:cNvGrpSpPr/>
            <p:nvPr/>
          </p:nvGrpSpPr>
          <p:grpSpPr>
            <a:xfrm>
              <a:off x="737295" y="1321238"/>
              <a:ext cx="1790700" cy="2213014"/>
              <a:chOff x="3467100" y="1905000"/>
              <a:chExt cx="1790700" cy="2213014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3467100" y="2362200"/>
                <a:ext cx="1790700" cy="175581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endParaRPr lang="en-US" b="1" dirty="0" smtClean="0"/>
              </a:p>
              <a:p>
                <a:r>
                  <a:rPr lang="en-US" b="1" dirty="0" smtClean="0"/>
                  <a:t>     …1001010010100…</a:t>
                </a:r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55760" y="1905000"/>
                <a:ext cx="7360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/>
                  <a:t>I/O</a:t>
                </a:r>
                <a:endParaRPr lang="en-US" sz="2800" dirty="0"/>
              </a:p>
            </p:txBody>
          </p:sp>
        </p:grpSp>
        <p:pic>
          <p:nvPicPr>
            <p:cNvPr id="7170" name="Picture 2" descr="https://encrypted-tbn2.gstatic.com/images?q=tbn:ANd9GcS67J6aMb3qsRozFv8o5yPCxrSzomPIB0CDVadiPiG9SDu4-KdS1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5362" y="2590800"/>
              <a:ext cx="916838" cy="809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93" name="Group 7192"/>
          <p:cNvGrpSpPr/>
          <p:nvPr/>
        </p:nvGrpSpPr>
        <p:grpSpPr>
          <a:xfrm>
            <a:off x="3733800" y="3501986"/>
            <a:ext cx="1790700" cy="2213014"/>
            <a:chOff x="6438900" y="1298077"/>
            <a:chExt cx="1790700" cy="2213014"/>
          </a:xfrm>
        </p:grpSpPr>
        <p:grpSp>
          <p:nvGrpSpPr>
            <p:cNvPr id="22" name="Group 21"/>
            <p:cNvGrpSpPr/>
            <p:nvPr/>
          </p:nvGrpSpPr>
          <p:grpSpPr>
            <a:xfrm>
              <a:off x="6438900" y="1298077"/>
              <a:ext cx="1790700" cy="2213014"/>
              <a:chOff x="3467100" y="1905000"/>
              <a:chExt cx="1790700" cy="2213014"/>
            </a:xfrm>
          </p:grpSpPr>
          <p:sp>
            <p:nvSpPr>
              <p:cNvPr id="23" name="Rounded Rectangle 22"/>
              <p:cNvSpPr/>
              <p:nvPr/>
            </p:nvSpPr>
            <p:spPr bwMode="auto">
              <a:xfrm>
                <a:off x="3467100" y="2362200"/>
                <a:ext cx="1790700" cy="175581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75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75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endParaRPr lang="en-US" b="1" dirty="0" smtClean="0"/>
              </a:p>
              <a:p>
                <a:r>
                  <a:rPr lang="en-US" b="1" dirty="0" smtClean="0"/>
                  <a:t>     </a:t>
                </a:r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10127" y="1905000"/>
                <a:ext cx="1627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/>
                  <a:t>Memory</a:t>
                </a:r>
                <a:endParaRPr lang="en-US" sz="2800" dirty="0"/>
              </a:p>
            </p:txBody>
          </p:sp>
        </p:grpSp>
        <p:sp>
          <p:nvSpPr>
            <p:cNvPr id="26" name="Rectangle 25"/>
            <p:cNvSpPr/>
            <p:nvPr/>
          </p:nvSpPr>
          <p:spPr bwMode="auto">
            <a:xfrm>
              <a:off x="6705600" y="2133600"/>
              <a:ext cx="1219200" cy="968986"/>
            </a:xfrm>
            <a:prstGeom prst="rect">
              <a:avLst/>
            </a:prstGeom>
            <a:pattFill prst="lgGrid">
              <a:fgClr>
                <a:schemeClr val="tx1"/>
              </a:fgClr>
              <a:bgClr>
                <a:schemeClr val="accent6">
                  <a:lumMod val="75000"/>
                </a:schemeClr>
              </a:bgClr>
            </a:patt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99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333399"/>
                </a:buClr>
                <a:buSzPct val="100000"/>
                <a:buFont typeface="Century Gothic" pitchFamily="34" charset="0"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rgbClr val="CC6633"/>
                </a:solidFill>
                <a:effectLst/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7192" name="Group 7191"/>
          <p:cNvGrpSpPr/>
          <p:nvPr/>
        </p:nvGrpSpPr>
        <p:grpSpPr>
          <a:xfrm>
            <a:off x="876300" y="3505468"/>
            <a:ext cx="1790700" cy="2213014"/>
            <a:chOff x="876300" y="3663491"/>
            <a:chExt cx="1790700" cy="2213014"/>
          </a:xfrm>
        </p:grpSpPr>
        <p:grpSp>
          <p:nvGrpSpPr>
            <p:cNvPr id="28" name="Group 27"/>
            <p:cNvGrpSpPr/>
            <p:nvPr/>
          </p:nvGrpSpPr>
          <p:grpSpPr>
            <a:xfrm>
              <a:off x="876300" y="3663491"/>
              <a:ext cx="1790700" cy="2213014"/>
              <a:chOff x="3467100" y="1905000"/>
              <a:chExt cx="1790700" cy="2213014"/>
            </a:xfrm>
          </p:grpSpPr>
          <p:sp>
            <p:nvSpPr>
              <p:cNvPr id="29" name="Rounded Rectangle 28"/>
              <p:cNvSpPr/>
              <p:nvPr/>
            </p:nvSpPr>
            <p:spPr bwMode="auto">
              <a:xfrm>
                <a:off x="3467100" y="2362200"/>
                <a:ext cx="1790700" cy="175581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endParaRPr lang="en-US" b="1" dirty="0" smtClean="0"/>
              </a:p>
              <a:p>
                <a:r>
                  <a:rPr lang="en-US" b="1" dirty="0" smtClean="0"/>
                  <a:t>     </a:t>
                </a:r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89476" y="1905000"/>
                <a:ext cx="14686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/>
                  <a:t>Control</a:t>
                </a:r>
                <a:endParaRPr lang="en-US" sz="2800" dirty="0"/>
              </a:p>
            </p:txBody>
          </p:sp>
        </p:grpSp>
        <p:grpSp>
          <p:nvGrpSpPr>
            <p:cNvPr id="7190" name="Group 7189"/>
            <p:cNvGrpSpPr/>
            <p:nvPr/>
          </p:nvGrpSpPr>
          <p:grpSpPr>
            <a:xfrm>
              <a:off x="1227812" y="4518564"/>
              <a:ext cx="1010400" cy="1155352"/>
              <a:chOff x="3456707" y="4953000"/>
              <a:chExt cx="1572493" cy="1798083"/>
            </a:xfrm>
          </p:grpSpPr>
          <p:sp>
            <p:nvSpPr>
              <p:cNvPr id="25" name="Flowchart: Connector 24"/>
              <p:cNvSpPr/>
              <p:nvPr/>
            </p:nvSpPr>
            <p:spPr bwMode="auto">
              <a:xfrm>
                <a:off x="3456707" y="4956214"/>
                <a:ext cx="264779" cy="243362"/>
              </a:xfrm>
              <a:prstGeom prst="flowChartConnector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lowchart: Connector 34"/>
              <p:cNvSpPr/>
              <p:nvPr/>
            </p:nvSpPr>
            <p:spPr bwMode="auto">
              <a:xfrm>
                <a:off x="3926221" y="4953000"/>
                <a:ext cx="264779" cy="243362"/>
              </a:xfrm>
              <a:prstGeom prst="flowChartConnector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Connector 35"/>
              <p:cNvSpPr/>
              <p:nvPr/>
            </p:nvSpPr>
            <p:spPr bwMode="auto">
              <a:xfrm>
                <a:off x="3697621" y="5319238"/>
                <a:ext cx="264779" cy="243362"/>
              </a:xfrm>
              <a:prstGeom prst="flowChartConnector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lowchart: Connector 36"/>
              <p:cNvSpPr/>
              <p:nvPr/>
            </p:nvSpPr>
            <p:spPr bwMode="auto">
              <a:xfrm>
                <a:off x="4038600" y="5776438"/>
                <a:ext cx="264779" cy="243362"/>
              </a:xfrm>
              <a:prstGeom prst="flowChartConnector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Connector 37"/>
              <p:cNvSpPr/>
              <p:nvPr/>
            </p:nvSpPr>
            <p:spPr bwMode="auto">
              <a:xfrm>
                <a:off x="4648200" y="4953000"/>
                <a:ext cx="264779" cy="243362"/>
              </a:xfrm>
              <a:prstGeom prst="flowChartConnector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Connector 38"/>
              <p:cNvSpPr/>
              <p:nvPr/>
            </p:nvSpPr>
            <p:spPr bwMode="auto">
              <a:xfrm>
                <a:off x="3657600" y="6233638"/>
                <a:ext cx="264779" cy="243362"/>
              </a:xfrm>
              <a:prstGeom prst="flowChartConnector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Connector 39"/>
              <p:cNvSpPr/>
              <p:nvPr/>
            </p:nvSpPr>
            <p:spPr bwMode="auto">
              <a:xfrm>
                <a:off x="4764421" y="6248400"/>
                <a:ext cx="264779" cy="243362"/>
              </a:xfrm>
              <a:prstGeom prst="flowChartConnector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69" name="Curved Connector 7168"/>
              <p:cNvCxnSpPr>
                <a:stCxn id="25" idx="4"/>
                <a:endCxn id="36" idx="1"/>
              </p:cNvCxnSpPr>
              <p:nvPr/>
            </p:nvCxnSpPr>
            <p:spPr bwMode="auto">
              <a:xfrm rot="16200000" flipH="1">
                <a:off x="3585096" y="5203577"/>
                <a:ext cx="155302" cy="147300"/>
              </a:xfrm>
              <a:prstGeom prst="curvedConnector3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2" name="Curved Connector 7171"/>
              <p:cNvCxnSpPr>
                <a:stCxn id="35" idx="4"/>
                <a:endCxn id="36" idx="7"/>
              </p:cNvCxnSpPr>
              <p:nvPr/>
            </p:nvCxnSpPr>
            <p:spPr bwMode="auto">
              <a:xfrm rot="5400000">
                <a:off x="3911860" y="5208127"/>
                <a:ext cx="158516" cy="134987"/>
              </a:xfrm>
              <a:prstGeom prst="curvedConnector3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Curved Connector 44"/>
              <p:cNvCxnSpPr>
                <a:stCxn id="38" idx="4"/>
                <a:endCxn id="37" idx="7"/>
              </p:cNvCxnSpPr>
              <p:nvPr/>
            </p:nvCxnSpPr>
            <p:spPr bwMode="auto">
              <a:xfrm rot="5400000">
                <a:off x="4214739" y="5246227"/>
                <a:ext cx="615716" cy="515987"/>
              </a:xfrm>
              <a:prstGeom prst="curved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Curved Connector 45"/>
              <p:cNvCxnSpPr>
                <a:stCxn id="36" idx="4"/>
                <a:endCxn id="37" idx="1"/>
              </p:cNvCxnSpPr>
              <p:nvPr/>
            </p:nvCxnSpPr>
            <p:spPr bwMode="auto">
              <a:xfrm rot="16200000" flipH="1">
                <a:off x="3828954" y="5563656"/>
                <a:ext cx="249478" cy="247365"/>
              </a:xfrm>
              <a:prstGeom prst="curved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Curved Connector 52"/>
              <p:cNvCxnSpPr>
                <a:stCxn id="40" idx="7"/>
                <a:endCxn id="38" idx="4"/>
              </p:cNvCxnSpPr>
              <p:nvPr/>
            </p:nvCxnSpPr>
            <p:spPr bwMode="auto">
              <a:xfrm rot="16200000" flipV="1">
                <a:off x="4341668" y="5635284"/>
                <a:ext cx="1087678" cy="209834"/>
              </a:xfrm>
              <a:prstGeom prst="curved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Curved Connector 53"/>
              <p:cNvCxnSpPr>
                <a:stCxn id="40" idx="7"/>
                <a:endCxn id="37" idx="4"/>
              </p:cNvCxnSpPr>
              <p:nvPr/>
            </p:nvCxnSpPr>
            <p:spPr bwMode="auto">
              <a:xfrm rot="16200000" flipV="1">
                <a:off x="4448587" y="5742203"/>
                <a:ext cx="264240" cy="819434"/>
              </a:xfrm>
              <a:prstGeom prst="curved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Curved Connector 58"/>
              <p:cNvCxnSpPr>
                <a:stCxn id="39" idx="7"/>
                <a:endCxn id="37" idx="4"/>
              </p:cNvCxnSpPr>
              <p:nvPr/>
            </p:nvCxnSpPr>
            <p:spPr bwMode="auto">
              <a:xfrm rot="5400000" flipH="1" flipV="1">
                <a:off x="3902557" y="6000846"/>
                <a:ext cx="249478" cy="287387"/>
              </a:xfrm>
              <a:prstGeom prst="curved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2" name="Curved Connector 61"/>
              <p:cNvCxnSpPr>
                <a:endCxn id="39" idx="4"/>
              </p:cNvCxnSpPr>
              <p:nvPr/>
            </p:nvCxnSpPr>
            <p:spPr bwMode="auto">
              <a:xfrm rot="16200000" flipV="1">
                <a:off x="3672961" y="6594030"/>
                <a:ext cx="274083" cy="40023"/>
              </a:xfrm>
              <a:prstGeom prst="curved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Curved Connector 64"/>
              <p:cNvCxnSpPr>
                <a:endCxn id="40" idx="4"/>
              </p:cNvCxnSpPr>
              <p:nvPr/>
            </p:nvCxnSpPr>
            <p:spPr bwMode="auto">
              <a:xfrm rot="5400000" flipH="1" flipV="1">
                <a:off x="4642845" y="6497117"/>
                <a:ext cx="259320" cy="248611"/>
              </a:xfrm>
              <a:prstGeom prst="curvedConnector3">
                <a:avLst>
                  <a:gd name="adj1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191" name="AutoShape 4" descr="data:image/jpeg;base64,/9j/4AAQSkZJRgABAQAAAQABAAD/2wCEAAkGBhQSEBQPEBIVFBAVFRQQFRAVFBQUFRYYFRQVGBQQFBUXHCYgGBkjGRQXHy8gJicpLC4sFR4xQTAqNSYrLCkBCQoKDgwOGg8PGiwkHSQuLTA1LTMqNCwsNSwsKSksLCwpNSwsKSkpKSwpKSw1LSoqKiwuKSwsLCkqLCwqLCwsNf/AABEIANcA6gMBIgACEQEDEQH/xAAcAAABBAMBAAAAAAAAAAAAAAAABAUGBwEDCAL/xABKEAACAQMBBQUDBwcJCAMBAAABAgMABBEFBgcSITETIkFRYRRxgSMyQlJigpEVcpKUobPRFiQzNVRjsbTBCCU0U6Ky0uFVg/AX/8QAGgEBAAMBAQEAAAAAAAAAAAAAAAEDBgQCBf/EACMRAQACAgICAwADAQAAAAAAAAABAgMRBAUSQSExMlGBoRP/2gAMAwEAAhEDEQA/ALxooooCiiigKKKKAoorBNBmitbSY5/H/wB1GdR3nabAxSS9h4hyKoTKR6Hsw1BKqKjGl7yNOuGCQ3sJc8grMYyfQCQLk+6pIHoPdFYBrNAUUUUBRWM15L0HuimTWtsLS05XVzFE3XgZxx+/gGW/ZTRb729LduEXsYP2lkQfpMoH7aCZUUmtL9JUEkTrIh6OjB1PuZeRpQGoM0UUUBRRRQFFFFAUUUUBRRRQFFFFAUUVg0GGakOqapHbxPPMwSKNS7ufAD/E+AHiSBSmR6pn/aB2gYR29gh/pSZ5APEIQsan04ix96iiJ+ES2p25u9ZmaKImGxBwIskAjwaYj57Hrw9B+0+LHYKEDvl3Pv4R8AP40o0S0EUaxjw6nzPiakVqwrntefTIc/ss02mMc6hF77d7CR8mzo3qeNfiDz/bSvY/eHdaRMtreFpbI8gMlii/8yAnngeKHl7jzqSzSDFRraWwE0LLjvAFlPkw6fj0+NKXn289d2uaLxXLO6uhrO8WRFljYMjqHVwchlYZDA+RBpSDVR7gdoWls5bRySbdwU9I5ckL8HV/0hVsoa6GybKwTWa1uaDDvVM70d7EombTdMYiQHgluE+cG8YYj4EeL+ByBjBNWBt9tAbPT7i5Xk6phD9tyEQ/BmB+Fc9bI2nIztzdiQCeZwDzPvJ/wrzadQ5eVn/4Y5sUadsRxnjuZGZ25sFPievE5yWPrTpJsDbkcg6nzDk/45FPNo1OQkGK55vLFZ+x5M335SgVu15o8vtNnMTFkca4PAw8po84I+0OY8xV+7C7bRalai4j7rg8EsJOTG+OmfFT1B8R6g1Vt7gggjIIwQehz1Bpm3X6kbHWxbA/I3GYSPDvAtC3vDd3P2jV1Lb+2k6vn25EeGT7h0krV6rRE9bhVj7bNFFFAUUUUBRRRQFFFFAUUUUBWGrNeXoEk7VQO/QEalbSH5vYoB92eQt+xhV+XFVfvk2Ya6tBNGuZbcs+B1aNh8oB6jhVvumjzaNxpB7aenKG7qG6PqvEoUnvgYPqPrU8Jd1zzVkORxZi0xJ+e8pDc3PiffSE3lM2u6thTGp77DB9AevxNIq8YOHNrREN+wWyt7etMbC49n4ODjbtZYuLiL8K5jBzjhJ51Nk3S64emqD9bu//ABpp3V7ewaaZLO9ieFnk4mnIOVPCAEkjxxKBjqM/OPKr/wBNvEljWWF1kjYZV0YMpHoRyrobOPiFNf8A8i13/wCUH63d/wDjWt90uuDrqg/W7v8A8avik81EubtsdgNTtrR57q97aBCnFH288nVwobhcAciRTds7P8gnpkf9Rqyd6G8aySCaxB9omkRomSMjhQnoXk5jIODgZORzxVNaPemJuzkBXOGHECMZAIPPwIwc15tG4cPOxTkx6j0nsFzSr2yo7Fd1u9sqjxZW/G3JznuqYNMy+uWYXqJrcn7snGf+mvV7qYRSzH3DxJ8hT7uY2eea7fU5R3I+JIz9aRhhiPRUJHvYeVWUh9jq+NNbefpfdu3Kli0it6WpVrQPVFFFAUUUUBRRRQFFFFAUUUUBWGrNBoEky01XcVPbrUX262hSwspbt8EgcMaH6cjZ4E93ifRTQUNvG0aJdUW209T27leOJSOFZHOQqfV5EE+Az4c6ab+0vbUH2i3dVH02Q8PkO+vdP41YO53ZV5Wk1i6y0kjOsRbqSxPbT/E5UffqQb27fGkXB9Yf3yVGld8db/qFQabYX12B7PA5U8u0CkJ1wflG7o/GnvdfpcI1Vre+Q+0xluyVjle1jOWyPpNgcSnpyPXlVj7o7fOkW59Zv3z1Ht8eyrwtFrNrlZI2RZWXqCpHYz/A4Q/c9aaKY60/MLC17Ya11BOG6iywGFmXuyp+a/iPQ5HpVaXexuraC7XOnStcWmeJ1VSwwP8An2+fL6a9PNasvZ/b+1k02PUp5UhQjgkDH5sqjvxKvVj4gAEkMKgOvb5Lu/l9i0OBwWyO24Q0xHQsq/NiX7Tc/wA2pWHzRf8AaHs3t2e7jkiuEH9Eg7RZD/dtyx7mxjzNRS82p1baB2gsYzb2WeF2DFVx5TT4yx+wo+B604aV/s6vLC8t9dlbt+8Ag7RVYnJMrNzkJzzxjn4mm231bV9nGENxH7Rp+cLzLRczn5KXGYmJz3WGOvdPWgmOyu5y1sgJJf5zcjnxuvyaH+7jPL7zZPuph32adbC2W4kGLviEcRXGXHVlfzQDJz1BI86n2y28Oz1FPkJQkwBZreUhJFA+cw54ZR5gn1xVSzZ2g1vhXPsEHjzA7JW5t6NK3xwR9WgidvoV+kKTrbyNC6h1IUyd09Dhe8ueoz4EUntLq4mYxwQs7jqqI7Ec8cwOnPzrpkWQGAAABgADkAB0A9KqDc7FnUr4fZb9/UahTODHM7mEJ1DRJraeA6nHIkMhDHDLxcAYBwuMhWA5468x510poVlHHDGluFEAVezCfN4SMgjzznOfHOaZNuNixf2TwADtl+UhbykUclz5MMqfeD4VH9xW1ZkjfS7gkT2+TGG5MYwcNGc+KMenk32albERHxC2oFpUta0WtoolmiiigKKKKAooooCiiigKKxmsFqD1RTdqevQW44rieKEHoZJFTPu4jz+FNcG8bTnbhW/ts+sqr+1sCgkhFc/7dXz67rUel2zH2WBmVnHMZH/EXHkcAcC+ZH2qsHe1t6LHTz2Dg3FyDFCykHAx8pOCPqg4B+sy+RpFuN2I9ksva5Vxc3QD8+qRdY09C3zz71HhQTmz0pIYkgiXhjjVY0UeCqMAVC99EONFuT6w/v46sYrVS78Nt7T2GbTUlEl07R5RO8I+CRWPaN0U4UjHM9OVA57neFdDt3dgqjt2ZmICgCeTJJPID1qPbfb47YxyWFjELt5VMLOQ3Y97u4QDvSN5YwM4IJqG7G7F6nq1tFbiUw6XGW4WblGSXJYrGuDMwYnmeQ6ZFXhsZuys9NAMMfHPjDXMmGkPmF8EHoPiTQc46HsqF1G3sdVEtrHIVJyArDtB8n87koY4UnHLxHI46l2e2YtrGLsbSFYk8cc2Yj6TuebH3moPvy2H9rs/bIVzc2oLcurxdZE9Svzx7m86ctz+2/5QsAsjZurfEUuerDHyc33gOf2lagnda7i3WRSkiq6MOFkYBlIPUEHkRWykmrapHbQSXMzcMUSNIzegHQeZPQDxJFBz1vt2PsrGaI2fFHPNxO1spzGqdO0XPeXibIC8xybpjB8bDbXyaFI9nqFkyLKyyNJwlZgAMAjJ4ZEHPkCMEtz8Kdt2+lya1rEus3S/IQuGRDzXjH9DCPMIoDH14frGrr1zZ23vIjBdQrLGfBhzB+sjDmreoINAg0LWbe9jE1pKsseRnhPNT9V1PNT6ECqk3Hx51TUB9lv8xW/Xtzl7p0vtuhzyNw8+xyBMB14R9GZfskZ9GqN7nts4bLUJ3v2MfbqUL8B4VftAx4wOajOfDl6UHRiQVSe9rQ5NM1KHXbMYV5AZAPmiUA8QbH0ZU4s+vH5irytZ0kRZI3V42HErqQysPNWHIikW0ugx3trLaTDuSqVz4qeqyD1VgCPdQe9ntajvLaK7hOY5VDjzB6Mh+0rAqfUGnGqJ3O7QSadfzaFeHhzI3Z56CUDoufoyIAR6gfWq19Q25sYGKTXtujjqhlQsPeoJIoH+imXS9sLO5PDb3cErfUWVC36Oc/sp4DUHqisZrNAUUUUBWCazXh2oPLvVTb0t7bW8h0/T+d182SYDi7InpHGOhk8yeS+/pOtstf8AY7K4uh86ONmUHoXPdjHu42WucdlbbjZ7qQlpGZu8eZJPN3PqSevvqJnUObk54wY5uUW2yMlwxmvJnaRubc+Nz+dI2acH3eQkcmkB8+JT+zhp/tDTkGGK5pvLF5+05PnuLaVXqezslo8crBZ4EdW4W4uAgMCUkUHIVuhwfGr8s98+nmxW8kk7NjlTaDvTB1AyiqMZXmMOcLgjoeVQW+UEFSAQRgg9CD1BqFbMaBbnWYbS7Utbu/CFDFc8SkxBiOeOLCnBHvq6lt/bR9X2FuRHhk/UJjf7darrsjWumRNBa54XdW4Tg/8AOn+jkfQXmefzqxtVuch03Rp7qVzNeDsQHGVjj4powwRerHBIy34Cry020jhjWKFEjiUYVEUKo9wFRHfcf9x3Pvg/fx1Y+0zuR/qO198/7+Sp3UE3I/1Ha++f9/JU7zQYIrnzVIm2c15Z4wfyfcZPCOnZMw7SIfajbDAeXD5muhM1E95mxo1KweAAdunysDeUij5mfJhlT7wfCglME6uquhDIwDKwOQQRkMD4gg1Sm/Had7m4h0Gzyzs6GYD6TsR2UJ9BnjPvXyNJN3e9sWel3Ftd/wDEWin2eNshnDNwiA559xzz8lP2aX7itlXmkl127y0sjSLCzdSzE9tP+JKD7/pQWhsdswmn2UVnHz4Fy74+e7c3kPvPTyAA8KeqM0ZoA1zXu62Lt9TvtQt7kN3Q7pIjcLI3bkcQ8DyPQgiukyaorcSf97aj+a/+YoEVzs7q+zztNZyG4sc8TAKWjx5zQ5zGftqfveFTnZbfjZXUZ9ob2WZVLMkhyjcIyTE4HeP2SAfAZqw5HrnvfvpFrFcQezwrHcSh5JSndVhxBUPAOQYtxcxjp40DDtnrbazqBnghESKojDnIYqpPDJKRy4ufIDoABzxmt9ju/jx8o7sfs4QfDkTS3RLJYo1QeHMnzPiakVqRVFrz6ZDn9pmm0xjnUIje7vFxmGRlYcwHww/EAEftp92I3q3OnzLZamzSWxwolYl3iHQOG6yR+YPMeHThLzOwxUV2q04TQty76guh8cjqvxH+lRS8+0dd22XziuWdxP8Ajo6GcMAykFSAQQcggjIIPiMVuBqrNxG0hn0827nLWziNSevZuOKMfAh19wFWgjV0Ng2UUUUBWiU1vNJpqCvt82TpFxjwMJPuEyZqndm5vkF+9/3GugtpNMW4t5bZ/myo0ZPlkcm+BwfhXNdqHtJ5LSccLqxU+QYeXoRgg+7zrzaNw4edinJi1HpNbe5pWLyo5Fd1v9s9ao0yl+NuTncXNRDUUlk1CBLU4uC0SxsDgh+MlDnwxyOac7vUQqlmPIf/ALA9aaNldpEttRjv7mJ3jVmI4cZB4eEEZ5NwhgcZHhzqykPr9Xxprfz9LBTZnaY9Ltv1pKZttdA12Kxlk1C4L2g4O0Qzq+cyKE7o694qavDZnaS3vYu1tZVkXlkDkyH6roean30x77P6iuffB+/jq1olWbFbP67LYxSafcFLQ8fZoJ1TGJGD909O8GPxp8/kptR/a2/WU/hU63I/1Ha++f8AfyVO6Civ5KbUf2tv1lP4UfyU2o/tbfrKfwq9agm+Dbf8n2BEbYup8xQ46qMfKTfdB5faZaDmfXll9qmE7iScSMJZFIYM4OGbiHI8/Hxqy9mdB2gltIZLK7/mpQCILcIoVRy4OHHIgggjzBqUbst1EbaRL7Wvyt8gIJHeijHehI+1xYk/RB6U17mtoJNPv5tBvO7mRuyz0EoHNVJ+jIgDD1A+tQY/kptR/a2/WU/hR/JTaj+1t+sp/Cr1ooKK/kptR/a2/WU/hUG2G0vU5bq4TTpSlwoPbMJQnEO0we8everq41RG4v8ArXUfzX/zFB5fZjaYdbtv1pKgu19jfQ3kP5UkMkpVGVjIJO4JDyyPXi5etdQ386opd2CooLM7EKqjzJPICud97219reyxJa8Ujwl1M4GEZWx3VzzbBXOeQ5nr1o82jcabLaenOG6qH6TqnGoye8ORH+tO0d5XPNWPz8WYmYk/Pd033dzyJPSkbXnrTLr2rYQxg95hj3DxNIq88fhza8RCd/7PAPHet9HEA+OZT/hV5RNVc7otmms7Fe0GJpm7d1PVQQBGh9QoyR4FjViQ10NnBSKzWBWaJFaJRW+vDrQNN1HVfbfbvI78dopEdyowsuMhgOiSAdR5HqPXpVmzxU3T21BzPqGg39meGWB2QdHUGRMejr09xpFHqkznhSIs3kAzH8AK6Ye1rwtsfWo1Ci3Hx2ncw5pv9OmjlgOoJLFDIQc8OGCBgHKqfpAHoefMeddEWOyVo9mlp2Mb2nCCqnvA8Qz2obrxHOeIHPOkW3WxQv7J4VA7dPlYT9sD5mfJh3fiD4Ux7i9qzLE2mTkie3yYw3ImPOGTn4oxx7mH1albWsVjUG3XNzd1ZSe26JO/EvPseLhlA8VRvmyr9lsH86mXaXe5LdaZcaZqEBS8zGBIF4ASkqMyyxNzRsKenLPgK6LjSq737aFA+lS3bRIbiIxBJsYcBpUUrxDqMMeRyOdHov3IH/cdr75/38lTuuYdk4NX0+zj1WwJktJONpIVzIo4HZD2sPXHczxr0HiKtjYjfbaXvDFcEWtycDhdvknP93IeQJ+q2DzwM0FhzzKis7kKigszE4AAGSxPgABXP2mRNtHrzTuD+T7fB4T07JWPZxEfWkbLEeXF5CpRv620McKaVbkme5wZAvNhHnCxjHi7DGPJSPpVMN2exg02wSEgdu/ys7ecjAdzPkowo9xPjQSsDwqnt/Wx7cMes22VmgKrKV5NwhvkpxjxRsDPkR4LVxVqurVZEaKRQ0bqyMh6MrDDKfQg0Ee3d7YLqVhHc8hKPk5kH0ZFA4uXkchh6MPKpNXPuzd02z2uvZTMfYbgqodunAxPYTn1U5Rj+f5Crg2u2+tNNTiupflCMrAmGlf3L4D7RwPWgkJrl/Y3b1NKvb+do2leTjjjQEKvF2xbLt4LgeAP+tSC82w1baB2t9PjNvZ54XZWKjB/50+PL6C9R4NSTcZs1DJqVylzEkxt0JTiHEocSheMKeRPLlkcqDbFoWr7QMJrp/Z7HPEoIKx484oc5kP22P3vCrD0Dd5aWCYhj4pCMNPJhpGz1GeiqfIAeuan0iVGNt9oEsLOW7fBKjhjQ/TkbkifjzPoCaCgNvdBig1MW2n8RkfhzCvRHc8okPlgg4PTPXya7ia5gPDPA6kfWR0/0wfhVh7oNl3neXWbrLPIzrEzeLMT2s345Qfe8hVnm1NRpVfFS/6hzjaLd3B4beB2J8VRiPix7o+NWLsJun7ORbq/IeUEMsAPEqnweRujMPIcvU1ZaWtLYLamk0xUp+YbbSOnKJa0wRUqRalY9is0UUBWCKzRQa2StDw0rryVoG9ravItacDHR2dAkS3qk962iSaVqcOuWYwjyZkXoolweNW+zKnFn14/Sr4C02bT7Px3tpLZzfMkXh4vFWHNJB6qwB+FBt0DWY7u2iu4TmKVA48x5oftAgg+oNRTff8A1Hc++D9/HUG3NbQyWF9NoN53SXbss9BKB3lUn6MigMPUD61S7ffqcX5HuITKglYw4iLqHOJoycJnJ5Anp4UCzcj/AFHa++f9/JTVvV3Z6e9tNqDfzWWNTI0sajhkPgrx8gzMxAyMElhkmlm5DUIzo9vEJEMimbijDKXGZpCMqDkcufSodvk2gk1C+h0GzPFiRe1x0MpHJWI+jGpLH1J+rQVtstqktpcQ6rLbPcQROIwz8fBxIgCqJMEBlBUqD0wOXKul9jt4tnqS/wA3kxMBlraTCyr5kL9Ieq5HupdoOy8FtZR6eqK8KpwMHUESE83d1PI8TEkj1qtdttxUY4rzS5vZZEzJ2TuVjGOfFHL1iPvyPzRQXHSHWNcgtIjPdSpFEPpOcZP1VHVj6DJrnzSt/l/bQvbzLFcSr3I7hmyQQcZcx92YcuRBGeuTSvZPYS619/yhqN7mEErwI6PKOfONUXu2494z48PPNAi3n7brrcsdvYWcjmHjcT8LGVlx3wI1+bHyBycnl9HmDt3ObD2uqPLPfSvLLEy5tiSOJSO7K8meJlyCMDGOEc+eKvfZ3Za2sYuxtIVjXlxEc3cj6TuebH31Sm1lo2z+uR6hAp9juCzGNeQ4WI7e3+BIdfD5vkaC+7OyjhjWKFFjjUYWNFCqo8gByFUhuI/rbUfzX/zFXKNch7JLgzRrA6rIsrOqKysAQwLEeBqkdyGoxpqt8XlRQ6sELOo4/l84XJ73LnyoL9Iqgdvr99c1qLSbVv5tAxVnHNcj+nnPmFA4V8yPtVYm9vbn8n2B7NsXU+YocdV5d+b7oPI+bLTXuM2I9ks/bZlxc3QDDPVIeqL72+efu+VBOrLSUhiSCJeGKNVjRfIKMD3n18816NrTiVrHZ0CBbat6Q0oEdegtB4RK2AVnFFAUUUUBRRRQFFFFAUUVg0GCaS3d4saNI7BUUFmdjgKFGSxPgABW2RqqHf3tK0dvFYxnBnJeTHjHGRhPczkfoUFf7e7QDVdSE9jEU7MKgmyVd+Bjwzv9THQeOAPHkPFpu/Dd6aVix5nhA/7myTS/Z/TxDGF+kebHzP8A66VJrUiqLXn0yXP7XL5TGKdQhtxu+KYe3mZXHMcQwc+jrgj8K3bt9oE0zU2k1CNi8gKe0sSxjLtlpvHjDdC3XGevMVNJyMVFdq9ME0R5fKICyHx5dV9x/hSmSfaOv7fLN4rm+Yn3/C19sN79nYAoHFxc45QRMCByyO0kGQg/E+lVzHZaxtIwaVvZtPzkcmSHHgUTPFO3qeWc816VncXsnZXIlnuI+1uIXULG+DEFZco/BjvNlXHeyOQ5Vf0XTA92Kva5CNF3K6bBbtBJB27OMPPL/Sf/AFlcdnz+rz8yagmu7oL7TJTe6HPI4HMwggTAdeHHzZ19CM+h61e9a3NBUWyG/lHb2bVY/Z5weAzBWEeRyxIh70Z/Efm03b7dureeIabAq3EpZJe2U8SxHqojK/OdlbB8AG8T0lG97Z2zksZ7y4iHbxR5SZO5IWJCxozfTXiYDBB5ZxiqU2O04c525nJVPT6zf6fjUTOoc/JzxgxzeXvTti5ZVX2iUqFGFT55UdeEZOF9wzTjJu4jx3ZXB8yFYfgAKk1pTkCMVzzeWMz9tyvPcW1/Sq9R0yW2lhe5BuLeJlwhduAqG4jD5xhufTz8a6e2U2phv7ZLm3PcPdKHAaNhjiiYDoRkehBB6Gqh1GFXVkYAqRgg+Ipu3R6w1lqzWJY9jcZjwfrBS8L+/GV+96VbS22j6zsJ5MeN/wBQ6MVq9Uniet4qx9hmiiigKKKKAooooCiiigKKKKArDVmvL0CSdqoDfkT+U7Yn5nYpj4TycX7MVftxVS779nTNbJdxjL25bjA69m+OJvusAfcWPhR5tG40iVtNTpDdVENJ1PjQZPeHJh/r8adY7uueasdyOLMTMSfnvKQXNxSM3lNGuatwoVB77Ageg8WpFXjBxJtaIhnYKTUw8x0gEnCdrgQnlluD+l+90qbJc7V+Ct+jY1Ity+zZtrHtZBiS4YSkHqEAxED8CW+/VmwiuhtY+lJ+07W/Vb9Gxrw9ztX4q36NjV8UnnFEubtspteNo41EN7LlC/K2Azxjgz2fe+dim/ZyUCBMev8A3Gr72t0cXVrNaty7RCgPk3VG+DAH4VzhpkrQSPbTAo6sVKnwYHDL+yvNo3Dg5+KcmL49Jvb3NKvbOVR2K7rd7ZVGmUvxtycri5qPaexOuWfD17a3z8JMn/prfdagFUsxwBThuf0VrrUWv3HyUGSD4GRl4UQfmqSf0fOrKQ+x1XHmt5t6dB27cqWJSK3palWtE9UUUUBRRRQFFFFAUUUUBRRRQFYas0UCSZaar23BBBAIIIIIyCD1BHlT260knhoKD2x3TyxSG404cSHJNuD308xHn56+nUetQiTVJYjwTRFXHUMCh+KsK6jmtaSTaeG5MoYeRAP+NRMbVXw0v+oc0wahNM3Z28TO56BVaQ/gBU/2H3Su0i3WpDoQy22QxJHQykcsfYHxx0Nsw2AUYUADyAwPwFLYLakRophpT8w92sVOUS1phipUq1K16rTKtb68OtA13UVVpvD3aLen2iAiO6AwSeSSgdA+OjDoG+B8MWtLFSCa2oOXr62u7M8FzC645cTA4P5sgyrUmGvMeSpknoM5/YBXT0ln4Y5eVaYdMVTlUUHzCgH9gqPGHPPGxzO5hROz+7u9v3Vpw0Fv143XhJH93GeZPqcD18KvbZ3QYrWFLeBeGNB7ySersfFieppbDa0vggqV1axWNQ3QrSpa1otbRR6FFFFAUUUUBRRRQFFFFAUUUUBRRRQYIrWyVtoxQJHgrUbal/DXngoEYt63JDW/grPDQeFStlFFAUUUUHhlrS8NKaxigQtb1gW1LuCscFAmSCt6pXsLXrFBgCs0UUBRRRQFFFFAUUUUBRRRQFFFFAUUUUBRRRQFFFFAUUUUBRRRQFFFFAUUUUBRRRQFFFFAUUUUBRRRQFFFFAUUU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194" name="Group 7193"/>
          <p:cNvGrpSpPr/>
          <p:nvPr/>
        </p:nvGrpSpPr>
        <p:grpSpPr>
          <a:xfrm>
            <a:off x="6438900" y="1219200"/>
            <a:ext cx="1790700" cy="2213014"/>
            <a:chOff x="6477000" y="3657600"/>
            <a:chExt cx="1790700" cy="2213014"/>
          </a:xfrm>
        </p:grpSpPr>
        <p:grpSp>
          <p:nvGrpSpPr>
            <p:cNvPr id="31" name="Group 30"/>
            <p:cNvGrpSpPr/>
            <p:nvPr/>
          </p:nvGrpSpPr>
          <p:grpSpPr>
            <a:xfrm>
              <a:off x="6477000" y="3657600"/>
              <a:ext cx="1790700" cy="2213014"/>
              <a:chOff x="3467100" y="1905000"/>
              <a:chExt cx="1790700" cy="2213014"/>
            </a:xfrm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3467100" y="2362200"/>
                <a:ext cx="1790700" cy="175581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endParaRPr lang="en-US" b="1" dirty="0" smtClean="0"/>
              </a:p>
              <a:p>
                <a:r>
                  <a:rPr lang="en-US" b="1" dirty="0" smtClean="0"/>
                  <a:t>     </a:t>
                </a:r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581462" y="1905000"/>
                <a:ext cx="14847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/>
                  <a:t>Comm.</a:t>
                </a:r>
                <a:endParaRPr lang="en-US" sz="2800" dirty="0"/>
              </a:p>
            </p:txBody>
          </p:sp>
        </p:grpSp>
        <p:grpSp>
          <p:nvGrpSpPr>
            <p:cNvPr id="71" name="Group 376"/>
            <p:cNvGrpSpPr>
              <a:grpSpLocks/>
            </p:cNvGrpSpPr>
            <p:nvPr/>
          </p:nvGrpSpPr>
          <p:grpSpPr bwMode="auto">
            <a:xfrm>
              <a:off x="6934200" y="4567177"/>
              <a:ext cx="887413" cy="914400"/>
              <a:chOff x="752" y="1056"/>
              <a:chExt cx="559" cy="576"/>
            </a:xfrm>
            <a:solidFill>
              <a:schemeClr val="accent4">
                <a:lumMod val="50000"/>
              </a:schemeClr>
            </a:solidFill>
          </p:grpSpPr>
          <p:grpSp>
            <p:nvGrpSpPr>
              <p:cNvPr id="72" name="Group 377"/>
              <p:cNvGrpSpPr>
                <a:grpSpLocks/>
              </p:cNvGrpSpPr>
              <p:nvPr/>
            </p:nvGrpSpPr>
            <p:grpSpPr bwMode="auto">
              <a:xfrm>
                <a:off x="808" y="1104"/>
                <a:ext cx="447" cy="480"/>
                <a:chOff x="808" y="1104"/>
                <a:chExt cx="447" cy="480"/>
              </a:xfrm>
              <a:grpFill/>
            </p:grpSpPr>
            <p:sp>
              <p:nvSpPr>
                <p:cNvPr id="86" name="Line 378"/>
                <p:cNvSpPr>
                  <a:spLocks noChangeShapeType="1"/>
                </p:cNvSpPr>
                <p:nvPr/>
              </p:nvSpPr>
              <p:spPr bwMode="auto">
                <a:xfrm>
                  <a:off x="808" y="1104"/>
                  <a:ext cx="0" cy="480"/>
                </a:xfrm>
                <a:prstGeom prst="lin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7" name="Line 379"/>
                <p:cNvSpPr>
                  <a:spLocks noChangeShapeType="1"/>
                </p:cNvSpPr>
                <p:nvPr/>
              </p:nvSpPr>
              <p:spPr bwMode="auto">
                <a:xfrm>
                  <a:off x="1031" y="1104"/>
                  <a:ext cx="0" cy="480"/>
                </a:xfrm>
                <a:prstGeom prst="lin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8" name="Line 380"/>
                <p:cNvSpPr>
                  <a:spLocks noChangeShapeType="1"/>
                </p:cNvSpPr>
                <p:nvPr/>
              </p:nvSpPr>
              <p:spPr bwMode="auto">
                <a:xfrm>
                  <a:off x="1255" y="1104"/>
                  <a:ext cx="0" cy="480"/>
                </a:xfrm>
                <a:prstGeom prst="lin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381"/>
              <p:cNvGrpSpPr>
                <a:grpSpLocks/>
              </p:cNvGrpSpPr>
              <p:nvPr/>
            </p:nvGrpSpPr>
            <p:grpSpPr bwMode="auto">
              <a:xfrm rot="-5400000">
                <a:off x="823" y="1097"/>
                <a:ext cx="447" cy="480"/>
                <a:chOff x="808" y="1104"/>
                <a:chExt cx="447" cy="480"/>
              </a:xfrm>
              <a:grpFill/>
            </p:grpSpPr>
            <p:sp>
              <p:nvSpPr>
                <p:cNvPr id="83" name="Line 382"/>
                <p:cNvSpPr>
                  <a:spLocks noChangeShapeType="1"/>
                </p:cNvSpPr>
                <p:nvPr/>
              </p:nvSpPr>
              <p:spPr bwMode="auto">
                <a:xfrm>
                  <a:off x="808" y="1104"/>
                  <a:ext cx="0" cy="480"/>
                </a:xfrm>
                <a:prstGeom prst="lin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4" name="Line 383"/>
                <p:cNvSpPr>
                  <a:spLocks noChangeShapeType="1"/>
                </p:cNvSpPr>
                <p:nvPr/>
              </p:nvSpPr>
              <p:spPr bwMode="auto">
                <a:xfrm>
                  <a:off x="1031" y="1104"/>
                  <a:ext cx="0" cy="480"/>
                </a:xfrm>
                <a:prstGeom prst="lin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85" name="Line 384"/>
                <p:cNvSpPr>
                  <a:spLocks noChangeShapeType="1"/>
                </p:cNvSpPr>
                <p:nvPr/>
              </p:nvSpPr>
              <p:spPr bwMode="auto">
                <a:xfrm>
                  <a:off x="1255" y="1104"/>
                  <a:ext cx="0" cy="480"/>
                </a:xfrm>
                <a:prstGeom prst="lin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endParaRPr lang="en-US"/>
                </a:p>
              </p:txBody>
            </p:sp>
          </p:grpSp>
          <p:sp>
            <p:nvSpPr>
              <p:cNvPr id="74" name="Rectangle 385"/>
              <p:cNvSpPr>
                <a:spLocks noChangeArrowheads="1"/>
              </p:cNvSpPr>
              <p:nvPr/>
            </p:nvSpPr>
            <p:spPr bwMode="auto">
              <a:xfrm>
                <a:off x="753" y="1056"/>
                <a:ext cx="112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75" name="Rectangle 386"/>
              <p:cNvSpPr>
                <a:spLocks noChangeArrowheads="1"/>
              </p:cNvSpPr>
              <p:nvPr/>
            </p:nvSpPr>
            <p:spPr bwMode="auto">
              <a:xfrm>
                <a:off x="975" y="1056"/>
                <a:ext cx="111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76" name="Rectangle 387"/>
              <p:cNvSpPr>
                <a:spLocks noChangeArrowheads="1"/>
              </p:cNvSpPr>
              <p:nvPr/>
            </p:nvSpPr>
            <p:spPr bwMode="auto">
              <a:xfrm>
                <a:off x="1200" y="1056"/>
                <a:ext cx="111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77" name="Rectangle 388"/>
              <p:cNvSpPr>
                <a:spLocks noChangeArrowheads="1"/>
              </p:cNvSpPr>
              <p:nvPr/>
            </p:nvSpPr>
            <p:spPr bwMode="auto">
              <a:xfrm>
                <a:off x="752" y="1273"/>
                <a:ext cx="112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78" name="Rectangle 389"/>
              <p:cNvSpPr>
                <a:spLocks noChangeArrowheads="1"/>
              </p:cNvSpPr>
              <p:nvPr/>
            </p:nvSpPr>
            <p:spPr bwMode="auto">
              <a:xfrm>
                <a:off x="974" y="1273"/>
                <a:ext cx="112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79" name="Rectangle 390"/>
              <p:cNvSpPr>
                <a:spLocks noChangeArrowheads="1"/>
              </p:cNvSpPr>
              <p:nvPr/>
            </p:nvSpPr>
            <p:spPr bwMode="auto">
              <a:xfrm>
                <a:off x="1199" y="1273"/>
                <a:ext cx="111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80" name="Rectangle 391"/>
              <p:cNvSpPr>
                <a:spLocks noChangeArrowheads="1"/>
              </p:cNvSpPr>
              <p:nvPr/>
            </p:nvSpPr>
            <p:spPr bwMode="auto">
              <a:xfrm>
                <a:off x="753" y="1513"/>
                <a:ext cx="111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81" name="Rectangle 392"/>
              <p:cNvSpPr>
                <a:spLocks noChangeArrowheads="1"/>
              </p:cNvSpPr>
              <p:nvPr/>
            </p:nvSpPr>
            <p:spPr bwMode="auto">
              <a:xfrm>
                <a:off x="974" y="1513"/>
                <a:ext cx="112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82" name="Rectangle 393"/>
              <p:cNvSpPr>
                <a:spLocks noChangeArrowheads="1"/>
              </p:cNvSpPr>
              <p:nvPr/>
            </p:nvSpPr>
            <p:spPr bwMode="auto">
              <a:xfrm>
                <a:off x="1199" y="1513"/>
                <a:ext cx="112" cy="119"/>
              </a:xfrm>
              <a:prstGeom prst="rect">
                <a:avLst/>
              </a:prstGeom>
              <a:grp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6260162" y="3505200"/>
            <a:ext cx="2198038" cy="2213014"/>
            <a:chOff x="3224798" y="1905000"/>
            <a:chExt cx="2198038" cy="2213014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3467100" y="2362200"/>
              <a:ext cx="1790700" cy="1755814"/>
            </a:xfrm>
            <a:prstGeom prst="round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endParaRPr lang="en-US" b="1" dirty="0" smtClean="0"/>
            </a:p>
            <a:p>
              <a:r>
                <a:rPr lang="en-US" b="1" dirty="0" smtClean="0"/>
                <a:t>     </a:t>
              </a:r>
              <a:endParaRPr lang="en-US" b="1" dirty="0"/>
            </a:p>
            <a:p>
              <a:endParaRPr lang="en-US" b="1" dirty="0" smtClean="0"/>
            </a:p>
            <a:p>
              <a:endParaRPr lang="en-US" b="1" dirty="0"/>
            </a:p>
            <a:p>
              <a:endParaRPr lang="en-US" b="1" dirty="0" smtClean="0"/>
            </a:p>
            <a:p>
              <a:endParaRPr lang="en-US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224798" y="1905000"/>
              <a:ext cx="2198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Idle/margin</a:t>
              </a:r>
              <a:endParaRPr lang="en-US" sz="2800" dirty="0"/>
            </a:p>
          </p:txBody>
        </p:sp>
      </p:grpSp>
      <p:sp>
        <p:nvSpPr>
          <p:cNvPr id="116" name="Rectangle 115"/>
          <p:cNvSpPr/>
          <p:nvPr/>
        </p:nvSpPr>
        <p:spPr>
          <a:xfrm>
            <a:off x="1012216" y="5943600"/>
            <a:ext cx="6760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How much of each component?</a:t>
            </a:r>
          </a:p>
        </p:txBody>
      </p:sp>
      <p:sp>
        <p:nvSpPr>
          <p:cNvPr id="7197" name="Footer Placeholder 719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7198" name="Slide Number Placeholder 719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5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Arithmetic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64-bit floating-point</a:t>
            </a:r>
            <a:r>
              <a:rPr lang="en-US" sz="2800" dirty="0"/>
              <a:t> </a:t>
            </a:r>
            <a:r>
              <a:rPr lang="en-US" sz="2800" dirty="0" smtClean="0"/>
              <a:t>operation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aseline="-25000" dirty="0" smtClean="0"/>
              <a:t>Rough estimated</a:t>
            </a:r>
            <a:r>
              <a:rPr lang="en-US" dirty="0" smtClean="0"/>
              <a:t> </a:t>
            </a:r>
            <a:r>
              <a:rPr lang="en-US" baseline="-25000" dirty="0" smtClean="0"/>
              <a:t>numbers</a:t>
            </a:r>
          </a:p>
        </p:txBody>
      </p:sp>
      <p:grpSp>
        <p:nvGrpSpPr>
          <p:cNvPr id="8231" name="Group 8230"/>
          <p:cNvGrpSpPr/>
          <p:nvPr/>
        </p:nvGrpSpPr>
        <p:grpSpPr>
          <a:xfrm>
            <a:off x="7864373" y="259110"/>
            <a:ext cx="1174537" cy="1493490"/>
            <a:chOff x="7864373" y="259110"/>
            <a:chExt cx="1174537" cy="1493490"/>
          </a:xfrm>
        </p:grpSpPr>
        <p:grpSp>
          <p:nvGrpSpPr>
            <p:cNvPr id="3" name="Group 2"/>
            <p:cNvGrpSpPr/>
            <p:nvPr/>
          </p:nvGrpSpPr>
          <p:grpSpPr>
            <a:xfrm>
              <a:off x="7864373" y="259110"/>
              <a:ext cx="1127227" cy="1493490"/>
              <a:chOff x="3467100" y="1905000"/>
              <a:chExt cx="1790700" cy="237253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467100" y="2362200"/>
                <a:ext cx="1790700" cy="1915339"/>
                <a:chOff x="3467100" y="2362200"/>
                <a:chExt cx="1790700" cy="1915339"/>
              </a:xfrm>
            </p:grpSpPr>
            <p:sp>
              <p:nvSpPr>
                <p:cNvPr id="6" name="Rounded Rectangle 5"/>
                <p:cNvSpPr/>
                <p:nvPr/>
              </p:nvSpPr>
              <p:spPr bwMode="auto">
                <a:xfrm>
                  <a:off x="3467100" y="2362200"/>
                  <a:ext cx="1790700" cy="175581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4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4">
                        <a:lumMod val="50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571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 anchor="ctr"/>
                <a:lstStyle/>
                <a:p>
                  <a:endParaRPr lang="en-US" sz="2800" b="1" dirty="0" smtClean="0"/>
                </a:p>
                <a:p>
                  <a:r>
                    <a:rPr lang="en-US" sz="2800" b="1" dirty="0" smtClean="0"/>
                    <a:t>     </a:t>
                  </a:r>
                  <a:endParaRPr lang="en-US" sz="2800" b="1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3733800" y="2565974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+</a:t>
                  </a:r>
                  <a:endParaRPr lang="en-US" sz="3200" dirty="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987769" y="3348573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−</a:t>
                  </a:r>
                  <a:endParaRPr lang="en-US" sz="3200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4212722" y="2362200"/>
                  <a:ext cx="665148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×</a:t>
                  </a:r>
                  <a:endParaRPr lang="en-US" sz="3200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995250" y="2873987"/>
                  <a:ext cx="652417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√</a:t>
                  </a:r>
                  <a:endParaRPr lang="en-US" sz="3200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4466155" y="2950695"/>
                  <a:ext cx="67279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>
                      <a:latin typeface="Edwardian Script ITC" panose="030303020407070D0804" pitchFamily="66" charset="0"/>
                    </a:rPr>
                    <a:t>x</a:t>
                  </a:r>
                  <a:r>
                    <a:rPr lang="en-US" b="1" i="1" baseline="30000" dirty="0" smtClean="0"/>
                    <a:t>2</a:t>
                  </a:r>
                  <a:endParaRPr lang="en-US" sz="2000" b="1" i="1" dirty="0"/>
                </a:p>
              </p:txBody>
            </p:sp>
          </p:grpSp>
          <p:sp>
            <p:nvSpPr>
              <p:cNvPr id="5" name="TextBox 4"/>
              <p:cNvSpPr txBox="1"/>
              <p:nvPr/>
            </p:nvSpPr>
            <p:spPr>
              <a:xfrm>
                <a:off x="4177080" y="1905000"/>
                <a:ext cx="293460" cy="586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8230" name="Rectangle 8229"/>
            <p:cNvSpPr/>
            <p:nvPr/>
          </p:nvSpPr>
          <p:spPr bwMode="auto">
            <a:xfrm>
              <a:off x="7864373" y="500926"/>
              <a:ext cx="1174537" cy="120840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1052513" y="3457575"/>
            <a:ext cx="792163" cy="1863725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9"/>
          <p:cNvSpPr>
            <a:spLocks noEditPoints="1"/>
          </p:cNvSpPr>
          <p:nvPr/>
        </p:nvSpPr>
        <p:spPr bwMode="auto">
          <a:xfrm>
            <a:off x="1036638" y="3440112"/>
            <a:ext cx="823913" cy="1897062"/>
          </a:xfrm>
          <a:custGeom>
            <a:avLst/>
            <a:gdLst>
              <a:gd name="T0" fmla="*/ 0 w 10144"/>
              <a:gd name="T1" fmla="*/ 200 h 23344"/>
              <a:gd name="T2" fmla="*/ 200 w 10144"/>
              <a:gd name="T3" fmla="*/ 0 h 23344"/>
              <a:gd name="T4" fmla="*/ 9944 w 10144"/>
              <a:gd name="T5" fmla="*/ 0 h 23344"/>
              <a:gd name="T6" fmla="*/ 10144 w 10144"/>
              <a:gd name="T7" fmla="*/ 200 h 23344"/>
              <a:gd name="T8" fmla="*/ 10144 w 10144"/>
              <a:gd name="T9" fmla="*/ 23144 h 23344"/>
              <a:gd name="T10" fmla="*/ 9944 w 10144"/>
              <a:gd name="T11" fmla="*/ 23344 h 23344"/>
              <a:gd name="T12" fmla="*/ 200 w 10144"/>
              <a:gd name="T13" fmla="*/ 23344 h 23344"/>
              <a:gd name="T14" fmla="*/ 0 w 10144"/>
              <a:gd name="T15" fmla="*/ 23144 h 23344"/>
              <a:gd name="T16" fmla="*/ 0 w 10144"/>
              <a:gd name="T17" fmla="*/ 200 h 23344"/>
              <a:gd name="T18" fmla="*/ 400 w 10144"/>
              <a:gd name="T19" fmla="*/ 23144 h 23344"/>
              <a:gd name="T20" fmla="*/ 200 w 10144"/>
              <a:gd name="T21" fmla="*/ 22944 h 23344"/>
              <a:gd name="T22" fmla="*/ 9944 w 10144"/>
              <a:gd name="T23" fmla="*/ 22944 h 23344"/>
              <a:gd name="T24" fmla="*/ 9744 w 10144"/>
              <a:gd name="T25" fmla="*/ 23144 h 23344"/>
              <a:gd name="T26" fmla="*/ 9744 w 10144"/>
              <a:gd name="T27" fmla="*/ 200 h 23344"/>
              <a:gd name="T28" fmla="*/ 9944 w 10144"/>
              <a:gd name="T29" fmla="*/ 400 h 23344"/>
              <a:gd name="T30" fmla="*/ 200 w 10144"/>
              <a:gd name="T31" fmla="*/ 400 h 23344"/>
              <a:gd name="T32" fmla="*/ 400 w 10144"/>
              <a:gd name="T33" fmla="*/ 200 h 23344"/>
              <a:gd name="T34" fmla="*/ 400 w 10144"/>
              <a:gd name="T35" fmla="*/ 23144 h 23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144" h="23344">
                <a:moveTo>
                  <a:pt x="0" y="200"/>
                </a:moveTo>
                <a:cubicBezTo>
                  <a:pt x="0" y="90"/>
                  <a:pt x="90" y="0"/>
                  <a:pt x="200" y="0"/>
                </a:cubicBezTo>
                <a:lnTo>
                  <a:pt x="9944" y="0"/>
                </a:lnTo>
                <a:cubicBezTo>
                  <a:pt x="10055" y="0"/>
                  <a:pt x="10144" y="90"/>
                  <a:pt x="10144" y="200"/>
                </a:cubicBezTo>
                <a:lnTo>
                  <a:pt x="10144" y="23144"/>
                </a:lnTo>
                <a:cubicBezTo>
                  <a:pt x="10144" y="23255"/>
                  <a:pt x="10055" y="23344"/>
                  <a:pt x="9944" y="23344"/>
                </a:cubicBezTo>
                <a:lnTo>
                  <a:pt x="200" y="23344"/>
                </a:lnTo>
                <a:cubicBezTo>
                  <a:pt x="90" y="23344"/>
                  <a:pt x="0" y="23255"/>
                  <a:pt x="0" y="23144"/>
                </a:cubicBezTo>
                <a:lnTo>
                  <a:pt x="0" y="200"/>
                </a:lnTo>
                <a:close/>
                <a:moveTo>
                  <a:pt x="400" y="23144"/>
                </a:moveTo>
                <a:lnTo>
                  <a:pt x="200" y="22944"/>
                </a:lnTo>
                <a:lnTo>
                  <a:pt x="9944" y="22944"/>
                </a:lnTo>
                <a:lnTo>
                  <a:pt x="9744" y="23144"/>
                </a:lnTo>
                <a:lnTo>
                  <a:pt x="9744" y="200"/>
                </a:lnTo>
                <a:lnTo>
                  <a:pt x="9944" y="400"/>
                </a:lnTo>
                <a:lnTo>
                  <a:pt x="200" y="400"/>
                </a:lnTo>
                <a:lnTo>
                  <a:pt x="400" y="200"/>
                </a:lnTo>
                <a:lnTo>
                  <a:pt x="400" y="23144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2374900" y="4389437"/>
            <a:ext cx="790575" cy="931862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1"/>
          <p:cNvSpPr>
            <a:spLocks noEditPoints="1"/>
          </p:cNvSpPr>
          <p:nvPr/>
        </p:nvSpPr>
        <p:spPr bwMode="auto">
          <a:xfrm>
            <a:off x="2359025" y="4371975"/>
            <a:ext cx="822325" cy="965200"/>
          </a:xfrm>
          <a:custGeom>
            <a:avLst/>
            <a:gdLst>
              <a:gd name="T0" fmla="*/ 0 w 5064"/>
              <a:gd name="T1" fmla="*/ 100 h 5936"/>
              <a:gd name="T2" fmla="*/ 100 w 5064"/>
              <a:gd name="T3" fmla="*/ 0 h 5936"/>
              <a:gd name="T4" fmla="*/ 4964 w 5064"/>
              <a:gd name="T5" fmla="*/ 0 h 5936"/>
              <a:gd name="T6" fmla="*/ 5064 w 5064"/>
              <a:gd name="T7" fmla="*/ 100 h 5936"/>
              <a:gd name="T8" fmla="*/ 5064 w 5064"/>
              <a:gd name="T9" fmla="*/ 5836 h 5936"/>
              <a:gd name="T10" fmla="*/ 4964 w 5064"/>
              <a:gd name="T11" fmla="*/ 5936 h 5936"/>
              <a:gd name="T12" fmla="*/ 100 w 5064"/>
              <a:gd name="T13" fmla="*/ 5936 h 5936"/>
              <a:gd name="T14" fmla="*/ 0 w 5064"/>
              <a:gd name="T15" fmla="*/ 5836 h 5936"/>
              <a:gd name="T16" fmla="*/ 0 w 5064"/>
              <a:gd name="T17" fmla="*/ 100 h 5936"/>
              <a:gd name="T18" fmla="*/ 200 w 5064"/>
              <a:gd name="T19" fmla="*/ 5836 h 5936"/>
              <a:gd name="T20" fmla="*/ 100 w 5064"/>
              <a:gd name="T21" fmla="*/ 5736 h 5936"/>
              <a:gd name="T22" fmla="*/ 4964 w 5064"/>
              <a:gd name="T23" fmla="*/ 5736 h 5936"/>
              <a:gd name="T24" fmla="*/ 4864 w 5064"/>
              <a:gd name="T25" fmla="*/ 5836 h 5936"/>
              <a:gd name="T26" fmla="*/ 4864 w 5064"/>
              <a:gd name="T27" fmla="*/ 100 h 5936"/>
              <a:gd name="T28" fmla="*/ 4964 w 5064"/>
              <a:gd name="T29" fmla="*/ 200 h 5936"/>
              <a:gd name="T30" fmla="*/ 100 w 5064"/>
              <a:gd name="T31" fmla="*/ 200 h 5936"/>
              <a:gd name="T32" fmla="*/ 200 w 5064"/>
              <a:gd name="T33" fmla="*/ 100 h 5936"/>
              <a:gd name="T34" fmla="*/ 200 w 5064"/>
              <a:gd name="T35" fmla="*/ 5836 h 5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64" h="5936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4964" y="0"/>
                </a:lnTo>
                <a:cubicBezTo>
                  <a:pt x="5020" y="0"/>
                  <a:pt x="5064" y="45"/>
                  <a:pt x="5064" y="100"/>
                </a:cubicBezTo>
                <a:lnTo>
                  <a:pt x="5064" y="5836"/>
                </a:lnTo>
                <a:cubicBezTo>
                  <a:pt x="5064" y="5892"/>
                  <a:pt x="5020" y="5936"/>
                  <a:pt x="4964" y="5936"/>
                </a:cubicBezTo>
                <a:lnTo>
                  <a:pt x="100" y="5936"/>
                </a:lnTo>
                <a:cubicBezTo>
                  <a:pt x="45" y="5936"/>
                  <a:pt x="0" y="5892"/>
                  <a:pt x="0" y="5836"/>
                </a:cubicBezTo>
                <a:lnTo>
                  <a:pt x="0" y="100"/>
                </a:lnTo>
                <a:close/>
                <a:moveTo>
                  <a:pt x="200" y="5836"/>
                </a:moveTo>
                <a:lnTo>
                  <a:pt x="100" y="5736"/>
                </a:lnTo>
                <a:lnTo>
                  <a:pt x="4964" y="5736"/>
                </a:lnTo>
                <a:lnTo>
                  <a:pt x="4864" y="5836"/>
                </a:lnTo>
                <a:lnTo>
                  <a:pt x="4864" y="100"/>
                </a:lnTo>
                <a:lnTo>
                  <a:pt x="4964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836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2"/>
          <p:cNvSpPr>
            <a:spLocks noChangeArrowheads="1"/>
          </p:cNvSpPr>
          <p:nvPr/>
        </p:nvSpPr>
        <p:spPr bwMode="auto">
          <a:xfrm>
            <a:off x="3695700" y="4621212"/>
            <a:ext cx="792163" cy="700087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3"/>
          <p:cNvSpPr>
            <a:spLocks noEditPoints="1"/>
          </p:cNvSpPr>
          <p:nvPr/>
        </p:nvSpPr>
        <p:spPr bwMode="auto">
          <a:xfrm>
            <a:off x="3679825" y="4605337"/>
            <a:ext cx="823913" cy="731837"/>
          </a:xfrm>
          <a:custGeom>
            <a:avLst/>
            <a:gdLst>
              <a:gd name="T0" fmla="*/ 0 w 5072"/>
              <a:gd name="T1" fmla="*/ 100 h 4504"/>
              <a:gd name="T2" fmla="*/ 100 w 5072"/>
              <a:gd name="T3" fmla="*/ 0 h 4504"/>
              <a:gd name="T4" fmla="*/ 4972 w 5072"/>
              <a:gd name="T5" fmla="*/ 0 h 4504"/>
              <a:gd name="T6" fmla="*/ 5072 w 5072"/>
              <a:gd name="T7" fmla="*/ 100 h 4504"/>
              <a:gd name="T8" fmla="*/ 5072 w 5072"/>
              <a:gd name="T9" fmla="*/ 4404 h 4504"/>
              <a:gd name="T10" fmla="*/ 4972 w 5072"/>
              <a:gd name="T11" fmla="*/ 4504 h 4504"/>
              <a:gd name="T12" fmla="*/ 100 w 5072"/>
              <a:gd name="T13" fmla="*/ 4504 h 4504"/>
              <a:gd name="T14" fmla="*/ 0 w 5072"/>
              <a:gd name="T15" fmla="*/ 4404 h 4504"/>
              <a:gd name="T16" fmla="*/ 0 w 5072"/>
              <a:gd name="T17" fmla="*/ 100 h 4504"/>
              <a:gd name="T18" fmla="*/ 200 w 5072"/>
              <a:gd name="T19" fmla="*/ 4404 h 4504"/>
              <a:gd name="T20" fmla="*/ 100 w 5072"/>
              <a:gd name="T21" fmla="*/ 4304 h 4504"/>
              <a:gd name="T22" fmla="*/ 4972 w 5072"/>
              <a:gd name="T23" fmla="*/ 4304 h 4504"/>
              <a:gd name="T24" fmla="*/ 4872 w 5072"/>
              <a:gd name="T25" fmla="*/ 4404 h 4504"/>
              <a:gd name="T26" fmla="*/ 4872 w 5072"/>
              <a:gd name="T27" fmla="*/ 100 h 4504"/>
              <a:gd name="T28" fmla="*/ 4972 w 5072"/>
              <a:gd name="T29" fmla="*/ 200 h 4504"/>
              <a:gd name="T30" fmla="*/ 100 w 5072"/>
              <a:gd name="T31" fmla="*/ 200 h 4504"/>
              <a:gd name="T32" fmla="*/ 200 w 5072"/>
              <a:gd name="T33" fmla="*/ 100 h 4504"/>
              <a:gd name="T34" fmla="*/ 200 w 5072"/>
              <a:gd name="T35" fmla="*/ 4404 h 4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72" h="4504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4972" y="0"/>
                </a:lnTo>
                <a:cubicBezTo>
                  <a:pt x="5028" y="0"/>
                  <a:pt x="5072" y="45"/>
                  <a:pt x="5072" y="100"/>
                </a:cubicBezTo>
                <a:lnTo>
                  <a:pt x="5072" y="4404"/>
                </a:lnTo>
                <a:cubicBezTo>
                  <a:pt x="5072" y="4460"/>
                  <a:pt x="5028" y="4504"/>
                  <a:pt x="4972" y="4504"/>
                </a:cubicBezTo>
                <a:lnTo>
                  <a:pt x="100" y="4504"/>
                </a:lnTo>
                <a:cubicBezTo>
                  <a:pt x="45" y="4504"/>
                  <a:pt x="0" y="4460"/>
                  <a:pt x="0" y="4404"/>
                </a:cubicBezTo>
                <a:lnTo>
                  <a:pt x="0" y="100"/>
                </a:lnTo>
                <a:close/>
                <a:moveTo>
                  <a:pt x="200" y="4404"/>
                </a:moveTo>
                <a:lnTo>
                  <a:pt x="100" y="4304"/>
                </a:lnTo>
                <a:lnTo>
                  <a:pt x="4972" y="4304"/>
                </a:lnTo>
                <a:lnTo>
                  <a:pt x="4872" y="4404"/>
                </a:lnTo>
                <a:lnTo>
                  <a:pt x="4872" y="100"/>
                </a:lnTo>
                <a:lnTo>
                  <a:pt x="497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404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3695700" y="4389437"/>
            <a:ext cx="792163" cy="231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21"/>
          <p:cNvSpPr>
            <a:spLocks noEditPoints="1"/>
          </p:cNvSpPr>
          <p:nvPr/>
        </p:nvSpPr>
        <p:spPr bwMode="auto">
          <a:xfrm>
            <a:off x="3679825" y="4371975"/>
            <a:ext cx="823913" cy="266700"/>
          </a:xfrm>
          <a:custGeom>
            <a:avLst/>
            <a:gdLst>
              <a:gd name="T0" fmla="*/ 0 w 5072"/>
              <a:gd name="T1" fmla="*/ 100 h 1632"/>
              <a:gd name="T2" fmla="*/ 100 w 5072"/>
              <a:gd name="T3" fmla="*/ 0 h 1632"/>
              <a:gd name="T4" fmla="*/ 4972 w 5072"/>
              <a:gd name="T5" fmla="*/ 0 h 1632"/>
              <a:gd name="T6" fmla="*/ 5072 w 5072"/>
              <a:gd name="T7" fmla="*/ 100 h 1632"/>
              <a:gd name="T8" fmla="*/ 5072 w 5072"/>
              <a:gd name="T9" fmla="*/ 1532 h 1632"/>
              <a:gd name="T10" fmla="*/ 4972 w 5072"/>
              <a:gd name="T11" fmla="*/ 1632 h 1632"/>
              <a:gd name="T12" fmla="*/ 100 w 5072"/>
              <a:gd name="T13" fmla="*/ 1632 h 1632"/>
              <a:gd name="T14" fmla="*/ 0 w 5072"/>
              <a:gd name="T15" fmla="*/ 1532 h 1632"/>
              <a:gd name="T16" fmla="*/ 0 w 5072"/>
              <a:gd name="T17" fmla="*/ 100 h 1632"/>
              <a:gd name="T18" fmla="*/ 200 w 5072"/>
              <a:gd name="T19" fmla="*/ 1532 h 1632"/>
              <a:gd name="T20" fmla="*/ 100 w 5072"/>
              <a:gd name="T21" fmla="*/ 1432 h 1632"/>
              <a:gd name="T22" fmla="*/ 4972 w 5072"/>
              <a:gd name="T23" fmla="*/ 1432 h 1632"/>
              <a:gd name="T24" fmla="*/ 4872 w 5072"/>
              <a:gd name="T25" fmla="*/ 1532 h 1632"/>
              <a:gd name="T26" fmla="*/ 4872 w 5072"/>
              <a:gd name="T27" fmla="*/ 100 h 1632"/>
              <a:gd name="T28" fmla="*/ 4972 w 5072"/>
              <a:gd name="T29" fmla="*/ 200 h 1632"/>
              <a:gd name="T30" fmla="*/ 100 w 5072"/>
              <a:gd name="T31" fmla="*/ 200 h 1632"/>
              <a:gd name="T32" fmla="*/ 200 w 5072"/>
              <a:gd name="T33" fmla="*/ 100 h 1632"/>
              <a:gd name="T34" fmla="*/ 200 w 5072"/>
              <a:gd name="T35" fmla="*/ 15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72" h="1632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4972" y="0"/>
                </a:lnTo>
                <a:cubicBezTo>
                  <a:pt x="5028" y="0"/>
                  <a:pt x="5072" y="45"/>
                  <a:pt x="5072" y="100"/>
                </a:cubicBezTo>
                <a:lnTo>
                  <a:pt x="5072" y="1532"/>
                </a:lnTo>
                <a:cubicBezTo>
                  <a:pt x="5072" y="1588"/>
                  <a:pt x="5028" y="1632"/>
                  <a:pt x="4972" y="1632"/>
                </a:cubicBezTo>
                <a:lnTo>
                  <a:pt x="100" y="1632"/>
                </a:lnTo>
                <a:cubicBezTo>
                  <a:pt x="45" y="1632"/>
                  <a:pt x="0" y="1588"/>
                  <a:pt x="0" y="1532"/>
                </a:cubicBezTo>
                <a:lnTo>
                  <a:pt x="0" y="100"/>
                </a:lnTo>
                <a:close/>
                <a:moveTo>
                  <a:pt x="200" y="1532"/>
                </a:moveTo>
                <a:lnTo>
                  <a:pt x="100" y="1432"/>
                </a:lnTo>
                <a:lnTo>
                  <a:pt x="4972" y="1432"/>
                </a:lnTo>
                <a:lnTo>
                  <a:pt x="4872" y="1532"/>
                </a:lnTo>
                <a:lnTo>
                  <a:pt x="4872" y="100"/>
                </a:lnTo>
                <a:lnTo>
                  <a:pt x="497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1532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777875" y="2990850"/>
            <a:ext cx="20638" cy="2330450"/>
          </a:xfrm>
          <a:prstGeom prst="rect">
            <a:avLst/>
          </a:pr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788989" y="5310187"/>
            <a:ext cx="4353028" cy="45719"/>
          </a:xfrm>
          <a:prstGeom prst="rect">
            <a:avLst/>
          </a:pr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30"/>
          <p:cNvSpPr>
            <a:spLocks noChangeArrowheads="1"/>
          </p:cNvSpPr>
          <p:nvPr/>
        </p:nvSpPr>
        <p:spPr bwMode="auto">
          <a:xfrm>
            <a:off x="1304925" y="4235450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40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2627313" y="4700587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3948113" y="4818062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15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36"/>
          <p:cNvSpPr>
            <a:spLocks noChangeArrowheads="1"/>
          </p:cNvSpPr>
          <p:nvPr/>
        </p:nvSpPr>
        <p:spPr bwMode="auto">
          <a:xfrm>
            <a:off x="4019550" y="4351337"/>
            <a:ext cx="2778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406400" y="5148262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261938" y="4684712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261938" y="4217987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261938" y="3751262"/>
            <a:ext cx="4254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30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261938" y="3286125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40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261938" y="2817812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1062038" y="5486400"/>
            <a:ext cx="923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Today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2333625" y="5486400"/>
            <a:ext cx="10287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Scaled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3433763" y="5486400"/>
            <a:ext cx="1479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Researchy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54"/>
          <p:cNvSpPr>
            <a:spLocks noChangeArrowheads="1"/>
          </p:cNvSpPr>
          <p:nvPr/>
        </p:nvSpPr>
        <p:spPr bwMode="auto">
          <a:xfrm>
            <a:off x="4071938" y="3540125"/>
            <a:ext cx="139700" cy="139700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55"/>
          <p:cNvSpPr>
            <a:spLocks noEditPoints="1"/>
          </p:cNvSpPr>
          <p:nvPr/>
        </p:nvSpPr>
        <p:spPr bwMode="auto">
          <a:xfrm>
            <a:off x="4056063" y="3524250"/>
            <a:ext cx="171450" cy="171450"/>
          </a:xfrm>
          <a:custGeom>
            <a:avLst/>
            <a:gdLst>
              <a:gd name="T0" fmla="*/ 0 w 1056"/>
              <a:gd name="T1" fmla="*/ 100 h 1056"/>
              <a:gd name="T2" fmla="*/ 100 w 1056"/>
              <a:gd name="T3" fmla="*/ 0 h 1056"/>
              <a:gd name="T4" fmla="*/ 956 w 1056"/>
              <a:gd name="T5" fmla="*/ 0 h 1056"/>
              <a:gd name="T6" fmla="*/ 1056 w 1056"/>
              <a:gd name="T7" fmla="*/ 100 h 1056"/>
              <a:gd name="T8" fmla="*/ 1056 w 1056"/>
              <a:gd name="T9" fmla="*/ 956 h 1056"/>
              <a:gd name="T10" fmla="*/ 956 w 1056"/>
              <a:gd name="T11" fmla="*/ 1056 h 1056"/>
              <a:gd name="T12" fmla="*/ 100 w 1056"/>
              <a:gd name="T13" fmla="*/ 1056 h 1056"/>
              <a:gd name="T14" fmla="*/ 0 w 1056"/>
              <a:gd name="T15" fmla="*/ 956 h 1056"/>
              <a:gd name="T16" fmla="*/ 0 w 1056"/>
              <a:gd name="T17" fmla="*/ 100 h 1056"/>
              <a:gd name="T18" fmla="*/ 200 w 1056"/>
              <a:gd name="T19" fmla="*/ 956 h 1056"/>
              <a:gd name="T20" fmla="*/ 100 w 1056"/>
              <a:gd name="T21" fmla="*/ 856 h 1056"/>
              <a:gd name="T22" fmla="*/ 956 w 1056"/>
              <a:gd name="T23" fmla="*/ 856 h 1056"/>
              <a:gd name="T24" fmla="*/ 856 w 1056"/>
              <a:gd name="T25" fmla="*/ 956 h 1056"/>
              <a:gd name="T26" fmla="*/ 856 w 1056"/>
              <a:gd name="T27" fmla="*/ 100 h 1056"/>
              <a:gd name="T28" fmla="*/ 956 w 1056"/>
              <a:gd name="T29" fmla="*/ 200 h 1056"/>
              <a:gd name="T30" fmla="*/ 100 w 1056"/>
              <a:gd name="T31" fmla="*/ 200 h 1056"/>
              <a:gd name="T32" fmla="*/ 200 w 1056"/>
              <a:gd name="T33" fmla="*/ 100 h 1056"/>
              <a:gd name="T34" fmla="*/ 200 w 1056"/>
              <a:gd name="T35" fmla="*/ 9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6" h="1056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956" y="0"/>
                </a:lnTo>
                <a:cubicBezTo>
                  <a:pt x="1012" y="0"/>
                  <a:pt x="1056" y="45"/>
                  <a:pt x="1056" y="100"/>
                </a:cubicBezTo>
                <a:lnTo>
                  <a:pt x="1056" y="956"/>
                </a:lnTo>
                <a:cubicBezTo>
                  <a:pt x="1056" y="1012"/>
                  <a:pt x="1012" y="1056"/>
                  <a:pt x="956" y="1056"/>
                </a:cubicBezTo>
                <a:lnTo>
                  <a:pt x="100" y="1056"/>
                </a:lnTo>
                <a:cubicBezTo>
                  <a:pt x="45" y="1056"/>
                  <a:pt x="0" y="1012"/>
                  <a:pt x="0" y="956"/>
                </a:cubicBezTo>
                <a:lnTo>
                  <a:pt x="0" y="100"/>
                </a:lnTo>
                <a:close/>
                <a:moveTo>
                  <a:pt x="200" y="956"/>
                </a:moveTo>
                <a:lnTo>
                  <a:pt x="100" y="856"/>
                </a:lnTo>
                <a:lnTo>
                  <a:pt x="956" y="856"/>
                </a:lnTo>
                <a:lnTo>
                  <a:pt x="856" y="956"/>
                </a:lnTo>
                <a:lnTo>
                  <a:pt x="856" y="100"/>
                </a:lnTo>
                <a:lnTo>
                  <a:pt x="95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956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56"/>
          <p:cNvSpPr>
            <a:spLocks noChangeArrowheads="1"/>
          </p:cNvSpPr>
          <p:nvPr/>
        </p:nvSpPr>
        <p:spPr bwMode="auto">
          <a:xfrm>
            <a:off x="4276725" y="3438525"/>
            <a:ext cx="7842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Arith.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57"/>
          <p:cNvSpPr>
            <a:spLocks noChangeArrowheads="1"/>
          </p:cNvSpPr>
          <p:nvPr/>
        </p:nvSpPr>
        <p:spPr bwMode="auto">
          <a:xfrm>
            <a:off x="5162550" y="3540125"/>
            <a:ext cx="139700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58"/>
          <p:cNvSpPr>
            <a:spLocks noEditPoints="1"/>
          </p:cNvSpPr>
          <p:nvPr/>
        </p:nvSpPr>
        <p:spPr bwMode="auto">
          <a:xfrm>
            <a:off x="5146675" y="3524250"/>
            <a:ext cx="171450" cy="171450"/>
          </a:xfrm>
          <a:custGeom>
            <a:avLst/>
            <a:gdLst>
              <a:gd name="T0" fmla="*/ 0 w 1056"/>
              <a:gd name="T1" fmla="*/ 100 h 1056"/>
              <a:gd name="T2" fmla="*/ 100 w 1056"/>
              <a:gd name="T3" fmla="*/ 0 h 1056"/>
              <a:gd name="T4" fmla="*/ 956 w 1056"/>
              <a:gd name="T5" fmla="*/ 0 h 1056"/>
              <a:gd name="T6" fmla="*/ 1056 w 1056"/>
              <a:gd name="T7" fmla="*/ 100 h 1056"/>
              <a:gd name="T8" fmla="*/ 1056 w 1056"/>
              <a:gd name="T9" fmla="*/ 956 h 1056"/>
              <a:gd name="T10" fmla="*/ 956 w 1056"/>
              <a:gd name="T11" fmla="*/ 1056 h 1056"/>
              <a:gd name="T12" fmla="*/ 100 w 1056"/>
              <a:gd name="T13" fmla="*/ 1056 h 1056"/>
              <a:gd name="T14" fmla="*/ 0 w 1056"/>
              <a:gd name="T15" fmla="*/ 956 h 1056"/>
              <a:gd name="T16" fmla="*/ 0 w 1056"/>
              <a:gd name="T17" fmla="*/ 100 h 1056"/>
              <a:gd name="T18" fmla="*/ 200 w 1056"/>
              <a:gd name="T19" fmla="*/ 956 h 1056"/>
              <a:gd name="T20" fmla="*/ 100 w 1056"/>
              <a:gd name="T21" fmla="*/ 856 h 1056"/>
              <a:gd name="T22" fmla="*/ 956 w 1056"/>
              <a:gd name="T23" fmla="*/ 856 h 1056"/>
              <a:gd name="T24" fmla="*/ 856 w 1056"/>
              <a:gd name="T25" fmla="*/ 956 h 1056"/>
              <a:gd name="T26" fmla="*/ 856 w 1056"/>
              <a:gd name="T27" fmla="*/ 100 h 1056"/>
              <a:gd name="T28" fmla="*/ 956 w 1056"/>
              <a:gd name="T29" fmla="*/ 200 h 1056"/>
              <a:gd name="T30" fmla="*/ 100 w 1056"/>
              <a:gd name="T31" fmla="*/ 200 h 1056"/>
              <a:gd name="T32" fmla="*/ 200 w 1056"/>
              <a:gd name="T33" fmla="*/ 100 h 1056"/>
              <a:gd name="T34" fmla="*/ 200 w 1056"/>
              <a:gd name="T35" fmla="*/ 9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6" h="1056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956" y="0"/>
                </a:lnTo>
                <a:cubicBezTo>
                  <a:pt x="1012" y="0"/>
                  <a:pt x="1056" y="45"/>
                  <a:pt x="1056" y="100"/>
                </a:cubicBezTo>
                <a:lnTo>
                  <a:pt x="1056" y="956"/>
                </a:lnTo>
                <a:cubicBezTo>
                  <a:pt x="1056" y="1012"/>
                  <a:pt x="1012" y="1056"/>
                  <a:pt x="956" y="1056"/>
                </a:cubicBezTo>
                <a:lnTo>
                  <a:pt x="100" y="1056"/>
                </a:lnTo>
                <a:cubicBezTo>
                  <a:pt x="45" y="1056"/>
                  <a:pt x="0" y="1012"/>
                  <a:pt x="0" y="956"/>
                </a:cubicBezTo>
                <a:lnTo>
                  <a:pt x="0" y="100"/>
                </a:lnTo>
                <a:close/>
                <a:moveTo>
                  <a:pt x="200" y="956"/>
                </a:moveTo>
                <a:lnTo>
                  <a:pt x="100" y="856"/>
                </a:lnTo>
                <a:lnTo>
                  <a:pt x="956" y="856"/>
                </a:lnTo>
                <a:lnTo>
                  <a:pt x="856" y="956"/>
                </a:lnTo>
                <a:lnTo>
                  <a:pt x="856" y="100"/>
                </a:lnTo>
                <a:lnTo>
                  <a:pt x="95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956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59"/>
          <p:cNvSpPr>
            <a:spLocks noChangeArrowheads="1"/>
          </p:cNvSpPr>
          <p:nvPr/>
        </p:nvSpPr>
        <p:spPr bwMode="auto">
          <a:xfrm>
            <a:off x="5368925" y="3438525"/>
            <a:ext cx="15303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Headroom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Footer Placeholder 823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8233" name="Slide Number Placeholder 82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16</a:t>
            </a:fld>
            <a:endParaRPr lang="en-US"/>
          </a:p>
        </p:txBody>
      </p:sp>
      <p:sp>
        <p:nvSpPr>
          <p:cNvPr id="8234" name="Rectangle 8233"/>
          <p:cNvSpPr/>
          <p:nvPr/>
        </p:nvSpPr>
        <p:spPr bwMode="auto">
          <a:xfrm>
            <a:off x="1052513" y="2436812"/>
            <a:ext cx="792163" cy="102076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30"/>
          <p:cNvSpPr>
            <a:spLocks noChangeArrowheads="1"/>
          </p:cNvSpPr>
          <p:nvPr/>
        </p:nvSpPr>
        <p:spPr bwMode="auto">
          <a:xfrm>
            <a:off x="1219200" y="2894012"/>
            <a:ext cx="4472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260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5" name="Flowchart: Punched Tape 8234"/>
          <p:cNvSpPr/>
          <p:nvPr/>
        </p:nvSpPr>
        <p:spPr bwMode="auto">
          <a:xfrm>
            <a:off x="914400" y="2536031"/>
            <a:ext cx="1104952" cy="281781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Enough headroom?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hard tradeoffs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3991" y="1439333"/>
            <a:ext cx="7032443" cy="4950166"/>
            <a:chOff x="685800" y="1825823"/>
            <a:chExt cx="5813243" cy="3543994"/>
          </a:xfrm>
        </p:grpSpPr>
        <p:sp>
          <p:nvSpPr>
            <p:cNvPr id="4" name="Rectangle 3"/>
            <p:cNvSpPr/>
            <p:nvPr/>
          </p:nvSpPr>
          <p:spPr>
            <a:xfrm>
              <a:off x="2590800" y="2362200"/>
              <a:ext cx="2819400" cy="2667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2590800" y="2133600"/>
              <a:ext cx="2819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661803" y="1825823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20mm</a:t>
              </a:r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1600200" y="3810000"/>
              <a:ext cx="2286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2743204" y="4953000"/>
              <a:ext cx="251459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009900" y="2628900"/>
              <a:ext cx="228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3276600" y="3124200"/>
              <a:ext cx="1219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00578" y="2057400"/>
              <a:ext cx="968909" cy="462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64-bit DP</a:t>
              </a:r>
            </a:p>
            <a:p>
              <a:pPr algn="ctr"/>
              <a:r>
                <a:rPr lang="en-US" dirty="0" smtClean="0"/>
                <a:t>15pJ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2438400"/>
              <a:ext cx="304800" cy="152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39449" y="2480846"/>
              <a:ext cx="693289" cy="28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15 </a:t>
              </a:r>
              <a:r>
                <a:rPr lang="en-US" sz="2000" dirty="0" err="1" smtClean="0"/>
                <a:t>pJ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39665" y="2480846"/>
              <a:ext cx="693289" cy="28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80 </a:t>
              </a:r>
              <a:r>
                <a:rPr lang="en-US" sz="2000" dirty="0" err="1" smtClean="0"/>
                <a:t>pJ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65753" y="4572000"/>
              <a:ext cx="811223" cy="28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100 </a:t>
              </a:r>
              <a:r>
                <a:rPr lang="en-US" sz="2000" dirty="0" err="1" smtClean="0"/>
                <a:t>pJ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7800" y="3200400"/>
              <a:ext cx="304800" cy="152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72065" y="3090446"/>
              <a:ext cx="981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500 </a:t>
              </a:r>
              <a:r>
                <a:rPr lang="en-US" sz="2000" dirty="0" err="1" smtClean="0"/>
                <a:t>pJ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34328" y="2971800"/>
              <a:ext cx="106471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Efficient</a:t>
              </a:r>
            </a:p>
            <a:p>
              <a:pPr algn="ctr"/>
              <a:r>
                <a:rPr lang="en-US" dirty="0" smtClean="0"/>
                <a:t>off-chip</a:t>
              </a:r>
            </a:p>
            <a:p>
              <a:pPr algn="ctr"/>
              <a:r>
                <a:rPr lang="en-US" dirty="0" smtClean="0"/>
                <a:t>link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43471" y="5105400"/>
              <a:ext cx="660162" cy="2644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10nm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11" idx="3"/>
            </p:cNvCxnSpPr>
            <p:nvPr/>
          </p:nvCxnSpPr>
          <p:spPr>
            <a:xfrm>
              <a:off x="2169486" y="2288765"/>
              <a:ext cx="421314" cy="14963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914400" y="2971800"/>
              <a:ext cx="1645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256-bit</a:t>
              </a:r>
            </a:p>
            <a:p>
              <a:pPr algn="ctr"/>
              <a:r>
                <a:rPr lang="en-US" dirty="0" smtClean="0"/>
                <a:t>buses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133600" y="3048000"/>
              <a:ext cx="609600" cy="1524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133600" y="2667000"/>
              <a:ext cx="914400" cy="5334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133600" y="3200400"/>
              <a:ext cx="16764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267165" y="2514600"/>
              <a:ext cx="304800" cy="152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93046" y="2404646"/>
              <a:ext cx="558130" cy="28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 </a:t>
              </a:r>
              <a:r>
                <a:rPr lang="en-US" sz="2000" b="1" dirty="0" err="1" smtClean="0"/>
                <a:t>nJ</a:t>
              </a:r>
              <a:endParaRPr lang="en-US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36667" y="2286000"/>
              <a:ext cx="8787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DRAM</a:t>
              </a:r>
            </a:p>
            <a:p>
              <a:pPr algn="ctr"/>
              <a:r>
                <a:rPr lang="en-US" dirty="0" smtClean="0"/>
                <a:t>Rd/</a:t>
              </a:r>
              <a:r>
                <a:rPr lang="en-US" dirty="0" err="1" smtClean="0"/>
                <a:t>Wr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048000" y="3352800"/>
              <a:ext cx="304800" cy="152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057400" y="3505200"/>
              <a:ext cx="914400" cy="3810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85800" y="3657600"/>
              <a:ext cx="16456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256-bit access</a:t>
              </a:r>
            </a:p>
            <a:p>
              <a:pPr algn="ctr"/>
              <a:r>
                <a:rPr lang="en-US" dirty="0" smtClean="0"/>
                <a:t>8 </a:t>
              </a:r>
              <a:r>
                <a:rPr lang="en-US" dirty="0" err="1" smtClean="0"/>
                <a:t>kB</a:t>
              </a:r>
              <a:r>
                <a:rPr lang="en-US" dirty="0" smtClean="0"/>
                <a:t> SRAM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2160" y="3505200"/>
              <a:ext cx="693289" cy="28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15 </a:t>
              </a:r>
              <a:r>
                <a:rPr lang="en-US" sz="2000" dirty="0" err="1" smtClean="0"/>
                <a:t>pJ</a:t>
              </a:r>
              <a:endParaRPr lang="en-US" sz="2000" dirty="0"/>
            </a:p>
          </p:txBody>
        </p:sp>
      </p:grpSp>
      <p:sp>
        <p:nvSpPr>
          <p:cNvPr id="32" name="Footer Placeholder 3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</a:t>
            </a:r>
            <a:r>
              <a:rPr lang="en-US" b="1" dirty="0" smtClean="0"/>
              <a:t>more headroom</a:t>
            </a:r>
          </a:p>
          <a:p>
            <a:pPr lvl="1"/>
            <a:r>
              <a:rPr lang="en-US" dirty="0" smtClean="0"/>
              <a:t>Minimize waste</a:t>
            </a:r>
            <a:endParaRPr lang="en-US" dirty="0"/>
          </a:p>
        </p:txBody>
      </p:sp>
      <p:sp>
        <p:nvSpPr>
          <p:cNvPr id="7191" name="AutoShape 4" descr="data:image/jpeg;base64,/9j/4AAQSkZJRgABAQAAAQABAAD/2wCEAAkGBhQSEBQPEBIVFBAVFRQQFRAVFBQUFRYYFRQVGBQQFBUXHCYgGBkjGRQXHy8gJicpLC4sFR4xQTAqNSYrLCkBCQoKDgwOGg8PGiwkHSQuLTA1LTMqNCwsNSwsKSksLCwpNSwsKSkpKSwpKSw1LSoqKiwuKSwsLCkqLCwqLCwsNf/AABEIANcA6gMBIgACEQEDEQH/xAAcAAABBAMBAAAAAAAAAAAAAAAABAUGBwEDCAL/xABKEAACAQMBBQUDBwcJCAMBAAABAgMABBEFBgcSITETIkFRYRRxgSMyQlJigpEVcpKUobPRFiQzNVRjsbTBCCU0U6Ky0uFVg/AX/8QAGgEBAAMBAQEAAAAAAAAAAAAAAAEDBgQCBf/EACMRAQACAgICAwADAQAAAAAAAAABAgMRBAUSQSExMlGBoRP/2gAMAwEAAhEDEQA/ALxooooCiiigKKKKAoorBNBmitbSY5/H/wB1GdR3nabAxSS9h4hyKoTKR6Hsw1BKqKjGl7yNOuGCQ3sJc8grMYyfQCQLk+6pIHoPdFYBrNAUUUUBRWM15L0HuimTWtsLS05XVzFE3XgZxx+/gGW/ZTRb729LduEXsYP2lkQfpMoH7aCZUUmtL9JUEkTrIh6OjB1PuZeRpQGoM0UUUBRRRQFFFFAUUUUBRRRQFFFFAUUVg0GGakOqapHbxPPMwSKNS7ufAD/E+AHiSBSmR6pn/aB2gYR29gh/pSZ5APEIQsan04ix96iiJ+ES2p25u9ZmaKImGxBwIskAjwaYj57Hrw9B+0+LHYKEDvl3Pv4R8AP40o0S0EUaxjw6nzPiakVqwrntefTIc/ss02mMc6hF77d7CR8mzo3qeNfiDz/bSvY/eHdaRMtreFpbI8gMlii/8yAnngeKHl7jzqSzSDFRraWwE0LLjvAFlPkw6fj0+NKXn289d2uaLxXLO6uhrO8WRFljYMjqHVwchlYZDA+RBpSDVR7gdoWls5bRySbdwU9I5ckL8HV/0hVsoa6GybKwTWa1uaDDvVM70d7EombTdMYiQHgluE+cG8YYj4EeL+ByBjBNWBt9tAbPT7i5Xk6phD9tyEQ/BmB+Fc9bI2nIztzdiQCeZwDzPvJ/wrzadQ5eVn/4Y5sUadsRxnjuZGZ25sFPievE5yWPrTpJsDbkcg6nzDk/45FPNo1OQkGK55vLFZ+x5M335SgVu15o8vtNnMTFkca4PAw8po84I+0OY8xV+7C7bRalai4j7rg8EsJOTG+OmfFT1B8R6g1Vt7gggjIIwQehz1Bpm3X6kbHWxbA/I3GYSPDvAtC3vDd3P2jV1Lb+2k6vn25EeGT7h0krV6rRE9bhVj7bNFFFAUUUUBRRRQFFFFAUUUUBWGrNeXoEk7VQO/QEalbSH5vYoB92eQt+xhV+XFVfvk2Ya6tBNGuZbcs+B1aNh8oB6jhVvumjzaNxpB7aenKG7qG6PqvEoUnvgYPqPrU8Jd1zzVkORxZi0xJ+e8pDc3PiffSE3lM2u6thTGp77DB9AevxNIq8YOHNrREN+wWyt7etMbC49n4ODjbtZYuLiL8K5jBzjhJ51Nk3S64emqD9bu//ABpp3V7ewaaZLO9ieFnk4mnIOVPCAEkjxxKBjqM/OPKr/wBNvEljWWF1kjYZV0YMpHoRyrobOPiFNf8A8i13/wCUH63d/wDjWt90uuDrqg/W7v8A8avik81EubtsdgNTtrR57q97aBCnFH288nVwobhcAciRTds7P8gnpkf9Rqyd6G8aySCaxB9omkRomSMjhQnoXk5jIODgZORzxVNaPemJuzkBXOGHECMZAIPPwIwc15tG4cPOxTkx6j0nsFzSr2yo7Fd1u9sqjxZW/G3JznuqYNMy+uWYXqJrcn7snGf+mvV7qYRSzH3DxJ8hT7uY2eea7fU5R3I+JIz9aRhhiPRUJHvYeVWUh9jq+NNbefpfdu3Kli0it6WpVrQPVFFFAUUUUBRRRQFFFFAUUUUBWGrNBoEky01XcVPbrUX262hSwspbt8EgcMaH6cjZ4E93ifRTQUNvG0aJdUW209T27leOJSOFZHOQqfV5EE+Az4c6ab+0vbUH2i3dVH02Q8PkO+vdP41YO53ZV5Wk1i6y0kjOsRbqSxPbT/E5UffqQb27fGkXB9Yf3yVGld8db/qFQabYX12B7PA5U8u0CkJ1wflG7o/GnvdfpcI1Vre+Q+0xluyVjle1jOWyPpNgcSnpyPXlVj7o7fOkW59Zv3z1Ht8eyrwtFrNrlZI2RZWXqCpHYz/A4Q/c9aaKY60/MLC17Ya11BOG6iywGFmXuyp+a/iPQ5HpVaXexuraC7XOnStcWmeJ1VSwwP8An2+fL6a9PNasvZ/b+1k02PUp5UhQjgkDH5sqjvxKvVj4gAEkMKgOvb5Lu/l9i0OBwWyO24Q0xHQsq/NiX7Tc/wA2pWHzRf8AaHs3t2e7jkiuEH9Eg7RZD/dtyx7mxjzNRS82p1baB2gsYzb2WeF2DFVx5TT4yx+wo+B604aV/s6vLC8t9dlbt+8Ag7RVYnJMrNzkJzzxjn4mm231bV9nGENxH7Rp+cLzLRczn5KXGYmJz3WGOvdPWgmOyu5y1sgJJf5zcjnxuvyaH+7jPL7zZPuph32adbC2W4kGLviEcRXGXHVlfzQDJz1BI86n2y28Oz1FPkJQkwBZreUhJFA+cw54ZR5gn1xVSzZ2g1vhXPsEHjzA7JW5t6NK3xwR9WgidvoV+kKTrbyNC6h1IUyd09Dhe8ueoz4EUntLq4mYxwQs7jqqI7Ec8cwOnPzrpkWQGAAABgADkAB0A9KqDc7FnUr4fZb9/UahTODHM7mEJ1DRJraeA6nHIkMhDHDLxcAYBwuMhWA5468x510poVlHHDGluFEAVezCfN4SMgjzznOfHOaZNuNixf2TwADtl+UhbykUclz5MMqfeD4VH9xW1ZkjfS7gkT2+TGG5MYwcNGc+KMenk32albERHxC2oFpUta0WtoolmiiigKKKKAooooCiiigKKxmsFqD1RTdqevQW44rieKEHoZJFTPu4jz+FNcG8bTnbhW/ts+sqr+1sCgkhFc/7dXz67rUel2zH2WBmVnHMZH/EXHkcAcC+ZH2qsHe1t6LHTz2Dg3FyDFCykHAx8pOCPqg4B+sy+RpFuN2I9ksva5Vxc3QD8+qRdY09C3zz71HhQTmz0pIYkgiXhjjVY0UeCqMAVC99EONFuT6w/v46sYrVS78Nt7T2GbTUlEl07R5RO8I+CRWPaN0U4UjHM9OVA57neFdDt3dgqjt2ZmICgCeTJJPID1qPbfb47YxyWFjELt5VMLOQ3Y97u4QDvSN5YwM4IJqG7G7F6nq1tFbiUw6XGW4WblGSXJYrGuDMwYnmeQ6ZFXhsZuys9NAMMfHPjDXMmGkPmF8EHoPiTQc46HsqF1G3sdVEtrHIVJyArDtB8n87koY4UnHLxHI46l2e2YtrGLsbSFYk8cc2Yj6TuebH3moPvy2H9rs/bIVzc2oLcurxdZE9Svzx7m86ctz+2/5QsAsjZurfEUuerDHyc33gOf2lagnda7i3WRSkiq6MOFkYBlIPUEHkRWykmrapHbQSXMzcMUSNIzegHQeZPQDxJFBz1vt2PsrGaI2fFHPNxO1spzGqdO0XPeXibIC8xybpjB8bDbXyaFI9nqFkyLKyyNJwlZgAMAjJ4ZEHPkCMEtz8Kdt2+lya1rEus3S/IQuGRDzXjH9DCPMIoDH14frGrr1zZ23vIjBdQrLGfBhzB+sjDmreoINAg0LWbe9jE1pKsseRnhPNT9V1PNT6ECqk3Hx51TUB9lv8xW/Xtzl7p0vtuhzyNw8+xyBMB14R9GZfskZ9GqN7nts4bLUJ3v2MfbqUL8B4VftAx4wOajOfDl6UHRiQVSe9rQ5NM1KHXbMYV5AZAPmiUA8QbH0ZU4s+vH5irytZ0kRZI3V42HErqQysPNWHIikW0ugx3trLaTDuSqVz4qeqyD1VgCPdQe9ntajvLaK7hOY5VDjzB6Mh+0rAqfUGnGqJ3O7QSadfzaFeHhzI3Z56CUDoufoyIAR6gfWq19Q25sYGKTXtujjqhlQsPeoJIoH+imXS9sLO5PDb3cErfUWVC36Oc/sp4DUHqisZrNAUUUUBWCazXh2oPLvVTb0t7bW8h0/T+d182SYDi7InpHGOhk8yeS+/pOtstf8AY7K4uh86ONmUHoXPdjHu42WucdlbbjZ7qQlpGZu8eZJPN3PqSevvqJnUObk54wY5uUW2yMlwxmvJnaRubc+Nz+dI2acH3eQkcmkB8+JT+zhp/tDTkGGK5pvLF5+05PnuLaVXqezslo8crBZ4EdW4W4uAgMCUkUHIVuhwfGr8s98+nmxW8kk7NjlTaDvTB1AyiqMZXmMOcLgjoeVQW+UEFSAQRgg9CD1BqFbMaBbnWYbS7Utbu/CFDFc8SkxBiOeOLCnBHvq6lt/bR9X2FuRHhk/UJjf7darrsjWumRNBa54XdW4Tg/8AOn+jkfQXmefzqxtVuch03Rp7qVzNeDsQHGVjj4powwRerHBIy34Cry020jhjWKFEjiUYVEUKo9wFRHfcf9x3Pvg/fx1Y+0zuR/qO198/7+Sp3UE3I/1Ha++f9/JU7zQYIrnzVIm2c15Z4wfyfcZPCOnZMw7SIfajbDAeXD5muhM1E95mxo1KweAAdunysDeUij5mfJhlT7wfCglME6uquhDIwDKwOQQRkMD4gg1Sm/Had7m4h0Gzyzs6GYD6TsR2UJ9BnjPvXyNJN3e9sWel3Ftd/wDEWin2eNshnDNwiA559xzz8lP2aX7itlXmkl127y0sjSLCzdSzE9tP+JKD7/pQWhsdswmn2UVnHz4Fy74+e7c3kPvPTyAA8KeqM0ZoA1zXu62Lt9TvtQt7kN3Q7pIjcLI3bkcQ8DyPQgiukyaorcSf97aj+a/+YoEVzs7q+zztNZyG4sc8TAKWjx5zQ5zGftqfveFTnZbfjZXUZ9ob2WZVLMkhyjcIyTE4HeP2SAfAZqw5HrnvfvpFrFcQezwrHcSh5JSndVhxBUPAOQYtxcxjp40DDtnrbazqBnghESKojDnIYqpPDJKRy4ufIDoABzxmt9ju/jx8o7sfs4QfDkTS3RLJYo1QeHMnzPiakVqRVFrz6ZDn9pmm0xjnUIje7vFxmGRlYcwHww/EAEftp92I3q3OnzLZamzSWxwolYl3iHQOG6yR+YPMeHThLzOwxUV2q04TQty76guh8cjqvxH+lRS8+0dd22XziuWdxP8Ajo6GcMAykFSAQQcggjIIPiMVuBqrNxG0hn0827nLWziNSevZuOKMfAh19wFWgjV0Ng2UUUUBWiU1vNJpqCvt82TpFxjwMJPuEyZqndm5vkF+9/3GugtpNMW4t5bZ/myo0ZPlkcm+BwfhXNdqHtJ5LSccLqxU+QYeXoRgg+7zrzaNw4edinJi1HpNbe5pWLyo5Fd1v9s9ao0yl+NuTncXNRDUUlk1CBLU4uC0SxsDgh+MlDnwxyOac7vUQqlmPIf/ALA9aaNldpEttRjv7mJ3jVmI4cZB4eEEZ5NwhgcZHhzqykPr9Xxprfz9LBTZnaY9Ltv1pKZttdA12Kxlk1C4L2g4O0Qzq+cyKE7o694qavDZnaS3vYu1tZVkXlkDkyH6roean30x77P6iuffB+/jq1olWbFbP67LYxSafcFLQ8fZoJ1TGJGD909O8GPxp8/kptR/a2/WU/hU63I/1Ha++f8AfyVO6Civ5KbUf2tv1lP4UfyU2o/tbfrKfwq9agm+Dbf8n2BEbYup8xQ46qMfKTfdB5faZaDmfXll9qmE7iScSMJZFIYM4OGbiHI8/Hxqy9mdB2gltIZLK7/mpQCILcIoVRy4OHHIgggjzBqUbst1EbaRL7Wvyt8gIJHeijHehI+1xYk/RB6U17mtoJNPv5tBvO7mRuyz0EoHNVJ+jIgDD1A+tQY/kptR/a2/WU/hR/JTaj+1t+sp/Cr1ooKK/kptR/a2/WU/hUG2G0vU5bq4TTpSlwoPbMJQnEO0we8everq41RG4v8ArXUfzX/zFB5fZjaYdbtv1pKgu19jfQ3kP5UkMkpVGVjIJO4JDyyPXi5etdQ386opd2CooLM7EKqjzJPICud97219reyxJa8Ujwl1M4GEZWx3VzzbBXOeQ5nr1o82jcabLaenOG6qH6TqnGoye8ORH+tO0d5XPNWPz8WYmYk/Pd033dzyJPSkbXnrTLr2rYQxg95hj3DxNIq88fhza8RCd/7PAPHet9HEA+OZT/hV5RNVc7otmms7Fe0GJpm7d1PVQQBGh9QoyR4FjViQ10NnBSKzWBWaJFaJRW+vDrQNN1HVfbfbvI78dopEdyowsuMhgOiSAdR5HqPXpVmzxU3T21BzPqGg39meGWB2QdHUGRMejr09xpFHqkznhSIs3kAzH8AK6Ye1rwtsfWo1Ci3Hx2ncw5pv9OmjlgOoJLFDIQc8OGCBgHKqfpAHoefMeddEWOyVo9mlp2Mb2nCCqnvA8Qz2obrxHOeIHPOkW3WxQv7J4VA7dPlYT9sD5mfJh3fiD4Ux7i9qzLE2mTkie3yYw3ImPOGTn4oxx7mH1albWsVjUG3XNzd1ZSe26JO/EvPseLhlA8VRvmyr9lsH86mXaXe5LdaZcaZqEBS8zGBIF4ASkqMyyxNzRsKenLPgK6LjSq737aFA+lS3bRIbiIxBJsYcBpUUrxDqMMeRyOdHov3IH/cdr75/38lTuuYdk4NX0+zj1WwJktJONpIVzIo4HZD2sPXHczxr0HiKtjYjfbaXvDFcEWtycDhdvknP93IeQJ+q2DzwM0FhzzKis7kKigszE4AAGSxPgABXP2mRNtHrzTuD+T7fB4T07JWPZxEfWkbLEeXF5CpRv620McKaVbkme5wZAvNhHnCxjHi7DGPJSPpVMN2exg02wSEgdu/ys7ecjAdzPkowo9xPjQSsDwqnt/Wx7cMes22VmgKrKV5NwhvkpxjxRsDPkR4LVxVqurVZEaKRQ0bqyMh6MrDDKfQg0Ee3d7YLqVhHc8hKPk5kH0ZFA4uXkchh6MPKpNXPuzd02z2uvZTMfYbgqodunAxPYTn1U5Rj+f5Crg2u2+tNNTiupflCMrAmGlf3L4D7RwPWgkJrl/Y3b1NKvb+do2leTjjjQEKvF2xbLt4LgeAP+tSC82w1baB2t9PjNvZ54XZWKjB/50+PL6C9R4NSTcZs1DJqVylzEkxt0JTiHEocSheMKeRPLlkcqDbFoWr7QMJrp/Z7HPEoIKx484oc5kP22P3vCrD0Dd5aWCYhj4pCMNPJhpGz1GeiqfIAeuan0iVGNt9oEsLOW7fBKjhjQ/TkbkifjzPoCaCgNvdBig1MW2n8RkfhzCvRHc8okPlgg4PTPXya7ia5gPDPA6kfWR0/0wfhVh7oNl3neXWbrLPIzrEzeLMT2s345Qfe8hVnm1NRpVfFS/6hzjaLd3B4beB2J8VRiPix7o+NWLsJun7ORbq/IeUEMsAPEqnweRujMPIcvU1ZaWtLYLamk0xUp+YbbSOnKJa0wRUqRalY9is0UUBWCKzRQa2StDw0rryVoG9ravItacDHR2dAkS3qk962iSaVqcOuWYwjyZkXoolweNW+zKnFn14/Sr4C02bT7Px3tpLZzfMkXh4vFWHNJB6qwB+FBt0DWY7u2iu4TmKVA48x5oftAgg+oNRTff8A1Hc++D9/HUG3NbQyWF9NoN53SXbss9BKB3lUn6MigMPUD61S7ffqcX5HuITKglYw4iLqHOJoycJnJ5Anp4UCzcj/AFHa++f9/JTVvV3Z6e9tNqDfzWWNTI0sajhkPgrx8gzMxAyMElhkmlm5DUIzo9vEJEMimbijDKXGZpCMqDkcufSodvk2gk1C+h0GzPFiRe1x0MpHJWI+jGpLH1J+rQVtstqktpcQ6rLbPcQROIwz8fBxIgCqJMEBlBUqD0wOXKul9jt4tnqS/wA3kxMBlraTCyr5kL9Ieq5HupdoOy8FtZR6eqK8KpwMHUESE83d1PI8TEkj1qtdttxUY4rzS5vZZEzJ2TuVjGOfFHL1iPvyPzRQXHSHWNcgtIjPdSpFEPpOcZP1VHVj6DJrnzSt/l/bQvbzLFcSr3I7hmyQQcZcx92YcuRBGeuTSvZPYS619/yhqN7mEErwI6PKOfONUXu2494z48PPNAi3n7brrcsdvYWcjmHjcT8LGVlx3wI1+bHyBycnl9HmDt3ObD2uqPLPfSvLLEy5tiSOJSO7K8meJlyCMDGOEc+eKvfZ3Za2sYuxtIVjXlxEc3cj6TuebH31Sm1lo2z+uR6hAp9juCzGNeQ4WI7e3+BIdfD5vkaC+7OyjhjWKFFjjUYWNFCqo8gByFUhuI/rbUfzX/zFXKNch7JLgzRrA6rIsrOqKysAQwLEeBqkdyGoxpqt8XlRQ6sELOo4/l84XJ73LnyoL9Iqgdvr99c1qLSbVv5tAxVnHNcj+nnPmFA4V8yPtVYm9vbn8n2B7NsXU+YocdV5d+b7oPI+bLTXuM2I9ks/bZlxc3QDDPVIeqL72+efu+VBOrLSUhiSCJeGKNVjRfIKMD3n18816NrTiVrHZ0CBbat6Q0oEdegtB4RK2AVnFFAUUUUBRRRQFFFFAUUVg0GCaS3d4saNI7BUUFmdjgKFGSxPgABW2RqqHf3tK0dvFYxnBnJeTHjHGRhPczkfoUFf7e7QDVdSE9jEU7MKgmyVd+Bjwzv9THQeOAPHkPFpu/Dd6aVix5nhA/7myTS/Z/TxDGF+kebHzP8A66VJrUiqLXn0yXP7XL5TGKdQhtxu+KYe3mZXHMcQwc+jrgj8K3bt9oE0zU2k1CNi8gKe0sSxjLtlpvHjDdC3XGevMVNJyMVFdq9ME0R5fKICyHx5dV9x/hSmSfaOv7fLN4rm+Yn3/C19sN79nYAoHFxc45QRMCByyO0kGQg/E+lVzHZaxtIwaVvZtPzkcmSHHgUTPFO3qeWc816VncXsnZXIlnuI+1uIXULG+DEFZco/BjvNlXHeyOQ5Vf0XTA92Kva5CNF3K6bBbtBJB27OMPPL/Sf/AFlcdnz+rz8yagmu7oL7TJTe6HPI4HMwggTAdeHHzZ19CM+h61e9a3NBUWyG/lHb2bVY/Z5weAzBWEeRyxIh70Z/Efm03b7dureeIabAq3EpZJe2U8SxHqojK/OdlbB8AG8T0lG97Z2zksZ7y4iHbxR5SZO5IWJCxozfTXiYDBB5ZxiqU2O04c525nJVPT6zf6fjUTOoc/JzxgxzeXvTti5ZVX2iUqFGFT55UdeEZOF9wzTjJu4jx3ZXB8yFYfgAKk1pTkCMVzzeWMz9tyvPcW1/Sq9R0yW2lhe5BuLeJlwhduAqG4jD5xhufTz8a6e2U2phv7ZLm3PcPdKHAaNhjiiYDoRkehBB6Gqh1GFXVkYAqRgg+Ipu3R6w1lqzWJY9jcZjwfrBS8L+/GV+96VbS22j6zsJ5MeN/wBQ6MVq9Uniet4qx9hmiiigKKKKAooooCiiigKKKKArDVmvL0CSdqoDfkT+U7Yn5nYpj4TycX7MVftxVS779nTNbJdxjL25bjA69m+OJvusAfcWPhR5tG40iVtNTpDdVENJ1PjQZPeHJh/r8adY7uueasdyOLMTMSfnvKQXNxSM3lNGuatwoVB77Ageg8WpFXjBxJtaIhnYKTUw8x0gEnCdrgQnlluD+l+90qbJc7V+Ct+jY1Ity+zZtrHtZBiS4YSkHqEAxED8CW+/VmwiuhtY+lJ+07W/Vb9Gxrw9ztX4q36NjV8UnnFEubtspteNo41EN7LlC/K2Azxjgz2fe+dim/ZyUCBMev8A3Gr72t0cXVrNaty7RCgPk3VG+DAH4VzhpkrQSPbTAo6sVKnwYHDL+yvNo3Dg5+KcmL49Jvb3NKvbOVR2K7rd7ZVGmUvxtycri5qPaexOuWfD17a3z8JMn/prfdagFUsxwBThuf0VrrUWv3HyUGSD4GRl4UQfmqSf0fOrKQ+x1XHmt5t6dB27cqWJSK3palWtE9UUUUBRRRQFFFFAUUUUBRRRQFYas0UCSZaar23BBBAIIIIIyCD1BHlT260knhoKD2x3TyxSG404cSHJNuD308xHn56+nUetQiTVJYjwTRFXHUMCh+KsK6jmtaSTaeG5MoYeRAP+NRMbVXw0v+oc0wahNM3Z28TO56BVaQ/gBU/2H3Su0i3WpDoQy22QxJHQykcsfYHxx0Nsw2AUYUADyAwPwFLYLakRophpT8w92sVOUS1phipUq1K16rTKtb68OtA13UVVpvD3aLen2iAiO6AwSeSSgdA+OjDoG+B8MWtLFSCa2oOXr62u7M8FzC645cTA4P5sgyrUmGvMeSpknoM5/YBXT0ln4Y5eVaYdMVTlUUHzCgH9gqPGHPPGxzO5hROz+7u9v3Vpw0Fv143XhJH93GeZPqcD18KvbZ3QYrWFLeBeGNB7ySersfFieppbDa0vggqV1axWNQ3QrSpa1otbRR6FFFFAUUUUBRRRQFFFFAUUUUBRRRQYIrWyVtoxQJHgrUbal/DXngoEYt63JDW/grPDQeFStlFFAUUUUHhlrS8NKaxigQtb1gW1LuCscFAmSCt6pXsLXrFBgCs0UUBRRRQFFFFAUUUUBRRRQFFFFAUUUUBRRRQFFFFAUUUUBRRRQFFFFAUUUUBRRRQFFFFAUUUUBRRRQFFFFAUUU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7864373" y="259110"/>
            <a:ext cx="1174537" cy="1493490"/>
            <a:chOff x="7864373" y="259110"/>
            <a:chExt cx="1174537" cy="1493490"/>
          </a:xfrm>
        </p:grpSpPr>
        <p:grpSp>
          <p:nvGrpSpPr>
            <p:cNvPr id="44" name="Group 43"/>
            <p:cNvGrpSpPr/>
            <p:nvPr/>
          </p:nvGrpSpPr>
          <p:grpSpPr>
            <a:xfrm>
              <a:off x="7864373" y="259110"/>
              <a:ext cx="1127227" cy="1493490"/>
              <a:chOff x="3467100" y="1905000"/>
              <a:chExt cx="1790700" cy="2372539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3467100" y="2362200"/>
                <a:ext cx="1790700" cy="1915339"/>
                <a:chOff x="3467100" y="2362200"/>
                <a:chExt cx="1790700" cy="1915339"/>
              </a:xfrm>
            </p:grpSpPr>
            <p:sp>
              <p:nvSpPr>
                <p:cNvPr id="50" name="Rounded Rectangle 49"/>
                <p:cNvSpPr/>
                <p:nvPr/>
              </p:nvSpPr>
              <p:spPr bwMode="auto">
                <a:xfrm>
                  <a:off x="3467100" y="2362200"/>
                  <a:ext cx="1790700" cy="175581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4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4">
                        <a:lumMod val="50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571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 anchor="ctr"/>
                <a:lstStyle/>
                <a:p>
                  <a:endParaRPr lang="en-US" sz="2800" b="1" dirty="0" smtClean="0"/>
                </a:p>
                <a:p>
                  <a:r>
                    <a:rPr lang="en-US" sz="2800" b="1" dirty="0" smtClean="0"/>
                    <a:t>     </a:t>
                  </a:r>
                  <a:endParaRPr lang="en-US" sz="2800" b="1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3733800" y="2565974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+</a:t>
                  </a:r>
                  <a:endParaRPr lang="en-US" sz="3200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987769" y="3348573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−</a:t>
                  </a:r>
                  <a:endParaRPr lang="en-US" sz="3200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4212722" y="2362200"/>
                  <a:ext cx="665148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×</a:t>
                  </a:r>
                  <a:endParaRPr lang="en-US" sz="3200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3995250" y="2873987"/>
                  <a:ext cx="652417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√</a:t>
                  </a:r>
                  <a:endParaRPr lang="en-US" sz="3200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4466155" y="2950695"/>
                  <a:ext cx="67279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>
                      <a:latin typeface="Edwardian Script ITC" panose="030303020407070D0804" pitchFamily="66" charset="0"/>
                    </a:rPr>
                    <a:t>x</a:t>
                  </a:r>
                  <a:r>
                    <a:rPr lang="en-US" b="1" i="1" baseline="30000" dirty="0" smtClean="0"/>
                    <a:t>2</a:t>
                  </a:r>
                  <a:endParaRPr lang="en-US" sz="2000" b="1" i="1" dirty="0"/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4177080" y="1905000"/>
                <a:ext cx="293460" cy="586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47" name="Rectangle 46"/>
            <p:cNvSpPr/>
            <p:nvPr/>
          </p:nvSpPr>
          <p:spPr bwMode="auto">
            <a:xfrm>
              <a:off x="7864373" y="500926"/>
              <a:ext cx="1174537" cy="120840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large systems</a:t>
            </a:r>
          </a:p>
          <a:p>
            <a:pPr lvl="1"/>
            <a:r>
              <a:rPr lang="en-US" dirty="0" smtClean="0"/>
              <a:t>Very distributed computing</a:t>
            </a:r>
          </a:p>
          <a:p>
            <a:pPr lvl="1"/>
            <a:r>
              <a:rPr lang="en-US" dirty="0" smtClean="0"/>
              <a:t>Not typically single cohesive problems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pic>
        <p:nvPicPr>
          <p:cNvPr id="1026" name="Picture 2" descr="https://tse1-mm.cn.bing.net/th?id=JN.nHmH6oW9ngE1wU1yl785BQ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797" y="2489200"/>
            <a:ext cx="5993923" cy="398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534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6868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 we care about single-unit performance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Must </a:t>
            </a:r>
            <a:r>
              <a:rPr lang="en-US" dirty="0"/>
              <a:t>all results be equally precise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Must </a:t>
            </a:r>
            <a:r>
              <a:rPr lang="en-US" dirty="0"/>
              <a:t>all results be correct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/>
              <a:t>Lunacy?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7864373" y="259110"/>
            <a:ext cx="1174537" cy="1493490"/>
            <a:chOff x="7864373" y="259110"/>
            <a:chExt cx="1174537" cy="1493490"/>
          </a:xfrm>
        </p:grpSpPr>
        <p:grpSp>
          <p:nvGrpSpPr>
            <p:cNvPr id="4" name="Group 3"/>
            <p:cNvGrpSpPr/>
            <p:nvPr/>
          </p:nvGrpSpPr>
          <p:grpSpPr>
            <a:xfrm>
              <a:off x="7864373" y="259110"/>
              <a:ext cx="1127227" cy="1493490"/>
              <a:chOff x="3467100" y="1905000"/>
              <a:chExt cx="1790700" cy="237253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467100" y="2362200"/>
                <a:ext cx="1790700" cy="1915339"/>
                <a:chOff x="3467100" y="2362200"/>
                <a:chExt cx="1790700" cy="1915339"/>
              </a:xfrm>
            </p:grpSpPr>
            <p:sp>
              <p:nvSpPr>
                <p:cNvPr id="8" name="Rounded Rectangle 7"/>
                <p:cNvSpPr/>
                <p:nvPr/>
              </p:nvSpPr>
              <p:spPr bwMode="auto">
                <a:xfrm>
                  <a:off x="3467100" y="2362200"/>
                  <a:ext cx="1790700" cy="175581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4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4">
                        <a:lumMod val="50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571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 anchor="ctr"/>
                <a:lstStyle/>
                <a:p>
                  <a:endParaRPr lang="en-US" sz="2800" b="1" dirty="0" smtClean="0"/>
                </a:p>
                <a:p>
                  <a:r>
                    <a:rPr lang="en-US" sz="2800" b="1" dirty="0" smtClean="0"/>
                    <a:t>     </a:t>
                  </a:r>
                  <a:endParaRPr lang="en-US" sz="2800" b="1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733800" y="2565974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+</a:t>
                  </a:r>
                  <a:endParaRPr lang="en-US" sz="3200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987769" y="3348573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−</a:t>
                  </a:r>
                  <a:endParaRPr lang="en-US" sz="3200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4212722" y="2362200"/>
                  <a:ext cx="665148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×</a:t>
                  </a:r>
                  <a:endParaRPr lang="en-US" sz="3200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995250" y="2873987"/>
                  <a:ext cx="652417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√</a:t>
                  </a:r>
                  <a:endParaRPr lang="en-US" sz="3200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4466155" y="2950695"/>
                  <a:ext cx="67279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>
                      <a:latin typeface="Edwardian Script ITC" panose="030303020407070D0804" pitchFamily="66" charset="0"/>
                    </a:rPr>
                    <a:t>x</a:t>
                  </a:r>
                  <a:r>
                    <a:rPr lang="en-US" b="1" i="1" baseline="30000" dirty="0" smtClean="0"/>
                    <a:t>2</a:t>
                  </a:r>
                  <a:endParaRPr lang="en-US" sz="2000" b="1" i="1" dirty="0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4177080" y="1905000"/>
                <a:ext cx="293460" cy="586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5" name="Rectangle 4"/>
            <p:cNvSpPr/>
            <p:nvPr/>
          </p:nvSpPr>
          <p:spPr bwMode="auto">
            <a:xfrm>
              <a:off x="7864373" y="500926"/>
              <a:ext cx="1174537" cy="120840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ooter Placeholder 3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Relaxed reliability and precision</a:t>
            </a:r>
          </a:p>
          <a:p>
            <a:pPr lvl="1"/>
            <a:r>
              <a:rPr lang="en-US" sz="2400" dirty="0" smtClean="0"/>
              <a:t>Some lunacy </a:t>
            </a:r>
            <a:br>
              <a:rPr lang="en-US" sz="2400" dirty="0" smtClean="0"/>
            </a:br>
            <a:r>
              <a:rPr lang="en-US" sz="2400" dirty="0" smtClean="0"/>
              <a:t>(rare easy-to-detect errors + parallelism)</a:t>
            </a:r>
          </a:p>
          <a:p>
            <a:pPr lvl="1"/>
            <a:r>
              <a:rPr lang="en-US" sz="2400" b="1" dirty="0" smtClean="0"/>
              <a:t>Lunatic fringe: bounded imprecision</a:t>
            </a:r>
          </a:p>
          <a:p>
            <a:pPr lvl="1"/>
            <a:r>
              <a:rPr lang="en-US" sz="2400" dirty="0" smtClean="0"/>
              <a:t>Lunacy: live with real unpredictable errors</a:t>
            </a:r>
          </a:p>
        </p:txBody>
      </p:sp>
      <p:sp>
        <p:nvSpPr>
          <p:cNvPr id="7" name="AutoShape 4"/>
          <p:cNvSpPr>
            <a:spLocks noChangeAspect="1" noChangeArrowheads="1" noTextEdit="1"/>
          </p:cNvSpPr>
          <p:nvPr/>
        </p:nvSpPr>
        <p:spPr bwMode="auto">
          <a:xfrm>
            <a:off x="187325" y="2932113"/>
            <a:ext cx="8651875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52513" y="3763963"/>
            <a:ext cx="792163" cy="1863725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1036638" y="3746500"/>
            <a:ext cx="823913" cy="1897062"/>
          </a:xfrm>
          <a:custGeom>
            <a:avLst/>
            <a:gdLst>
              <a:gd name="T0" fmla="*/ 0 w 10144"/>
              <a:gd name="T1" fmla="*/ 200 h 23344"/>
              <a:gd name="T2" fmla="*/ 200 w 10144"/>
              <a:gd name="T3" fmla="*/ 0 h 23344"/>
              <a:gd name="T4" fmla="*/ 9944 w 10144"/>
              <a:gd name="T5" fmla="*/ 0 h 23344"/>
              <a:gd name="T6" fmla="*/ 10144 w 10144"/>
              <a:gd name="T7" fmla="*/ 200 h 23344"/>
              <a:gd name="T8" fmla="*/ 10144 w 10144"/>
              <a:gd name="T9" fmla="*/ 23144 h 23344"/>
              <a:gd name="T10" fmla="*/ 9944 w 10144"/>
              <a:gd name="T11" fmla="*/ 23344 h 23344"/>
              <a:gd name="T12" fmla="*/ 200 w 10144"/>
              <a:gd name="T13" fmla="*/ 23344 h 23344"/>
              <a:gd name="T14" fmla="*/ 0 w 10144"/>
              <a:gd name="T15" fmla="*/ 23144 h 23344"/>
              <a:gd name="T16" fmla="*/ 0 w 10144"/>
              <a:gd name="T17" fmla="*/ 200 h 23344"/>
              <a:gd name="T18" fmla="*/ 400 w 10144"/>
              <a:gd name="T19" fmla="*/ 23144 h 23344"/>
              <a:gd name="T20" fmla="*/ 200 w 10144"/>
              <a:gd name="T21" fmla="*/ 22944 h 23344"/>
              <a:gd name="T22" fmla="*/ 9944 w 10144"/>
              <a:gd name="T23" fmla="*/ 22944 h 23344"/>
              <a:gd name="T24" fmla="*/ 9744 w 10144"/>
              <a:gd name="T25" fmla="*/ 23144 h 23344"/>
              <a:gd name="T26" fmla="*/ 9744 w 10144"/>
              <a:gd name="T27" fmla="*/ 200 h 23344"/>
              <a:gd name="T28" fmla="*/ 9944 w 10144"/>
              <a:gd name="T29" fmla="*/ 400 h 23344"/>
              <a:gd name="T30" fmla="*/ 200 w 10144"/>
              <a:gd name="T31" fmla="*/ 400 h 23344"/>
              <a:gd name="T32" fmla="*/ 400 w 10144"/>
              <a:gd name="T33" fmla="*/ 200 h 23344"/>
              <a:gd name="T34" fmla="*/ 400 w 10144"/>
              <a:gd name="T35" fmla="*/ 23144 h 23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144" h="23344">
                <a:moveTo>
                  <a:pt x="0" y="200"/>
                </a:moveTo>
                <a:cubicBezTo>
                  <a:pt x="0" y="90"/>
                  <a:pt x="90" y="0"/>
                  <a:pt x="200" y="0"/>
                </a:cubicBezTo>
                <a:lnTo>
                  <a:pt x="9944" y="0"/>
                </a:lnTo>
                <a:cubicBezTo>
                  <a:pt x="10055" y="0"/>
                  <a:pt x="10144" y="90"/>
                  <a:pt x="10144" y="200"/>
                </a:cubicBezTo>
                <a:lnTo>
                  <a:pt x="10144" y="23144"/>
                </a:lnTo>
                <a:cubicBezTo>
                  <a:pt x="10144" y="23255"/>
                  <a:pt x="10055" y="23344"/>
                  <a:pt x="9944" y="23344"/>
                </a:cubicBezTo>
                <a:lnTo>
                  <a:pt x="200" y="23344"/>
                </a:lnTo>
                <a:cubicBezTo>
                  <a:pt x="90" y="23344"/>
                  <a:pt x="0" y="23255"/>
                  <a:pt x="0" y="23144"/>
                </a:cubicBezTo>
                <a:lnTo>
                  <a:pt x="0" y="200"/>
                </a:lnTo>
                <a:close/>
                <a:moveTo>
                  <a:pt x="400" y="23144"/>
                </a:moveTo>
                <a:lnTo>
                  <a:pt x="200" y="22944"/>
                </a:lnTo>
                <a:lnTo>
                  <a:pt x="9944" y="22944"/>
                </a:lnTo>
                <a:lnTo>
                  <a:pt x="9744" y="23144"/>
                </a:lnTo>
                <a:lnTo>
                  <a:pt x="9744" y="200"/>
                </a:lnTo>
                <a:lnTo>
                  <a:pt x="9944" y="400"/>
                </a:lnTo>
                <a:lnTo>
                  <a:pt x="200" y="400"/>
                </a:lnTo>
                <a:lnTo>
                  <a:pt x="400" y="200"/>
                </a:lnTo>
                <a:lnTo>
                  <a:pt x="400" y="23144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374900" y="4695825"/>
            <a:ext cx="790575" cy="931862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2359025" y="4678363"/>
            <a:ext cx="822325" cy="965200"/>
          </a:xfrm>
          <a:custGeom>
            <a:avLst/>
            <a:gdLst>
              <a:gd name="T0" fmla="*/ 0 w 5064"/>
              <a:gd name="T1" fmla="*/ 100 h 5936"/>
              <a:gd name="T2" fmla="*/ 100 w 5064"/>
              <a:gd name="T3" fmla="*/ 0 h 5936"/>
              <a:gd name="T4" fmla="*/ 4964 w 5064"/>
              <a:gd name="T5" fmla="*/ 0 h 5936"/>
              <a:gd name="T6" fmla="*/ 5064 w 5064"/>
              <a:gd name="T7" fmla="*/ 100 h 5936"/>
              <a:gd name="T8" fmla="*/ 5064 w 5064"/>
              <a:gd name="T9" fmla="*/ 5836 h 5936"/>
              <a:gd name="T10" fmla="*/ 4964 w 5064"/>
              <a:gd name="T11" fmla="*/ 5936 h 5936"/>
              <a:gd name="T12" fmla="*/ 100 w 5064"/>
              <a:gd name="T13" fmla="*/ 5936 h 5936"/>
              <a:gd name="T14" fmla="*/ 0 w 5064"/>
              <a:gd name="T15" fmla="*/ 5836 h 5936"/>
              <a:gd name="T16" fmla="*/ 0 w 5064"/>
              <a:gd name="T17" fmla="*/ 100 h 5936"/>
              <a:gd name="T18" fmla="*/ 200 w 5064"/>
              <a:gd name="T19" fmla="*/ 5836 h 5936"/>
              <a:gd name="T20" fmla="*/ 100 w 5064"/>
              <a:gd name="T21" fmla="*/ 5736 h 5936"/>
              <a:gd name="T22" fmla="*/ 4964 w 5064"/>
              <a:gd name="T23" fmla="*/ 5736 h 5936"/>
              <a:gd name="T24" fmla="*/ 4864 w 5064"/>
              <a:gd name="T25" fmla="*/ 5836 h 5936"/>
              <a:gd name="T26" fmla="*/ 4864 w 5064"/>
              <a:gd name="T27" fmla="*/ 100 h 5936"/>
              <a:gd name="T28" fmla="*/ 4964 w 5064"/>
              <a:gd name="T29" fmla="*/ 200 h 5936"/>
              <a:gd name="T30" fmla="*/ 100 w 5064"/>
              <a:gd name="T31" fmla="*/ 200 h 5936"/>
              <a:gd name="T32" fmla="*/ 200 w 5064"/>
              <a:gd name="T33" fmla="*/ 100 h 5936"/>
              <a:gd name="T34" fmla="*/ 200 w 5064"/>
              <a:gd name="T35" fmla="*/ 5836 h 5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64" h="5936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4964" y="0"/>
                </a:lnTo>
                <a:cubicBezTo>
                  <a:pt x="5020" y="0"/>
                  <a:pt x="5064" y="45"/>
                  <a:pt x="5064" y="100"/>
                </a:cubicBezTo>
                <a:lnTo>
                  <a:pt x="5064" y="5836"/>
                </a:lnTo>
                <a:cubicBezTo>
                  <a:pt x="5064" y="5892"/>
                  <a:pt x="5020" y="5936"/>
                  <a:pt x="4964" y="5936"/>
                </a:cubicBezTo>
                <a:lnTo>
                  <a:pt x="100" y="5936"/>
                </a:lnTo>
                <a:cubicBezTo>
                  <a:pt x="45" y="5936"/>
                  <a:pt x="0" y="5892"/>
                  <a:pt x="0" y="5836"/>
                </a:cubicBezTo>
                <a:lnTo>
                  <a:pt x="0" y="100"/>
                </a:lnTo>
                <a:close/>
                <a:moveTo>
                  <a:pt x="200" y="5836"/>
                </a:moveTo>
                <a:lnTo>
                  <a:pt x="100" y="5736"/>
                </a:lnTo>
                <a:lnTo>
                  <a:pt x="4964" y="5736"/>
                </a:lnTo>
                <a:lnTo>
                  <a:pt x="4864" y="5836"/>
                </a:lnTo>
                <a:lnTo>
                  <a:pt x="4864" y="100"/>
                </a:lnTo>
                <a:lnTo>
                  <a:pt x="4964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5836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695700" y="4927600"/>
            <a:ext cx="792163" cy="700087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 noEditPoints="1"/>
          </p:cNvSpPr>
          <p:nvPr/>
        </p:nvSpPr>
        <p:spPr bwMode="auto">
          <a:xfrm>
            <a:off x="3679825" y="4911725"/>
            <a:ext cx="823913" cy="731837"/>
          </a:xfrm>
          <a:custGeom>
            <a:avLst/>
            <a:gdLst>
              <a:gd name="T0" fmla="*/ 0 w 5072"/>
              <a:gd name="T1" fmla="*/ 100 h 4504"/>
              <a:gd name="T2" fmla="*/ 100 w 5072"/>
              <a:gd name="T3" fmla="*/ 0 h 4504"/>
              <a:gd name="T4" fmla="*/ 4972 w 5072"/>
              <a:gd name="T5" fmla="*/ 0 h 4504"/>
              <a:gd name="T6" fmla="*/ 5072 w 5072"/>
              <a:gd name="T7" fmla="*/ 100 h 4504"/>
              <a:gd name="T8" fmla="*/ 5072 w 5072"/>
              <a:gd name="T9" fmla="*/ 4404 h 4504"/>
              <a:gd name="T10" fmla="*/ 4972 w 5072"/>
              <a:gd name="T11" fmla="*/ 4504 h 4504"/>
              <a:gd name="T12" fmla="*/ 100 w 5072"/>
              <a:gd name="T13" fmla="*/ 4504 h 4504"/>
              <a:gd name="T14" fmla="*/ 0 w 5072"/>
              <a:gd name="T15" fmla="*/ 4404 h 4504"/>
              <a:gd name="T16" fmla="*/ 0 w 5072"/>
              <a:gd name="T17" fmla="*/ 100 h 4504"/>
              <a:gd name="T18" fmla="*/ 200 w 5072"/>
              <a:gd name="T19" fmla="*/ 4404 h 4504"/>
              <a:gd name="T20" fmla="*/ 100 w 5072"/>
              <a:gd name="T21" fmla="*/ 4304 h 4504"/>
              <a:gd name="T22" fmla="*/ 4972 w 5072"/>
              <a:gd name="T23" fmla="*/ 4304 h 4504"/>
              <a:gd name="T24" fmla="*/ 4872 w 5072"/>
              <a:gd name="T25" fmla="*/ 4404 h 4504"/>
              <a:gd name="T26" fmla="*/ 4872 w 5072"/>
              <a:gd name="T27" fmla="*/ 100 h 4504"/>
              <a:gd name="T28" fmla="*/ 4972 w 5072"/>
              <a:gd name="T29" fmla="*/ 200 h 4504"/>
              <a:gd name="T30" fmla="*/ 100 w 5072"/>
              <a:gd name="T31" fmla="*/ 200 h 4504"/>
              <a:gd name="T32" fmla="*/ 200 w 5072"/>
              <a:gd name="T33" fmla="*/ 100 h 4504"/>
              <a:gd name="T34" fmla="*/ 200 w 5072"/>
              <a:gd name="T35" fmla="*/ 4404 h 4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72" h="4504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4972" y="0"/>
                </a:lnTo>
                <a:cubicBezTo>
                  <a:pt x="5028" y="0"/>
                  <a:pt x="5072" y="45"/>
                  <a:pt x="5072" y="100"/>
                </a:cubicBezTo>
                <a:lnTo>
                  <a:pt x="5072" y="4404"/>
                </a:lnTo>
                <a:cubicBezTo>
                  <a:pt x="5072" y="4460"/>
                  <a:pt x="5028" y="4504"/>
                  <a:pt x="4972" y="4504"/>
                </a:cubicBezTo>
                <a:lnTo>
                  <a:pt x="100" y="4504"/>
                </a:lnTo>
                <a:cubicBezTo>
                  <a:pt x="45" y="4504"/>
                  <a:pt x="0" y="4460"/>
                  <a:pt x="0" y="4404"/>
                </a:cubicBezTo>
                <a:lnTo>
                  <a:pt x="0" y="100"/>
                </a:lnTo>
                <a:close/>
                <a:moveTo>
                  <a:pt x="200" y="4404"/>
                </a:moveTo>
                <a:lnTo>
                  <a:pt x="100" y="4304"/>
                </a:lnTo>
                <a:lnTo>
                  <a:pt x="4972" y="4304"/>
                </a:lnTo>
                <a:lnTo>
                  <a:pt x="4872" y="4404"/>
                </a:lnTo>
                <a:lnTo>
                  <a:pt x="4872" y="100"/>
                </a:lnTo>
                <a:lnTo>
                  <a:pt x="497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4404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016500" y="5068888"/>
            <a:ext cx="792163" cy="558800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5000625" y="5053013"/>
            <a:ext cx="823913" cy="590550"/>
          </a:xfrm>
          <a:custGeom>
            <a:avLst/>
            <a:gdLst>
              <a:gd name="T0" fmla="*/ 0 w 2536"/>
              <a:gd name="T1" fmla="*/ 50 h 1820"/>
              <a:gd name="T2" fmla="*/ 50 w 2536"/>
              <a:gd name="T3" fmla="*/ 0 h 1820"/>
              <a:gd name="T4" fmla="*/ 2486 w 2536"/>
              <a:gd name="T5" fmla="*/ 0 h 1820"/>
              <a:gd name="T6" fmla="*/ 2536 w 2536"/>
              <a:gd name="T7" fmla="*/ 50 h 1820"/>
              <a:gd name="T8" fmla="*/ 2536 w 2536"/>
              <a:gd name="T9" fmla="*/ 1770 h 1820"/>
              <a:gd name="T10" fmla="*/ 2486 w 2536"/>
              <a:gd name="T11" fmla="*/ 1820 h 1820"/>
              <a:gd name="T12" fmla="*/ 50 w 2536"/>
              <a:gd name="T13" fmla="*/ 1820 h 1820"/>
              <a:gd name="T14" fmla="*/ 0 w 2536"/>
              <a:gd name="T15" fmla="*/ 1770 h 1820"/>
              <a:gd name="T16" fmla="*/ 0 w 2536"/>
              <a:gd name="T17" fmla="*/ 50 h 1820"/>
              <a:gd name="T18" fmla="*/ 100 w 2536"/>
              <a:gd name="T19" fmla="*/ 1770 h 1820"/>
              <a:gd name="T20" fmla="*/ 50 w 2536"/>
              <a:gd name="T21" fmla="*/ 1720 h 1820"/>
              <a:gd name="T22" fmla="*/ 2486 w 2536"/>
              <a:gd name="T23" fmla="*/ 1720 h 1820"/>
              <a:gd name="T24" fmla="*/ 2436 w 2536"/>
              <a:gd name="T25" fmla="*/ 1770 h 1820"/>
              <a:gd name="T26" fmla="*/ 2436 w 2536"/>
              <a:gd name="T27" fmla="*/ 50 h 1820"/>
              <a:gd name="T28" fmla="*/ 2486 w 2536"/>
              <a:gd name="T29" fmla="*/ 100 h 1820"/>
              <a:gd name="T30" fmla="*/ 50 w 2536"/>
              <a:gd name="T31" fmla="*/ 100 h 1820"/>
              <a:gd name="T32" fmla="*/ 100 w 2536"/>
              <a:gd name="T33" fmla="*/ 50 h 1820"/>
              <a:gd name="T34" fmla="*/ 100 w 2536"/>
              <a:gd name="T35" fmla="*/ 1770 h 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36" h="1820">
                <a:moveTo>
                  <a:pt x="0" y="50"/>
                </a:moveTo>
                <a:cubicBezTo>
                  <a:pt x="0" y="23"/>
                  <a:pt x="23" y="0"/>
                  <a:pt x="50" y="0"/>
                </a:cubicBezTo>
                <a:lnTo>
                  <a:pt x="2486" y="0"/>
                </a:lnTo>
                <a:cubicBezTo>
                  <a:pt x="2514" y="0"/>
                  <a:pt x="2536" y="23"/>
                  <a:pt x="2536" y="50"/>
                </a:cubicBezTo>
                <a:lnTo>
                  <a:pt x="2536" y="1770"/>
                </a:lnTo>
                <a:cubicBezTo>
                  <a:pt x="2536" y="1798"/>
                  <a:pt x="2514" y="1820"/>
                  <a:pt x="2486" y="1820"/>
                </a:cubicBezTo>
                <a:lnTo>
                  <a:pt x="50" y="1820"/>
                </a:lnTo>
                <a:cubicBezTo>
                  <a:pt x="23" y="1820"/>
                  <a:pt x="0" y="1798"/>
                  <a:pt x="0" y="1770"/>
                </a:cubicBezTo>
                <a:lnTo>
                  <a:pt x="0" y="50"/>
                </a:lnTo>
                <a:close/>
                <a:moveTo>
                  <a:pt x="100" y="1770"/>
                </a:moveTo>
                <a:lnTo>
                  <a:pt x="50" y="1720"/>
                </a:lnTo>
                <a:lnTo>
                  <a:pt x="2486" y="1720"/>
                </a:lnTo>
                <a:lnTo>
                  <a:pt x="2436" y="1770"/>
                </a:lnTo>
                <a:lnTo>
                  <a:pt x="2436" y="50"/>
                </a:lnTo>
                <a:lnTo>
                  <a:pt x="2486" y="100"/>
                </a:lnTo>
                <a:lnTo>
                  <a:pt x="50" y="100"/>
                </a:lnTo>
                <a:lnTo>
                  <a:pt x="100" y="50"/>
                </a:lnTo>
                <a:lnTo>
                  <a:pt x="100" y="1770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338888" y="5254625"/>
            <a:ext cx="792163" cy="373062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7"/>
          <p:cNvSpPr>
            <a:spLocks noEditPoints="1"/>
          </p:cNvSpPr>
          <p:nvPr/>
        </p:nvSpPr>
        <p:spPr bwMode="auto">
          <a:xfrm>
            <a:off x="6323013" y="5238750"/>
            <a:ext cx="823913" cy="404812"/>
          </a:xfrm>
          <a:custGeom>
            <a:avLst/>
            <a:gdLst>
              <a:gd name="T0" fmla="*/ 0 w 2536"/>
              <a:gd name="T1" fmla="*/ 50 h 1248"/>
              <a:gd name="T2" fmla="*/ 50 w 2536"/>
              <a:gd name="T3" fmla="*/ 0 h 1248"/>
              <a:gd name="T4" fmla="*/ 2486 w 2536"/>
              <a:gd name="T5" fmla="*/ 0 h 1248"/>
              <a:gd name="T6" fmla="*/ 2536 w 2536"/>
              <a:gd name="T7" fmla="*/ 50 h 1248"/>
              <a:gd name="T8" fmla="*/ 2536 w 2536"/>
              <a:gd name="T9" fmla="*/ 1198 h 1248"/>
              <a:gd name="T10" fmla="*/ 2486 w 2536"/>
              <a:gd name="T11" fmla="*/ 1248 h 1248"/>
              <a:gd name="T12" fmla="*/ 50 w 2536"/>
              <a:gd name="T13" fmla="*/ 1248 h 1248"/>
              <a:gd name="T14" fmla="*/ 0 w 2536"/>
              <a:gd name="T15" fmla="*/ 1198 h 1248"/>
              <a:gd name="T16" fmla="*/ 0 w 2536"/>
              <a:gd name="T17" fmla="*/ 50 h 1248"/>
              <a:gd name="T18" fmla="*/ 100 w 2536"/>
              <a:gd name="T19" fmla="*/ 1198 h 1248"/>
              <a:gd name="T20" fmla="*/ 50 w 2536"/>
              <a:gd name="T21" fmla="*/ 1148 h 1248"/>
              <a:gd name="T22" fmla="*/ 2486 w 2536"/>
              <a:gd name="T23" fmla="*/ 1148 h 1248"/>
              <a:gd name="T24" fmla="*/ 2436 w 2536"/>
              <a:gd name="T25" fmla="*/ 1198 h 1248"/>
              <a:gd name="T26" fmla="*/ 2436 w 2536"/>
              <a:gd name="T27" fmla="*/ 50 h 1248"/>
              <a:gd name="T28" fmla="*/ 2486 w 2536"/>
              <a:gd name="T29" fmla="*/ 100 h 1248"/>
              <a:gd name="T30" fmla="*/ 50 w 2536"/>
              <a:gd name="T31" fmla="*/ 100 h 1248"/>
              <a:gd name="T32" fmla="*/ 100 w 2536"/>
              <a:gd name="T33" fmla="*/ 50 h 1248"/>
              <a:gd name="T34" fmla="*/ 100 w 2536"/>
              <a:gd name="T35" fmla="*/ 119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36" h="1248">
                <a:moveTo>
                  <a:pt x="0" y="50"/>
                </a:moveTo>
                <a:cubicBezTo>
                  <a:pt x="0" y="23"/>
                  <a:pt x="23" y="0"/>
                  <a:pt x="50" y="0"/>
                </a:cubicBezTo>
                <a:lnTo>
                  <a:pt x="2486" y="0"/>
                </a:lnTo>
                <a:cubicBezTo>
                  <a:pt x="2514" y="0"/>
                  <a:pt x="2536" y="23"/>
                  <a:pt x="2536" y="50"/>
                </a:cubicBezTo>
                <a:lnTo>
                  <a:pt x="2536" y="1198"/>
                </a:lnTo>
                <a:cubicBezTo>
                  <a:pt x="2536" y="1226"/>
                  <a:pt x="2514" y="1248"/>
                  <a:pt x="2486" y="1248"/>
                </a:cubicBezTo>
                <a:lnTo>
                  <a:pt x="50" y="1248"/>
                </a:lnTo>
                <a:cubicBezTo>
                  <a:pt x="23" y="1248"/>
                  <a:pt x="0" y="1226"/>
                  <a:pt x="0" y="1198"/>
                </a:cubicBezTo>
                <a:lnTo>
                  <a:pt x="0" y="50"/>
                </a:lnTo>
                <a:close/>
                <a:moveTo>
                  <a:pt x="100" y="1198"/>
                </a:moveTo>
                <a:lnTo>
                  <a:pt x="50" y="1148"/>
                </a:lnTo>
                <a:lnTo>
                  <a:pt x="2486" y="1148"/>
                </a:lnTo>
                <a:lnTo>
                  <a:pt x="2436" y="1198"/>
                </a:lnTo>
                <a:lnTo>
                  <a:pt x="2436" y="50"/>
                </a:lnTo>
                <a:lnTo>
                  <a:pt x="2486" y="100"/>
                </a:lnTo>
                <a:lnTo>
                  <a:pt x="50" y="100"/>
                </a:lnTo>
                <a:lnTo>
                  <a:pt x="100" y="50"/>
                </a:lnTo>
                <a:lnTo>
                  <a:pt x="100" y="1198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659688" y="5534025"/>
            <a:ext cx="792163" cy="93662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7643813" y="5518150"/>
            <a:ext cx="823913" cy="125412"/>
          </a:xfrm>
          <a:custGeom>
            <a:avLst/>
            <a:gdLst>
              <a:gd name="T0" fmla="*/ 0 w 2536"/>
              <a:gd name="T1" fmla="*/ 50 h 388"/>
              <a:gd name="T2" fmla="*/ 50 w 2536"/>
              <a:gd name="T3" fmla="*/ 0 h 388"/>
              <a:gd name="T4" fmla="*/ 2486 w 2536"/>
              <a:gd name="T5" fmla="*/ 0 h 388"/>
              <a:gd name="T6" fmla="*/ 2536 w 2536"/>
              <a:gd name="T7" fmla="*/ 50 h 388"/>
              <a:gd name="T8" fmla="*/ 2536 w 2536"/>
              <a:gd name="T9" fmla="*/ 338 h 388"/>
              <a:gd name="T10" fmla="*/ 2486 w 2536"/>
              <a:gd name="T11" fmla="*/ 388 h 388"/>
              <a:gd name="T12" fmla="*/ 50 w 2536"/>
              <a:gd name="T13" fmla="*/ 388 h 388"/>
              <a:gd name="T14" fmla="*/ 0 w 2536"/>
              <a:gd name="T15" fmla="*/ 338 h 388"/>
              <a:gd name="T16" fmla="*/ 0 w 2536"/>
              <a:gd name="T17" fmla="*/ 50 h 388"/>
              <a:gd name="T18" fmla="*/ 100 w 2536"/>
              <a:gd name="T19" fmla="*/ 338 h 388"/>
              <a:gd name="T20" fmla="*/ 50 w 2536"/>
              <a:gd name="T21" fmla="*/ 288 h 388"/>
              <a:gd name="T22" fmla="*/ 2486 w 2536"/>
              <a:gd name="T23" fmla="*/ 288 h 388"/>
              <a:gd name="T24" fmla="*/ 2436 w 2536"/>
              <a:gd name="T25" fmla="*/ 338 h 388"/>
              <a:gd name="T26" fmla="*/ 2436 w 2536"/>
              <a:gd name="T27" fmla="*/ 50 h 388"/>
              <a:gd name="T28" fmla="*/ 2486 w 2536"/>
              <a:gd name="T29" fmla="*/ 100 h 388"/>
              <a:gd name="T30" fmla="*/ 50 w 2536"/>
              <a:gd name="T31" fmla="*/ 100 h 388"/>
              <a:gd name="T32" fmla="*/ 100 w 2536"/>
              <a:gd name="T33" fmla="*/ 50 h 388"/>
              <a:gd name="T34" fmla="*/ 100 w 2536"/>
              <a:gd name="T35" fmla="*/ 33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36" h="388">
                <a:moveTo>
                  <a:pt x="0" y="50"/>
                </a:moveTo>
                <a:cubicBezTo>
                  <a:pt x="0" y="23"/>
                  <a:pt x="23" y="0"/>
                  <a:pt x="50" y="0"/>
                </a:cubicBezTo>
                <a:lnTo>
                  <a:pt x="2486" y="0"/>
                </a:lnTo>
                <a:cubicBezTo>
                  <a:pt x="2514" y="0"/>
                  <a:pt x="2536" y="23"/>
                  <a:pt x="2536" y="50"/>
                </a:cubicBezTo>
                <a:lnTo>
                  <a:pt x="2536" y="338"/>
                </a:lnTo>
                <a:cubicBezTo>
                  <a:pt x="2536" y="366"/>
                  <a:pt x="2514" y="388"/>
                  <a:pt x="2486" y="388"/>
                </a:cubicBezTo>
                <a:lnTo>
                  <a:pt x="50" y="388"/>
                </a:lnTo>
                <a:cubicBezTo>
                  <a:pt x="23" y="388"/>
                  <a:pt x="0" y="366"/>
                  <a:pt x="0" y="338"/>
                </a:cubicBezTo>
                <a:lnTo>
                  <a:pt x="0" y="50"/>
                </a:lnTo>
                <a:close/>
                <a:moveTo>
                  <a:pt x="100" y="338"/>
                </a:moveTo>
                <a:lnTo>
                  <a:pt x="50" y="288"/>
                </a:lnTo>
                <a:lnTo>
                  <a:pt x="2486" y="288"/>
                </a:lnTo>
                <a:lnTo>
                  <a:pt x="2436" y="338"/>
                </a:lnTo>
                <a:lnTo>
                  <a:pt x="2436" y="50"/>
                </a:lnTo>
                <a:lnTo>
                  <a:pt x="2486" y="100"/>
                </a:lnTo>
                <a:lnTo>
                  <a:pt x="50" y="100"/>
                </a:lnTo>
                <a:lnTo>
                  <a:pt x="100" y="50"/>
                </a:lnTo>
                <a:lnTo>
                  <a:pt x="100" y="338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695700" y="4695825"/>
            <a:ext cx="792163" cy="231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1"/>
          <p:cNvSpPr>
            <a:spLocks noEditPoints="1"/>
          </p:cNvSpPr>
          <p:nvPr/>
        </p:nvSpPr>
        <p:spPr bwMode="auto">
          <a:xfrm>
            <a:off x="3679825" y="4678363"/>
            <a:ext cx="823913" cy="266700"/>
          </a:xfrm>
          <a:custGeom>
            <a:avLst/>
            <a:gdLst>
              <a:gd name="T0" fmla="*/ 0 w 5072"/>
              <a:gd name="T1" fmla="*/ 100 h 1632"/>
              <a:gd name="T2" fmla="*/ 100 w 5072"/>
              <a:gd name="T3" fmla="*/ 0 h 1632"/>
              <a:gd name="T4" fmla="*/ 4972 w 5072"/>
              <a:gd name="T5" fmla="*/ 0 h 1632"/>
              <a:gd name="T6" fmla="*/ 5072 w 5072"/>
              <a:gd name="T7" fmla="*/ 100 h 1632"/>
              <a:gd name="T8" fmla="*/ 5072 w 5072"/>
              <a:gd name="T9" fmla="*/ 1532 h 1632"/>
              <a:gd name="T10" fmla="*/ 4972 w 5072"/>
              <a:gd name="T11" fmla="*/ 1632 h 1632"/>
              <a:gd name="T12" fmla="*/ 100 w 5072"/>
              <a:gd name="T13" fmla="*/ 1632 h 1632"/>
              <a:gd name="T14" fmla="*/ 0 w 5072"/>
              <a:gd name="T15" fmla="*/ 1532 h 1632"/>
              <a:gd name="T16" fmla="*/ 0 w 5072"/>
              <a:gd name="T17" fmla="*/ 100 h 1632"/>
              <a:gd name="T18" fmla="*/ 200 w 5072"/>
              <a:gd name="T19" fmla="*/ 1532 h 1632"/>
              <a:gd name="T20" fmla="*/ 100 w 5072"/>
              <a:gd name="T21" fmla="*/ 1432 h 1632"/>
              <a:gd name="T22" fmla="*/ 4972 w 5072"/>
              <a:gd name="T23" fmla="*/ 1432 h 1632"/>
              <a:gd name="T24" fmla="*/ 4872 w 5072"/>
              <a:gd name="T25" fmla="*/ 1532 h 1632"/>
              <a:gd name="T26" fmla="*/ 4872 w 5072"/>
              <a:gd name="T27" fmla="*/ 100 h 1632"/>
              <a:gd name="T28" fmla="*/ 4972 w 5072"/>
              <a:gd name="T29" fmla="*/ 200 h 1632"/>
              <a:gd name="T30" fmla="*/ 100 w 5072"/>
              <a:gd name="T31" fmla="*/ 200 h 1632"/>
              <a:gd name="T32" fmla="*/ 200 w 5072"/>
              <a:gd name="T33" fmla="*/ 100 h 1632"/>
              <a:gd name="T34" fmla="*/ 200 w 5072"/>
              <a:gd name="T35" fmla="*/ 15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72" h="1632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4972" y="0"/>
                </a:lnTo>
                <a:cubicBezTo>
                  <a:pt x="5028" y="0"/>
                  <a:pt x="5072" y="45"/>
                  <a:pt x="5072" y="100"/>
                </a:cubicBezTo>
                <a:lnTo>
                  <a:pt x="5072" y="1532"/>
                </a:lnTo>
                <a:cubicBezTo>
                  <a:pt x="5072" y="1588"/>
                  <a:pt x="5028" y="1632"/>
                  <a:pt x="4972" y="1632"/>
                </a:cubicBezTo>
                <a:lnTo>
                  <a:pt x="100" y="1632"/>
                </a:lnTo>
                <a:cubicBezTo>
                  <a:pt x="45" y="1632"/>
                  <a:pt x="0" y="1588"/>
                  <a:pt x="0" y="1532"/>
                </a:cubicBezTo>
                <a:lnTo>
                  <a:pt x="0" y="100"/>
                </a:lnTo>
                <a:close/>
                <a:moveTo>
                  <a:pt x="200" y="1532"/>
                </a:moveTo>
                <a:lnTo>
                  <a:pt x="100" y="1432"/>
                </a:lnTo>
                <a:lnTo>
                  <a:pt x="4972" y="1432"/>
                </a:lnTo>
                <a:lnTo>
                  <a:pt x="4872" y="1532"/>
                </a:lnTo>
                <a:lnTo>
                  <a:pt x="4872" y="100"/>
                </a:lnTo>
                <a:lnTo>
                  <a:pt x="4972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1532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016500" y="4695825"/>
            <a:ext cx="792163" cy="373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3"/>
          <p:cNvSpPr>
            <a:spLocks noEditPoints="1"/>
          </p:cNvSpPr>
          <p:nvPr/>
        </p:nvSpPr>
        <p:spPr bwMode="auto">
          <a:xfrm>
            <a:off x="5000625" y="4678363"/>
            <a:ext cx="823913" cy="406400"/>
          </a:xfrm>
          <a:custGeom>
            <a:avLst/>
            <a:gdLst>
              <a:gd name="T0" fmla="*/ 0 w 2536"/>
              <a:gd name="T1" fmla="*/ 50 h 1248"/>
              <a:gd name="T2" fmla="*/ 50 w 2536"/>
              <a:gd name="T3" fmla="*/ 0 h 1248"/>
              <a:gd name="T4" fmla="*/ 2486 w 2536"/>
              <a:gd name="T5" fmla="*/ 0 h 1248"/>
              <a:gd name="T6" fmla="*/ 2536 w 2536"/>
              <a:gd name="T7" fmla="*/ 50 h 1248"/>
              <a:gd name="T8" fmla="*/ 2536 w 2536"/>
              <a:gd name="T9" fmla="*/ 1198 h 1248"/>
              <a:gd name="T10" fmla="*/ 2486 w 2536"/>
              <a:gd name="T11" fmla="*/ 1248 h 1248"/>
              <a:gd name="T12" fmla="*/ 50 w 2536"/>
              <a:gd name="T13" fmla="*/ 1248 h 1248"/>
              <a:gd name="T14" fmla="*/ 0 w 2536"/>
              <a:gd name="T15" fmla="*/ 1198 h 1248"/>
              <a:gd name="T16" fmla="*/ 0 w 2536"/>
              <a:gd name="T17" fmla="*/ 50 h 1248"/>
              <a:gd name="T18" fmla="*/ 100 w 2536"/>
              <a:gd name="T19" fmla="*/ 1198 h 1248"/>
              <a:gd name="T20" fmla="*/ 50 w 2536"/>
              <a:gd name="T21" fmla="*/ 1148 h 1248"/>
              <a:gd name="T22" fmla="*/ 2486 w 2536"/>
              <a:gd name="T23" fmla="*/ 1148 h 1248"/>
              <a:gd name="T24" fmla="*/ 2436 w 2536"/>
              <a:gd name="T25" fmla="*/ 1198 h 1248"/>
              <a:gd name="T26" fmla="*/ 2436 w 2536"/>
              <a:gd name="T27" fmla="*/ 50 h 1248"/>
              <a:gd name="T28" fmla="*/ 2486 w 2536"/>
              <a:gd name="T29" fmla="*/ 100 h 1248"/>
              <a:gd name="T30" fmla="*/ 50 w 2536"/>
              <a:gd name="T31" fmla="*/ 100 h 1248"/>
              <a:gd name="T32" fmla="*/ 100 w 2536"/>
              <a:gd name="T33" fmla="*/ 50 h 1248"/>
              <a:gd name="T34" fmla="*/ 100 w 2536"/>
              <a:gd name="T35" fmla="*/ 119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36" h="1248">
                <a:moveTo>
                  <a:pt x="0" y="50"/>
                </a:moveTo>
                <a:cubicBezTo>
                  <a:pt x="0" y="23"/>
                  <a:pt x="23" y="0"/>
                  <a:pt x="50" y="0"/>
                </a:cubicBezTo>
                <a:lnTo>
                  <a:pt x="2486" y="0"/>
                </a:lnTo>
                <a:cubicBezTo>
                  <a:pt x="2514" y="0"/>
                  <a:pt x="2536" y="23"/>
                  <a:pt x="2536" y="50"/>
                </a:cubicBezTo>
                <a:lnTo>
                  <a:pt x="2536" y="1198"/>
                </a:lnTo>
                <a:cubicBezTo>
                  <a:pt x="2536" y="1226"/>
                  <a:pt x="2514" y="1248"/>
                  <a:pt x="2486" y="1248"/>
                </a:cubicBezTo>
                <a:lnTo>
                  <a:pt x="50" y="1248"/>
                </a:lnTo>
                <a:cubicBezTo>
                  <a:pt x="23" y="1248"/>
                  <a:pt x="0" y="1226"/>
                  <a:pt x="0" y="1198"/>
                </a:cubicBezTo>
                <a:lnTo>
                  <a:pt x="0" y="50"/>
                </a:lnTo>
                <a:close/>
                <a:moveTo>
                  <a:pt x="100" y="1198"/>
                </a:moveTo>
                <a:lnTo>
                  <a:pt x="50" y="1148"/>
                </a:lnTo>
                <a:lnTo>
                  <a:pt x="2486" y="1148"/>
                </a:lnTo>
                <a:lnTo>
                  <a:pt x="2436" y="1198"/>
                </a:lnTo>
                <a:lnTo>
                  <a:pt x="2436" y="50"/>
                </a:lnTo>
                <a:lnTo>
                  <a:pt x="2486" y="100"/>
                </a:lnTo>
                <a:lnTo>
                  <a:pt x="50" y="100"/>
                </a:lnTo>
                <a:lnTo>
                  <a:pt x="100" y="50"/>
                </a:lnTo>
                <a:lnTo>
                  <a:pt x="100" y="1198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6338888" y="4695825"/>
            <a:ext cx="792163" cy="558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5"/>
          <p:cNvSpPr>
            <a:spLocks noEditPoints="1"/>
          </p:cNvSpPr>
          <p:nvPr/>
        </p:nvSpPr>
        <p:spPr bwMode="auto">
          <a:xfrm>
            <a:off x="6323013" y="4678363"/>
            <a:ext cx="823913" cy="592137"/>
          </a:xfrm>
          <a:custGeom>
            <a:avLst/>
            <a:gdLst>
              <a:gd name="T0" fmla="*/ 0 w 2536"/>
              <a:gd name="T1" fmla="*/ 50 h 1820"/>
              <a:gd name="T2" fmla="*/ 50 w 2536"/>
              <a:gd name="T3" fmla="*/ 0 h 1820"/>
              <a:gd name="T4" fmla="*/ 2486 w 2536"/>
              <a:gd name="T5" fmla="*/ 0 h 1820"/>
              <a:gd name="T6" fmla="*/ 2536 w 2536"/>
              <a:gd name="T7" fmla="*/ 50 h 1820"/>
              <a:gd name="T8" fmla="*/ 2536 w 2536"/>
              <a:gd name="T9" fmla="*/ 1770 h 1820"/>
              <a:gd name="T10" fmla="*/ 2486 w 2536"/>
              <a:gd name="T11" fmla="*/ 1820 h 1820"/>
              <a:gd name="T12" fmla="*/ 50 w 2536"/>
              <a:gd name="T13" fmla="*/ 1820 h 1820"/>
              <a:gd name="T14" fmla="*/ 0 w 2536"/>
              <a:gd name="T15" fmla="*/ 1770 h 1820"/>
              <a:gd name="T16" fmla="*/ 0 w 2536"/>
              <a:gd name="T17" fmla="*/ 50 h 1820"/>
              <a:gd name="T18" fmla="*/ 100 w 2536"/>
              <a:gd name="T19" fmla="*/ 1770 h 1820"/>
              <a:gd name="T20" fmla="*/ 50 w 2536"/>
              <a:gd name="T21" fmla="*/ 1720 h 1820"/>
              <a:gd name="T22" fmla="*/ 2486 w 2536"/>
              <a:gd name="T23" fmla="*/ 1720 h 1820"/>
              <a:gd name="T24" fmla="*/ 2436 w 2536"/>
              <a:gd name="T25" fmla="*/ 1770 h 1820"/>
              <a:gd name="T26" fmla="*/ 2436 w 2536"/>
              <a:gd name="T27" fmla="*/ 50 h 1820"/>
              <a:gd name="T28" fmla="*/ 2486 w 2536"/>
              <a:gd name="T29" fmla="*/ 100 h 1820"/>
              <a:gd name="T30" fmla="*/ 50 w 2536"/>
              <a:gd name="T31" fmla="*/ 100 h 1820"/>
              <a:gd name="T32" fmla="*/ 100 w 2536"/>
              <a:gd name="T33" fmla="*/ 50 h 1820"/>
              <a:gd name="T34" fmla="*/ 100 w 2536"/>
              <a:gd name="T35" fmla="*/ 1770 h 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36" h="1820">
                <a:moveTo>
                  <a:pt x="0" y="50"/>
                </a:moveTo>
                <a:cubicBezTo>
                  <a:pt x="0" y="23"/>
                  <a:pt x="23" y="0"/>
                  <a:pt x="50" y="0"/>
                </a:cubicBezTo>
                <a:lnTo>
                  <a:pt x="2486" y="0"/>
                </a:lnTo>
                <a:cubicBezTo>
                  <a:pt x="2514" y="0"/>
                  <a:pt x="2536" y="23"/>
                  <a:pt x="2536" y="50"/>
                </a:cubicBezTo>
                <a:lnTo>
                  <a:pt x="2536" y="1770"/>
                </a:lnTo>
                <a:cubicBezTo>
                  <a:pt x="2536" y="1798"/>
                  <a:pt x="2514" y="1820"/>
                  <a:pt x="2486" y="1820"/>
                </a:cubicBezTo>
                <a:lnTo>
                  <a:pt x="50" y="1820"/>
                </a:lnTo>
                <a:cubicBezTo>
                  <a:pt x="23" y="1820"/>
                  <a:pt x="0" y="1798"/>
                  <a:pt x="0" y="1770"/>
                </a:cubicBezTo>
                <a:lnTo>
                  <a:pt x="0" y="50"/>
                </a:lnTo>
                <a:close/>
                <a:moveTo>
                  <a:pt x="100" y="1770"/>
                </a:moveTo>
                <a:lnTo>
                  <a:pt x="50" y="1720"/>
                </a:lnTo>
                <a:lnTo>
                  <a:pt x="2486" y="1720"/>
                </a:lnTo>
                <a:lnTo>
                  <a:pt x="2436" y="1770"/>
                </a:lnTo>
                <a:lnTo>
                  <a:pt x="2436" y="50"/>
                </a:lnTo>
                <a:lnTo>
                  <a:pt x="2486" y="100"/>
                </a:lnTo>
                <a:lnTo>
                  <a:pt x="50" y="100"/>
                </a:lnTo>
                <a:lnTo>
                  <a:pt x="100" y="50"/>
                </a:lnTo>
                <a:lnTo>
                  <a:pt x="100" y="1770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7659688" y="4695825"/>
            <a:ext cx="79216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7"/>
          <p:cNvSpPr>
            <a:spLocks noEditPoints="1"/>
          </p:cNvSpPr>
          <p:nvPr/>
        </p:nvSpPr>
        <p:spPr bwMode="auto">
          <a:xfrm>
            <a:off x="7643813" y="4678363"/>
            <a:ext cx="823913" cy="871537"/>
          </a:xfrm>
          <a:custGeom>
            <a:avLst/>
            <a:gdLst>
              <a:gd name="T0" fmla="*/ 0 w 2536"/>
              <a:gd name="T1" fmla="*/ 50 h 2680"/>
              <a:gd name="T2" fmla="*/ 50 w 2536"/>
              <a:gd name="T3" fmla="*/ 0 h 2680"/>
              <a:gd name="T4" fmla="*/ 2486 w 2536"/>
              <a:gd name="T5" fmla="*/ 0 h 2680"/>
              <a:gd name="T6" fmla="*/ 2536 w 2536"/>
              <a:gd name="T7" fmla="*/ 50 h 2680"/>
              <a:gd name="T8" fmla="*/ 2536 w 2536"/>
              <a:gd name="T9" fmla="*/ 2630 h 2680"/>
              <a:gd name="T10" fmla="*/ 2486 w 2536"/>
              <a:gd name="T11" fmla="*/ 2680 h 2680"/>
              <a:gd name="T12" fmla="*/ 50 w 2536"/>
              <a:gd name="T13" fmla="*/ 2680 h 2680"/>
              <a:gd name="T14" fmla="*/ 0 w 2536"/>
              <a:gd name="T15" fmla="*/ 2630 h 2680"/>
              <a:gd name="T16" fmla="*/ 0 w 2536"/>
              <a:gd name="T17" fmla="*/ 50 h 2680"/>
              <a:gd name="T18" fmla="*/ 100 w 2536"/>
              <a:gd name="T19" fmla="*/ 2630 h 2680"/>
              <a:gd name="T20" fmla="*/ 50 w 2536"/>
              <a:gd name="T21" fmla="*/ 2580 h 2680"/>
              <a:gd name="T22" fmla="*/ 2486 w 2536"/>
              <a:gd name="T23" fmla="*/ 2580 h 2680"/>
              <a:gd name="T24" fmla="*/ 2436 w 2536"/>
              <a:gd name="T25" fmla="*/ 2630 h 2680"/>
              <a:gd name="T26" fmla="*/ 2436 w 2536"/>
              <a:gd name="T27" fmla="*/ 50 h 2680"/>
              <a:gd name="T28" fmla="*/ 2486 w 2536"/>
              <a:gd name="T29" fmla="*/ 100 h 2680"/>
              <a:gd name="T30" fmla="*/ 50 w 2536"/>
              <a:gd name="T31" fmla="*/ 100 h 2680"/>
              <a:gd name="T32" fmla="*/ 100 w 2536"/>
              <a:gd name="T33" fmla="*/ 50 h 2680"/>
              <a:gd name="T34" fmla="*/ 100 w 2536"/>
              <a:gd name="T35" fmla="*/ 2630 h 2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36" h="2680">
                <a:moveTo>
                  <a:pt x="0" y="50"/>
                </a:moveTo>
                <a:cubicBezTo>
                  <a:pt x="0" y="23"/>
                  <a:pt x="23" y="0"/>
                  <a:pt x="50" y="0"/>
                </a:cubicBezTo>
                <a:lnTo>
                  <a:pt x="2486" y="0"/>
                </a:lnTo>
                <a:cubicBezTo>
                  <a:pt x="2514" y="0"/>
                  <a:pt x="2536" y="23"/>
                  <a:pt x="2536" y="50"/>
                </a:cubicBezTo>
                <a:lnTo>
                  <a:pt x="2536" y="2630"/>
                </a:lnTo>
                <a:cubicBezTo>
                  <a:pt x="2536" y="2658"/>
                  <a:pt x="2514" y="2680"/>
                  <a:pt x="2486" y="2680"/>
                </a:cubicBezTo>
                <a:lnTo>
                  <a:pt x="50" y="2680"/>
                </a:lnTo>
                <a:cubicBezTo>
                  <a:pt x="23" y="2680"/>
                  <a:pt x="0" y="2658"/>
                  <a:pt x="0" y="2630"/>
                </a:cubicBezTo>
                <a:lnTo>
                  <a:pt x="0" y="50"/>
                </a:lnTo>
                <a:close/>
                <a:moveTo>
                  <a:pt x="100" y="2630"/>
                </a:moveTo>
                <a:lnTo>
                  <a:pt x="50" y="2580"/>
                </a:lnTo>
                <a:lnTo>
                  <a:pt x="2486" y="2580"/>
                </a:lnTo>
                <a:lnTo>
                  <a:pt x="2436" y="2630"/>
                </a:lnTo>
                <a:lnTo>
                  <a:pt x="2436" y="50"/>
                </a:lnTo>
                <a:lnTo>
                  <a:pt x="2486" y="100"/>
                </a:lnTo>
                <a:lnTo>
                  <a:pt x="50" y="100"/>
                </a:lnTo>
                <a:lnTo>
                  <a:pt x="100" y="50"/>
                </a:lnTo>
                <a:lnTo>
                  <a:pt x="100" y="2630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777875" y="3297238"/>
            <a:ext cx="20638" cy="2330450"/>
          </a:xfrm>
          <a:prstGeom prst="rect">
            <a:avLst/>
          </a:pr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788988" y="5616575"/>
            <a:ext cx="7927975" cy="20637"/>
          </a:xfrm>
          <a:prstGeom prst="rect">
            <a:avLst/>
          </a:prstGeom>
          <a:solidFill>
            <a:srgbClr val="868686"/>
          </a:solidFill>
          <a:ln w="158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" name="Rectangle 30"/>
          <p:cNvSpPr>
            <a:spLocks noChangeArrowheads="1"/>
          </p:cNvSpPr>
          <p:nvPr/>
        </p:nvSpPr>
        <p:spPr bwMode="auto">
          <a:xfrm>
            <a:off x="1304925" y="4541838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40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31"/>
          <p:cNvSpPr>
            <a:spLocks noChangeArrowheads="1"/>
          </p:cNvSpPr>
          <p:nvPr/>
        </p:nvSpPr>
        <p:spPr bwMode="auto">
          <a:xfrm>
            <a:off x="2627313" y="5006975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2"/>
          <p:cNvSpPr>
            <a:spLocks noChangeArrowheads="1"/>
          </p:cNvSpPr>
          <p:nvPr/>
        </p:nvSpPr>
        <p:spPr bwMode="auto">
          <a:xfrm>
            <a:off x="3948113" y="5124450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15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ctangle 33"/>
          <p:cNvSpPr>
            <a:spLocks noChangeArrowheads="1"/>
          </p:cNvSpPr>
          <p:nvPr/>
        </p:nvSpPr>
        <p:spPr bwMode="auto">
          <a:xfrm>
            <a:off x="5268913" y="5194300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12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34"/>
          <p:cNvSpPr>
            <a:spLocks noChangeArrowheads="1"/>
          </p:cNvSpPr>
          <p:nvPr/>
        </p:nvSpPr>
        <p:spPr bwMode="auto">
          <a:xfrm>
            <a:off x="6662738" y="5286375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35"/>
          <p:cNvSpPr>
            <a:spLocks noChangeArrowheads="1"/>
          </p:cNvSpPr>
          <p:nvPr/>
        </p:nvSpPr>
        <p:spPr bwMode="auto">
          <a:xfrm>
            <a:off x="7983538" y="5426075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36"/>
          <p:cNvSpPr>
            <a:spLocks noChangeArrowheads="1"/>
          </p:cNvSpPr>
          <p:nvPr/>
        </p:nvSpPr>
        <p:spPr bwMode="auto">
          <a:xfrm>
            <a:off x="4019550" y="4657725"/>
            <a:ext cx="2778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37"/>
          <p:cNvSpPr>
            <a:spLocks noChangeArrowheads="1"/>
          </p:cNvSpPr>
          <p:nvPr/>
        </p:nvSpPr>
        <p:spPr bwMode="auto">
          <a:xfrm>
            <a:off x="5340350" y="4727575"/>
            <a:ext cx="2778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38"/>
          <p:cNvSpPr>
            <a:spLocks noChangeArrowheads="1"/>
          </p:cNvSpPr>
          <p:nvPr/>
        </p:nvSpPr>
        <p:spPr bwMode="auto">
          <a:xfrm>
            <a:off x="6591300" y="4819650"/>
            <a:ext cx="4238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12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4" name="Rectangle 39"/>
          <p:cNvSpPr>
            <a:spLocks noChangeArrowheads="1"/>
          </p:cNvSpPr>
          <p:nvPr/>
        </p:nvSpPr>
        <p:spPr bwMode="auto">
          <a:xfrm>
            <a:off x="7912100" y="4959350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18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40"/>
          <p:cNvSpPr>
            <a:spLocks noChangeArrowheads="1"/>
          </p:cNvSpPr>
          <p:nvPr/>
        </p:nvSpPr>
        <p:spPr bwMode="auto">
          <a:xfrm>
            <a:off x="406400" y="5454650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6" name="Rectangle 41"/>
          <p:cNvSpPr>
            <a:spLocks noChangeArrowheads="1"/>
          </p:cNvSpPr>
          <p:nvPr/>
        </p:nvSpPr>
        <p:spPr bwMode="auto">
          <a:xfrm>
            <a:off x="261938" y="4991100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7" name="Rectangle 42"/>
          <p:cNvSpPr>
            <a:spLocks noChangeArrowheads="1"/>
          </p:cNvSpPr>
          <p:nvPr/>
        </p:nvSpPr>
        <p:spPr bwMode="auto">
          <a:xfrm>
            <a:off x="261938" y="4524375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43"/>
          <p:cNvSpPr>
            <a:spLocks noChangeArrowheads="1"/>
          </p:cNvSpPr>
          <p:nvPr/>
        </p:nvSpPr>
        <p:spPr bwMode="auto">
          <a:xfrm>
            <a:off x="261938" y="4057650"/>
            <a:ext cx="4254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30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9" name="Rectangle 44"/>
          <p:cNvSpPr>
            <a:spLocks noChangeArrowheads="1"/>
          </p:cNvSpPr>
          <p:nvPr/>
        </p:nvSpPr>
        <p:spPr bwMode="auto">
          <a:xfrm>
            <a:off x="261938" y="3592513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40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Rectangle 45"/>
          <p:cNvSpPr>
            <a:spLocks noChangeArrowheads="1"/>
          </p:cNvSpPr>
          <p:nvPr/>
        </p:nvSpPr>
        <p:spPr bwMode="auto">
          <a:xfrm>
            <a:off x="261938" y="3124200"/>
            <a:ext cx="425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1" name="Rectangle 46"/>
          <p:cNvSpPr>
            <a:spLocks noChangeArrowheads="1"/>
          </p:cNvSpPr>
          <p:nvPr/>
        </p:nvSpPr>
        <p:spPr bwMode="auto">
          <a:xfrm>
            <a:off x="1062038" y="5792788"/>
            <a:ext cx="923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Today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2" name="Rectangle 47"/>
          <p:cNvSpPr>
            <a:spLocks noChangeArrowheads="1"/>
          </p:cNvSpPr>
          <p:nvPr/>
        </p:nvSpPr>
        <p:spPr bwMode="auto">
          <a:xfrm>
            <a:off x="2333625" y="5792788"/>
            <a:ext cx="10287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Scaled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3" name="Rectangle 48"/>
          <p:cNvSpPr>
            <a:spLocks noChangeArrowheads="1"/>
          </p:cNvSpPr>
          <p:nvPr/>
        </p:nvSpPr>
        <p:spPr bwMode="auto">
          <a:xfrm>
            <a:off x="3433763" y="5792788"/>
            <a:ext cx="1479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Researchy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4" name="Rectangle 49"/>
          <p:cNvSpPr>
            <a:spLocks noChangeArrowheads="1"/>
          </p:cNvSpPr>
          <p:nvPr/>
        </p:nvSpPr>
        <p:spPr bwMode="auto">
          <a:xfrm>
            <a:off x="5057775" y="5792788"/>
            <a:ext cx="8620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Some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5" name="Rectangle 50"/>
          <p:cNvSpPr>
            <a:spLocks noChangeArrowheads="1"/>
          </p:cNvSpPr>
          <p:nvPr/>
        </p:nvSpPr>
        <p:spPr bwMode="auto">
          <a:xfrm>
            <a:off x="4986338" y="6110288"/>
            <a:ext cx="10048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lunacy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6" name="Rectangle 51"/>
          <p:cNvSpPr>
            <a:spLocks noChangeArrowheads="1"/>
          </p:cNvSpPr>
          <p:nvPr/>
        </p:nvSpPr>
        <p:spPr bwMode="auto">
          <a:xfrm>
            <a:off x="6273800" y="5792788"/>
            <a:ext cx="10779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Lunatic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7" name="Rectangle 52"/>
          <p:cNvSpPr>
            <a:spLocks noChangeArrowheads="1"/>
          </p:cNvSpPr>
          <p:nvPr/>
        </p:nvSpPr>
        <p:spPr bwMode="auto">
          <a:xfrm>
            <a:off x="6378575" y="6110288"/>
            <a:ext cx="8620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fringe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8" name="Rectangle 53"/>
          <p:cNvSpPr>
            <a:spLocks noChangeArrowheads="1"/>
          </p:cNvSpPr>
          <p:nvPr/>
        </p:nvSpPr>
        <p:spPr bwMode="auto">
          <a:xfrm>
            <a:off x="7596188" y="5792788"/>
            <a:ext cx="1074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Lunacy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9" name="Rectangle 54"/>
          <p:cNvSpPr>
            <a:spLocks noChangeArrowheads="1"/>
          </p:cNvSpPr>
          <p:nvPr/>
        </p:nvSpPr>
        <p:spPr bwMode="auto">
          <a:xfrm>
            <a:off x="4071938" y="3846513"/>
            <a:ext cx="139700" cy="139700"/>
          </a:xfrm>
          <a:prstGeom prst="rect">
            <a:avLst/>
          </a:prstGeom>
          <a:solidFill>
            <a:srgbClr val="604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0" name="Freeform 55"/>
          <p:cNvSpPr>
            <a:spLocks noEditPoints="1"/>
          </p:cNvSpPr>
          <p:nvPr/>
        </p:nvSpPr>
        <p:spPr bwMode="auto">
          <a:xfrm>
            <a:off x="4056063" y="3830638"/>
            <a:ext cx="171450" cy="171450"/>
          </a:xfrm>
          <a:custGeom>
            <a:avLst/>
            <a:gdLst>
              <a:gd name="T0" fmla="*/ 0 w 1056"/>
              <a:gd name="T1" fmla="*/ 100 h 1056"/>
              <a:gd name="T2" fmla="*/ 100 w 1056"/>
              <a:gd name="T3" fmla="*/ 0 h 1056"/>
              <a:gd name="T4" fmla="*/ 956 w 1056"/>
              <a:gd name="T5" fmla="*/ 0 h 1056"/>
              <a:gd name="T6" fmla="*/ 1056 w 1056"/>
              <a:gd name="T7" fmla="*/ 100 h 1056"/>
              <a:gd name="T8" fmla="*/ 1056 w 1056"/>
              <a:gd name="T9" fmla="*/ 956 h 1056"/>
              <a:gd name="T10" fmla="*/ 956 w 1056"/>
              <a:gd name="T11" fmla="*/ 1056 h 1056"/>
              <a:gd name="T12" fmla="*/ 100 w 1056"/>
              <a:gd name="T13" fmla="*/ 1056 h 1056"/>
              <a:gd name="T14" fmla="*/ 0 w 1056"/>
              <a:gd name="T15" fmla="*/ 956 h 1056"/>
              <a:gd name="T16" fmla="*/ 0 w 1056"/>
              <a:gd name="T17" fmla="*/ 100 h 1056"/>
              <a:gd name="T18" fmla="*/ 200 w 1056"/>
              <a:gd name="T19" fmla="*/ 956 h 1056"/>
              <a:gd name="T20" fmla="*/ 100 w 1056"/>
              <a:gd name="T21" fmla="*/ 856 h 1056"/>
              <a:gd name="T22" fmla="*/ 956 w 1056"/>
              <a:gd name="T23" fmla="*/ 856 h 1056"/>
              <a:gd name="T24" fmla="*/ 856 w 1056"/>
              <a:gd name="T25" fmla="*/ 956 h 1056"/>
              <a:gd name="T26" fmla="*/ 856 w 1056"/>
              <a:gd name="T27" fmla="*/ 100 h 1056"/>
              <a:gd name="T28" fmla="*/ 956 w 1056"/>
              <a:gd name="T29" fmla="*/ 200 h 1056"/>
              <a:gd name="T30" fmla="*/ 100 w 1056"/>
              <a:gd name="T31" fmla="*/ 200 h 1056"/>
              <a:gd name="T32" fmla="*/ 200 w 1056"/>
              <a:gd name="T33" fmla="*/ 100 h 1056"/>
              <a:gd name="T34" fmla="*/ 200 w 1056"/>
              <a:gd name="T35" fmla="*/ 9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6" h="1056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956" y="0"/>
                </a:lnTo>
                <a:cubicBezTo>
                  <a:pt x="1012" y="0"/>
                  <a:pt x="1056" y="45"/>
                  <a:pt x="1056" y="100"/>
                </a:cubicBezTo>
                <a:lnTo>
                  <a:pt x="1056" y="956"/>
                </a:lnTo>
                <a:cubicBezTo>
                  <a:pt x="1056" y="1012"/>
                  <a:pt x="1012" y="1056"/>
                  <a:pt x="956" y="1056"/>
                </a:cubicBezTo>
                <a:lnTo>
                  <a:pt x="100" y="1056"/>
                </a:lnTo>
                <a:cubicBezTo>
                  <a:pt x="45" y="1056"/>
                  <a:pt x="0" y="1012"/>
                  <a:pt x="0" y="956"/>
                </a:cubicBezTo>
                <a:lnTo>
                  <a:pt x="0" y="100"/>
                </a:lnTo>
                <a:close/>
                <a:moveTo>
                  <a:pt x="200" y="956"/>
                </a:moveTo>
                <a:lnTo>
                  <a:pt x="100" y="856"/>
                </a:lnTo>
                <a:lnTo>
                  <a:pt x="956" y="856"/>
                </a:lnTo>
                <a:lnTo>
                  <a:pt x="856" y="956"/>
                </a:lnTo>
                <a:lnTo>
                  <a:pt x="856" y="100"/>
                </a:lnTo>
                <a:lnTo>
                  <a:pt x="95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956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1" name="Rectangle 56"/>
          <p:cNvSpPr>
            <a:spLocks noChangeArrowheads="1"/>
          </p:cNvSpPr>
          <p:nvPr/>
        </p:nvSpPr>
        <p:spPr bwMode="auto">
          <a:xfrm>
            <a:off x="4276725" y="3744913"/>
            <a:ext cx="7842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Arith.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92" name="Rectangle 57"/>
          <p:cNvSpPr>
            <a:spLocks noChangeArrowheads="1"/>
          </p:cNvSpPr>
          <p:nvPr/>
        </p:nvSpPr>
        <p:spPr bwMode="auto">
          <a:xfrm>
            <a:off x="5162550" y="3846513"/>
            <a:ext cx="139700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3" name="Freeform 58"/>
          <p:cNvSpPr>
            <a:spLocks noEditPoints="1"/>
          </p:cNvSpPr>
          <p:nvPr/>
        </p:nvSpPr>
        <p:spPr bwMode="auto">
          <a:xfrm>
            <a:off x="5146675" y="3830638"/>
            <a:ext cx="171450" cy="171450"/>
          </a:xfrm>
          <a:custGeom>
            <a:avLst/>
            <a:gdLst>
              <a:gd name="T0" fmla="*/ 0 w 1056"/>
              <a:gd name="T1" fmla="*/ 100 h 1056"/>
              <a:gd name="T2" fmla="*/ 100 w 1056"/>
              <a:gd name="T3" fmla="*/ 0 h 1056"/>
              <a:gd name="T4" fmla="*/ 956 w 1056"/>
              <a:gd name="T5" fmla="*/ 0 h 1056"/>
              <a:gd name="T6" fmla="*/ 1056 w 1056"/>
              <a:gd name="T7" fmla="*/ 100 h 1056"/>
              <a:gd name="T8" fmla="*/ 1056 w 1056"/>
              <a:gd name="T9" fmla="*/ 956 h 1056"/>
              <a:gd name="T10" fmla="*/ 956 w 1056"/>
              <a:gd name="T11" fmla="*/ 1056 h 1056"/>
              <a:gd name="T12" fmla="*/ 100 w 1056"/>
              <a:gd name="T13" fmla="*/ 1056 h 1056"/>
              <a:gd name="T14" fmla="*/ 0 w 1056"/>
              <a:gd name="T15" fmla="*/ 956 h 1056"/>
              <a:gd name="T16" fmla="*/ 0 w 1056"/>
              <a:gd name="T17" fmla="*/ 100 h 1056"/>
              <a:gd name="T18" fmla="*/ 200 w 1056"/>
              <a:gd name="T19" fmla="*/ 956 h 1056"/>
              <a:gd name="T20" fmla="*/ 100 w 1056"/>
              <a:gd name="T21" fmla="*/ 856 h 1056"/>
              <a:gd name="T22" fmla="*/ 956 w 1056"/>
              <a:gd name="T23" fmla="*/ 856 h 1056"/>
              <a:gd name="T24" fmla="*/ 856 w 1056"/>
              <a:gd name="T25" fmla="*/ 956 h 1056"/>
              <a:gd name="T26" fmla="*/ 856 w 1056"/>
              <a:gd name="T27" fmla="*/ 100 h 1056"/>
              <a:gd name="T28" fmla="*/ 956 w 1056"/>
              <a:gd name="T29" fmla="*/ 200 h 1056"/>
              <a:gd name="T30" fmla="*/ 100 w 1056"/>
              <a:gd name="T31" fmla="*/ 200 h 1056"/>
              <a:gd name="T32" fmla="*/ 200 w 1056"/>
              <a:gd name="T33" fmla="*/ 100 h 1056"/>
              <a:gd name="T34" fmla="*/ 200 w 1056"/>
              <a:gd name="T35" fmla="*/ 9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6" h="1056">
                <a:moveTo>
                  <a:pt x="0" y="100"/>
                </a:moveTo>
                <a:cubicBezTo>
                  <a:pt x="0" y="45"/>
                  <a:pt x="45" y="0"/>
                  <a:pt x="100" y="0"/>
                </a:cubicBezTo>
                <a:lnTo>
                  <a:pt x="956" y="0"/>
                </a:lnTo>
                <a:cubicBezTo>
                  <a:pt x="1012" y="0"/>
                  <a:pt x="1056" y="45"/>
                  <a:pt x="1056" y="100"/>
                </a:cubicBezTo>
                <a:lnTo>
                  <a:pt x="1056" y="956"/>
                </a:lnTo>
                <a:cubicBezTo>
                  <a:pt x="1056" y="1012"/>
                  <a:pt x="1012" y="1056"/>
                  <a:pt x="956" y="1056"/>
                </a:cubicBezTo>
                <a:lnTo>
                  <a:pt x="100" y="1056"/>
                </a:lnTo>
                <a:cubicBezTo>
                  <a:pt x="45" y="1056"/>
                  <a:pt x="0" y="1012"/>
                  <a:pt x="0" y="956"/>
                </a:cubicBezTo>
                <a:lnTo>
                  <a:pt x="0" y="100"/>
                </a:lnTo>
                <a:close/>
                <a:moveTo>
                  <a:pt x="200" y="956"/>
                </a:moveTo>
                <a:lnTo>
                  <a:pt x="100" y="856"/>
                </a:lnTo>
                <a:lnTo>
                  <a:pt x="956" y="856"/>
                </a:lnTo>
                <a:lnTo>
                  <a:pt x="856" y="956"/>
                </a:lnTo>
                <a:lnTo>
                  <a:pt x="856" y="100"/>
                </a:lnTo>
                <a:lnTo>
                  <a:pt x="956" y="200"/>
                </a:lnTo>
                <a:lnTo>
                  <a:pt x="100" y="200"/>
                </a:lnTo>
                <a:lnTo>
                  <a:pt x="200" y="100"/>
                </a:lnTo>
                <a:lnTo>
                  <a:pt x="200" y="956"/>
                </a:lnTo>
                <a:close/>
              </a:path>
            </a:pathLst>
          </a:custGeom>
          <a:solidFill>
            <a:srgbClr val="403152"/>
          </a:solidFill>
          <a:ln w="1588" cap="flat">
            <a:solidFill>
              <a:srgbClr val="40315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4" name="Rectangle 59"/>
          <p:cNvSpPr>
            <a:spLocks noChangeArrowheads="1"/>
          </p:cNvSpPr>
          <p:nvPr/>
        </p:nvSpPr>
        <p:spPr bwMode="auto">
          <a:xfrm>
            <a:off x="5368925" y="3744913"/>
            <a:ext cx="15303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cs typeface="Arial" pitchFamily="34" charset="0"/>
              </a:rPr>
              <a:t>Headroom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96" name="Rectangle 11295"/>
          <p:cNvSpPr/>
          <p:nvPr/>
        </p:nvSpPr>
        <p:spPr>
          <a:xfrm>
            <a:off x="645783" y="6172200"/>
            <a:ext cx="391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aseline="-25000" dirty="0" smtClean="0"/>
              <a:t>Rough estimated</a:t>
            </a:r>
            <a:r>
              <a:rPr lang="en-US" dirty="0" smtClean="0"/>
              <a:t> </a:t>
            </a:r>
            <a:r>
              <a:rPr lang="en-US" baseline="-25000" dirty="0" smtClean="0"/>
              <a:t>numbers for illustration</a:t>
            </a:r>
            <a:r>
              <a:rPr lang="en-US" dirty="0" smtClean="0"/>
              <a:t> </a:t>
            </a:r>
            <a:r>
              <a:rPr lang="en-US" baseline="-25000" dirty="0" smtClean="0"/>
              <a:t>purposes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7864373" y="259110"/>
            <a:ext cx="1174537" cy="1493490"/>
            <a:chOff x="7864373" y="259110"/>
            <a:chExt cx="1174537" cy="1493490"/>
          </a:xfrm>
        </p:grpSpPr>
        <p:grpSp>
          <p:nvGrpSpPr>
            <p:cNvPr id="77" name="Group 76"/>
            <p:cNvGrpSpPr/>
            <p:nvPr/>
          </p:nvGrpSpPr>
          <p:grpSpPr>
            <a:xfrm>
              <a:off x="7864373" y="259110"/>
              <a:ext cx="1127227" cy="1493490"/>
              <a:chOff x="3467100" y="1905000"/>
              <a:chExt cx="1790700" cy="2372539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3467100" y="2362200"/>
                <a:ext cx="1790700" cy="1915339"/>
                <a:chOff x="3467100" y="2362200"/>
                <a:chExt cx="1790700" cy="1915339"/>
              </a:xfrm>
            </p:grpSpPr>
            <p:sp>
              <p:nvSpPr>
                <p:cNvPr id="81" name="Rounded Rectangle 80"/>
                <p:cNvSpPr/>
                <p:nvPr/>
              </p:nvSpPr>
              <p:spPr bwMode="auto">
                <a:xfrm>
                  <a:off x="3467100" y="2362200"/>
                  <a:ext cx="1790700" cy="175581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4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4">
                        <a:lumMod val="50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571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 anchor="ctr"/>
                <a:lstStyle/>
                <a:p>
                  <a:endParaRPr lang="en-US" sz="2800" b="1" dirty="0" smtClean="0"/>
                </a:p>
                <a:p>
                  <a:r>
                    <a:rPr lang="en-US" sz="2800" b="1" dirty="0" smtClean="0"/>
                    <a:t>     </a:t>
                  </a:r>
                  <a:endParaRPr lang="en-US" sz="2800" b="1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3733800" y="2565974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+</a:t>
                  </a:r>
                  <a:endParaRPr lang="en-US" sz="32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3987769" y="3348573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−</a:t>
                  </a:r>
                  <a:endParaRPr lang="en-US" sz="3200" dirty="0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4212722" y="2362200"/>
                  <a:ext cx="665148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×</a:t>
                  </a:r>
                  <a:endParaRPr lang="en-US" sz="3200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3995250" y="2873987"/>
                  <a:ext cx="652417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√</a:t>
                  </a:r>
                  <a:endParaRPr lang="en-US" sz="3200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4466155" y="2950695"/>
                  <a:ext cx="67279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>
                      <a:latin typeface="Edwardian Script ITC" panose="030303020407070D0804" pitchFamily="66" charset="0"/>
                    </a:rPr>
                    <a:t>x</a:t>
                  </a:r>
                  <a:r>
                    <a:rPr lang="en-US" b="1" i="1" baseline="30000" dirty="0" smtClean="0"/>
                    <a:t>2</a:t>
                  </a:r>
                  <a:endParaRPr lang="en-US" sz="2000" b="1" i="1" dirty="0"/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4177080" y="1905000"/>
                <a:ext cx="293460" cy="586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78" name="Rectangle 77"/>
            <p:cNvSpPr/>
            <p:nvPr/>
          </p:nvSpPr>
          <p:spPr bwMode="auto">
            <a:xfrm>
              <a:off x="7864373" y="500926"/>
              <a:ext cx="1174537" cy="120840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97" name="Footer Placeholder 1129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11298" name="Slide Number Placeholder 1129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21</a:t>
            </a:fld>
            <a:endParaRPr lang="en-US"/>
          </a:p>
        </p:txBody>
      </p:sp>
      <p:sp>
        <p:nvSpPr>
          <p:cNvPr id="89" name="Rectangle 88"/>
          <p:cNvSpPr/>
          <p:nvPr/>
        </p:nvSpPr>
        <p:spPr bwMode="auto">
          <a:xfrm>
            <a:off x="1052513" y="3314700"/>
            <a:ext cx="792163" cy="419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lowchart: Punched Tape 90"/>
          <p:cNvSpPr/>
          <p:nvPr/>
        </p:nvSpPr>
        <p:spPr bwMode="auto">
          <a:xfrm>
            <a:off x="914400" y="3383359"/>
            <a:ext cx="1104952" cy="281781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Bounded</a:t>
            </a:r>
            <a:r>
              <a:rPr lang="en-US" dirty="0"/>
              <a:t> Approximate Duplication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608640" cy="397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864373" y="259110"/>
            <a:ext cx="1174537" cy="1493490"/>
            <a:chOff x="7864373" y="259110"/>
            <a:chExt cx="1174537" cy="1493490"/>
          </a:xfrm>
        </p:grpSpPr>
        <p:grpSp>
          <p:nvGrpSpPr>
            <p:cNvPr id="5" name="Group 4"/>
            <p:cNvGrpSpPr/>
            <p:nvPr/>
          </p:nvGrpSpPr>
          <p:grpSpPr>
            <a:xfrm>
              <a:off x="7864373" y="259110"/>
              <a:ext cx="1127227" cy="1493490"/>
              <a:chOff x="3467100" y="1905000"/>
              <a:chExt cx="1790700" cy="237253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467100" y="2362200"/>
                <a:ext cx="1790700" cy="1915339"/>
                <a:chOff x="3467100" y="2362200"/>
                <a:chExt cx="1790700" cy="1915339"/>
              </a:xfrm>
            </p:grpSpPr>
            <p:sp>
              <p:nvSpPr>
                <p:cNvPr id="9" name="Rounded Rectangle 8"/>
                <p:cNvSpPr/>
                <p:nvPr/>
              </p:nvSpPr>
              <p:spPr bwMode="auto">
                <a:xfrm>
                  <a:off x="3467100" y="2362200"/>
                  <a:ext cx="1790700" cy="175581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4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4">
                        <a:lumMod val="50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571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 anchor="ctr"/>
                <a:lstStyle/>
                <a:p>
                  <a:endParaRPr lang="en-US" sz="2800" b="1" dirty="0" smtClean="0"/>
                </a:p>
                <a:p>
                  <a:r>
                    <a:rPr lang="en-US" sz="2800" b="1" dirty="0" smtClean="0"/>
                    <a:t>     </a:t>
                  </a:r>
                  <a:endParaRPr lang="en-US" sz="2800" b="1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733800" y="2565974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+</a:t>
                  </a:r>
                  <a:endParaRPr lang="en-US" sz="3200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987769" y="3348573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−</a:t>
                  </a:r>
                  <a:endParaRPr lang="en-US" sz="3200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4212722" y="2362200"/>
                  <a:ext cx="665148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×</a:t>
                  </a:r>
                  <a:endParaRPr lang="en-US" sz="3200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3995250" y="2873987"/>
                  <a:ext cx="652417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√</a:t>
                  </a:r>
                  <a:endParaRPr lang="en-US" sz="3200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4466155" y="2950695"/>
                  <a:ext cx="67279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>
                      <a:latin typeface="Edwardian Script ITC" panose="030303020407070D0804" pitchFamily="66" charset="0"/>
                    </a:rPr>
                    <a:t>x</a:t>
                  </a:r>
                  <a:r>
                    <a:rPr lang="en-US" b="1" i="1" baseline="30000" dirty="0" smtClean="0"/>
                    <a:t>2</a:t>
                  </a:r>
                  <a:endParaRPr lang="en-US" sz="2000" b="1" i="1" dirty="0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177080" y="1905000"/>
                <a:ext cx="293460" cy="586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7864373" y="500926"/>
              <a:ext cx="1174537" cy="120840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ooter Placeholder 1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Bounded</a:t>
            </a:r>
            <a:r>
              <a:rPr lang="en-US" dirty="0"/>
              <a:t> Approximate Duplication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696" y="2629109"/>
            <a:ext cx="5308296" cy="36192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76" y="3048000"/>
            <a:ext cx="5343424" cy="3000375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447800" cy="159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864373" y="259110"/>
            <a:ext cx="1174537" cy="1493490"/>
            <a:chOff x="7864373" y="259110"/>
            <a:chExt cx="1174537" cy="1493490"/>
          </a:xfrm>
        </p:grpSpPr>
        <p:grpSp>
          <p:nvGrpSpPr>
            <p:cNvPr id="8" name="Group 7"/>
            <p:cNvGrpSpPr/>
            <p:nvPr/>
          </p:nvGrpSpPr>
          <p:grpSpPr>
            <a:xfrm>
              <a:off x="7864373" y="259110"/>
              <a:ext cx="1127227" cy="1493490"/>
              <a:chOff x="3467100" y="1905000"/>
              <a:chExt cx="1790700" cy="237253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467100" y="2362200"/>
                <a:ext cx="1790700" cy="1915339"/>
                <a:chOff x="3467100" y="2362200"/>
                <a:chExt cx="1790700" cy="1915339"/>
              </a:xfrm>
            </p:grpSpPr>
            <p:sp>
              <p:nvSpPr>
                <p:cNvPr id="12" name="Rounded Rectangle 11"/>
                <p:cNvSpPr/>
                <p:nvPr/>
              </p:nvSpPr>
              <p:spPr bwMode="auto">
                <a:xfrm>
                  <a:off x="3467100" y="2362200"/>
                  <a:ext cx="1790700" cy="175581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accent4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accent4">
                        <a:lumMod val="50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571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 anchor="ctr"/>
                <a:lstStyle/>
                <a:p>
                  <a:endParaRPr lang="en-US" sz="2800" b="1" dirty="0" smtClean="0"/>
                </a:p>
                <a:p>
                  <a:r>
                    <a:rPr lang="en-US" sz="2800" b="1" dirty="0" smtClean="0"/>
                    <a:t>     </a:t>
                  </a:r>
                  <a:endParaRPr lang="en-US" sz="2800" b="1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3733800" y="2565974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+</a:t>
                  </a:r>
                  <a:endParaRPr lang="en-US" sz="3200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987769" y="3348573"/>
                  <a:ext cx="68552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−</a:t>
                  </a:r>
                  <a:endParaRPr lang="en-US" sz="3200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212722" y="2362200"/>
                  <a:ext cx="665148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×</a:t>
                  </a:r>
                  <a:endParaRPr lang="en-US" sz="3200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995250" y="2873987"/>
                  <a:ext cx="652417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/>
                    <a:t>√</a:t>
                  </a:r>
                  <a:endParaRPr lang="en-US" sz="3200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466155" y="2950695"/>
                  <a:ext cx="672790" cy="928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 dirty="0" smtClean="0">
                      <a:latin typeface="Edwardian Script ITC" panose="030303020407070D0804" pitchFamily="66" charset="0"/>
                    </a:rPr>
                    <a:t>x</a:t>
                  </a:r>
                  <a:r>
                    <a:rPr lang="en-US" b="1" i="1" baseline="30000" dirty="0" smtClean="0"/>
                    <a:t>2</a:t>
                  </a:r>
                  <a:endParaRPr lang="en-US" sz="2000" b="1" i="1" dirty="0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4177080" y="1905000"/>
                <a:ext cx="293460" cy="586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7864373" y="500926"/>
              <a:ext cx="1174537" cy="120840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D8AE9BA-8FD7-4D1A-A66A-D5FF7FD5C2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cloud concerns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Sharing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2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Main cloud applications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Localized analytics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Many independent requests</a:t>
            </a:r>
          </a:p>
          <a:p>
            <a:pPr lvl="1"/>
            <a:r>
              <a:rPr lang="en-US" dirty="0" smtClean="0"/>
              <a:t>Throughput matters, but </a:t>
            </a:r>
            <a:r>
              <a:rPr lang="en-US" b="1" dirty="0" smtClean="0"/>
              <a:t>latency caps</a:t>
            </a:r>
          </a:p>
          <a:p>
            <a:pPr lvl="1"/>
            <a:r>
              <a:rPr lang="en-US" dirty="0" smtClean="0"/>
              <a:t>Limited communication</a:t>
            </a:r>
          </a:p>
          <a:p>
            <a:pPr lvl="2"/>
            <a:r>
              <a:rPr lang="en-US" dirty="0" smtClean="0"/>
              <a:t>Very relaxed consistency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 smtClean="0"/>
              <a:t>exascale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Cohesive computations</a:t>
            </a:r>
          </a:p>
          <a:p>
            <a:pPr lvl="1"/>
            <a:r>
              <a:rPr lang="en-US" dirty="0" smtClean="0"/>
              <a:t>Full-scale analytics</a:t>
            </a:r>
          </a:p>
          <a:p>
            <a:pPr lvl="1"/>
            <a:r>
              <a:rPr lang="en-US" dirty="0" err="1" smtClean="0"/>
              <a:t>Checkpointing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Few (one) large application</a:t>
            </a:r>
          </a:p>
          <a:p>
            <a:pPr lvl="1"/>
            <a:r>
              <a:rPr lang="en-US" dirty="0" smtClean="0"/>
              <a:t>Throughput paramount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Heavy communication</a:t>
            </a:r>
          </a:p>
          <a:p>
            <a:pPr lvl="2"/>
            <a:r>
              <a:rPr lang="en-US" dirty="0" smtClean="0"/>
              <a:t>BW and latency important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5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Resilience implications</a:t>
            </a:r>
          </a:p>
          <a:p>
            <a:pPr lvl="1"/>
            <a:r>
              <a:rPr lang="en-US" dirty="0" smtClean="0"/>
              <a:t>Interrupts much less critical in the cloud</a:t>
            </a:r>
          </a:p>
          <a:p>
            <a:pPr lvl="1"/>
            <a:r>
              <a:rPr lang="en-US" dirty="0" smtClean="0"/>
              <a:t>Better hardware not good enough for customer storage anyway</a:t>
            </a:r>
          </a:p>
          <a:p>
            <a:pPr lvl="1"/>
            <a:r>
              <a:rPr lang="en-US" dirty="0" smtClean="0"/>
              <a:t>Most computation is approximate already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038776"/>
              </p:ext>
            </p:extLst>
          </p:nvPr>
        </p:nvGraphicFramePr>
        <p:xfrm>
          <a:off x="1016000" y="2709544"/>
          <a:ext cx="6563360" cy="422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26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similarities abound</a:t>
            </a:r>
          </a:p>
          <a:p>
            <a:pPr lvl="1"/>
            <a:r>
              <a:rPr lang="en-US" dirty="0" smtClean="0"/>
              <a:t>Xeons, mostly</a:t>
            </a:r>
          </a:p>
          <a:p>
            <a:pPr lvl="1"/>
            <a:r>
              <a:rPr lang="en-US" dirty="0" smtClean="0"/>
              <a:t>ECC memory</a:t>
            </a:r>
          </a:p>
          <a:p>
            <a:pPr lvl="1"/>
            <a:r>
              <a:rPr lang="en-US" dirty="0" smtClean="0"/>
              <a:t>Dense packaging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9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very important differences</a:t>
            </a:r>
          </a:p>
          <a:p>
            <a:pPr lvl="1"/>
            <a:r>
              <a:rPr lang="en-US" dirty="0" smtClean="0"/>
              <a:t>Virtualization vs. bare metal</a:t>
            </a:r>
          </a:p>
          <a:p>
            <a:pPr lvl="2"/>
            <a:r>
              <a:rPr lang="en-US" dirty="0" smtClean="0"/>
              <a:t>Lots of performance lost</a:t>
            </a:r>
          </a:p>
          <a:p>
            <a:pPr lvl="2"/>
            <a:r>
              <a:rPr lang="en-US" dirty="0" err="1"/>
              <a:t>A</a:t>
            </a:r>
            <a:r>
              <a:rPr lang="en-US" dirty="0" err="1" smtClean="0"/>
              <a:t>availability</a:t>
            </a:r>
            <a:r>
              <a:rPr lang="en-US" dirty="0" smtClean="0"/>
              <a:t> and management gains</a:t>
            </a:r>
          </a:p>
          <a:p>
            <a:pPr lvl="2"/>
            <a:r>
              <a:rPr lang="en-US" dirty="0" smtClean="0"/>
              <a:t>Not really different hardware, but shows focus not perf.</a:t>
            </a:r>
          </a:p>
          <a:p>
            <a:pPr lvl="1"/>
            <a:r>
              <a:rPr lang="en-US" dirty="0" smtClean="0"/>
              <a:t>Ethernet vs. specialized interconnects</a:t>
            </a:r>
          </a:p>
          <a:p>
            <a:pPr lvl="2"/>
            <a:r>
              <a:rPr lang="en-US" dirty="0" smtClean="0"/>
              <a:t>Differences in workloads</a:t>
            </a:r>
          </a:p>
          <a:p>
            <a:pPr lvl="1"/>
            <a:r>
              <a:rPr lang="en-US" dirty="0" smtClean="0"/>
              <a:t>Limited throughput-computing in the cloud</a:t>
            </a:r>
          </a:p>
          <a:p>
            <a:pPr lvl="2"/>
            <a:r>
              <a:rPr lang="en-US" dirty="0" smtClean="0"/>
              <a:t>Only in special-purpose components (groups of racks)</a:t>
            </a:r>
          </a:p>
          <a:p>
            <a:pPr lvl="3"/>
            <a:r>
              <a:rPr lang="en-US" dirty="0" smtClean="0"/>
              <a:t>Because latency actually important</a:t>
            </a:r>
          </a:p>
          <a:p>
            <a:pPr lvl="2"/>
            <a:r>
              <a:rPr lang="en-US" dirty="0" err="1" smtClean="0"/>
              <a:t>Exascale</a:t>
            </a:r>
            <a:r>
              <a:rPr lang="en-US" dirty="0" smtClean="0"/>
              <a:t> will need everywhere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1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cloud/</a:t>
            </a:r>
            <a:r>
              <a:rPr lang="en-US" dirty="0" err="1" smtClean="0"/>
              <a:t>exascale</a:t>
            </a:r>
            <a:r>
              <a:rPr lang="en-US" dirty="0" smtClean="0"/>
              <a:t> divergence</a:t>
            </a:r>
          </a:p>
          <a:p>
            <a:pPr lvl="1"/>
            <a:r>
              <a:rPr lang="en-US" dirty="0" smtClean="0"/>
              <a:t>That will not be good</a:t>
            </a:r>
          </a:p>
          <a:p>
            <a:pPr lvl="1"/>
            <a:r>
              <a:rPr lang="en-US" dirty="0" smtClean="0"/>
              <a:t>Likely scenario: </a:t>
            </a:r>
            <a:r>
              <a:rPr lang="en-US" dirty="0" err="1" smtClean="0"/>
              <a:t>exascale</a:t>
            </a:r>
            <a:r>
              <a:rPr lang="en-US" dirty="0" smtClean="0"/>
              <a:t> will have to make use of cloud-oriented processors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Many differences are really software stack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learn from the cloud?</a:t>
            </a:r>
          </a:p>
          <a:p>
            <a:pPr lvl="1"/>
            <a:r>
              <a:rPr lang="en-US" dirty="0" smtClean="0"/>
              <a:t>Make jobs look more independent</a:t>
            </a:r>
          </a:p>
          <a:p>
            <a:pPr lvl="1"/>
            <a:r>
              <a:rPr lang="en-US" dirty="0" smtClean="0"/>
              <a:t>Manage jobs and sharing</a:t>
            </a:r>
          </a:p>
          <a:p>
            <a:pPr lvl="1"/>
            <a:r>
              <a:rPr lang="en-US" dirty="0" smtClean="0"/>
              <a:t>Be ready to approximate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70877"/>
      </p:ext>
    </p:extLst>
  </p:cSld>
  <p:clrMapOvr>
    <a:masterClrMapping/>
  </p:clrMapOvr>
</p:sld>
</file>

<file path=ppt/theme/theme1.xml><?xml version="1.0" encoding="utf-8"?>
<a:theme xmlns:a="http://schemas.openxmlformats.org/drawingml/2006/main" name="NewUTColors">
  <a:themeElements>
    <a:clrScheme name="Custom 1">
      <a:dk1>
        <a:srgbClr val="003057"/>
      </a:dk1>
      <a:lt1>
        <a:sysClr val="window" lastClr="FFFFFF"/>
      </a:lt1>
      <a:dk2>
        <a:srgbClr val="115E67"/>
      </a:dk2>
      <a:lt2>
        <a:srgbClr val="D9C89E"/>
      </a:lt2>
      <a:accent1>
        <a:srgbClr val="115E67"/>
      </a:accent1>
      <a:accent2>
        <a:srgbClr val="CB6015"/>
      </a:accent2>
      <a:accent3>
        <a:srgbClr val="7FA9AE"/>
      </a:accent3>
      <a:accent4>
        <a:srgbClr val="A9C47F"/>
      </a:accent4>
      <a:accent5>
        <a:srgbClr val="D9C89E"/>
      </a:accent5>
      <a:accent6>
        <a:srgbClr val="F2A900"/>
      </a:accent6>
      <a:hlink>
        <a:srgbClr val="A9C47F"/>
      </a:hlink>
      <a:folHlink>
        <a:srgbClr val="7FA9AE"/>
      </a:folHlink>
    </a:clrScheme>
    <a:fontScheme name="Default Design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tlCol="0" anchor="ctr"/>
      <a:lstStyle>
        <a:defPPr algn="ctr">
          <a:defRPr/>
        </a:defPPr>
      </a:lstStyle>
    </a:spDef>
    <a:lnDef>
      <a:spPr bwMode="auto"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>
            <a:latin typeface="Source Sans Pro" panose="020B0503030403020204" pitchFamily="34" charset="0"/>
            <a:ea typeface="Source Sans Pro" panose="020B050303040302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UTColors" id="{8AC626F9-33D0-49DF-8AA6-2B606302FB12}" vid="{5FECD1A2-28BD-4BB5-8D5C-7C01899416F6}"/>
    </a:ext>
  </a:extLst>
</a:theme>
</file>

<file path=ppt/theme/theme2.xml><?xml version="1.0" encoding="utf-8"?>
<a:theme xmlns:a="http://schemas.openxmlformats.org/drawingml/2006/main" name="1_LPH2013Top">
  <a:themeElements>
    <a:clrScheme name="UT Primary">
      <a:dk1>
        <a:srgbClr val="003057"/>
      </a:dk1>
      <a:lt1>
        <a:sysClr val="window" lastClr="FFFFFF"/>
      </a:lt1>
      <a:dk2>
        <a:srgbClr val="63666A"/>
      </a:dk2>
      <a:lt2>
        <a:srgbClr val="D6D2C4"/>
      </a:lt2>
      <a:accent1>
        <a:srgbClr val="115E67"/>
      </a:accent1>
      <a:accent2>
        <a:srgbClr val="CB6015"/>
      </a:accent2>
      <a:accent3>
        <a:srgbClr val="7FA9AE"/>
      </a:accent3>
      <a:accent4>
        <a:srgbClr val="A9C47F"/>
      </a:accent4>
      <a:accent5>
        <a:srgbClr val="D9C89E"/>
      </a:accent5>
      <a:accent6>
        <a:srgbClr val="F2A900"/>
      </a:accent6>
      <a:hlink>
        <a:srgbClr val="A9C47F"/>
      </a:hlink>
      <a:folHlink>
        <a:srgbClr val="7FA9AE"/>
      </a:folHlink>
    </a:clrScheme>
    <a:fontScheme name="Default Design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9000"/>
          </a:lnSpc>
          <a:spcBef>
            <a:spcPct val="0"/>
          </a:spcBef>
          <a:spcAft>
            <a:spcPct val="0"/>
          </a:spcAft>
          <a:buClr>
            <a:srgbClr val="333399"/>
          </a:buClr>
          <a:buSzPct val="100000"/>
          <a:buFont typeface="Century Gothic" pitchFamily="34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CC6633"/>
            </a:solidFill>
            <a:effectLst/>
            <a:latin typeface="Century Gothic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9000"/>
          </a:lnSpc>
          <a:spcBef>
            <a:spcPct val="0"/>
          </a:spcBef>
          <a:spcAft>
            <a:spcPct val="0"/>
          </a:spcAft>
          <a:buClr>
            <a:srgbClr val="333399"/>
          </a:buClr>
          <a:buSzPct val="100000"/>
          <a:buFont typeface="Century Gothic" pitchFamily="34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CC6633"/>
            </a:solidFill>
            <a:effectLst/>
            <a:latin typeface="Century Gothic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NewUTColors</Template>
  <TotalTime>5778</TotalTime>
  <Words>640</Words>
  <Application>Microsoft Office PowerPoint</Application>
  <PresentationFormat>On-screen Show (4:3)</PresentationFormat>
  <Paragraphs>320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Gothic</vt:lpstr>
      <vt:lpstr>Edwardian Script ITC</vt:lpstr>
      <vt:lpstr>Source Sans Pro</vt:lpstr>
      <vt:lpstr>Times New Roman</vt:lpstr>
      <vt:lpstr>Wingdings</vt:lpstr>
      <vt:lpstr>NewUTColors</vt:lpstr>
      <vt:lpstr>1_LPH2013Top</vt:lpstr>
      <vt:lpstr>Toward Exascale Resilience Part 7:     What about clouds?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Mattan Erez</dc:creator>
  <cp:lastModifiedBy>Mattan Erez</cp:lastModifiedBy>
  <cp:revision>386</cp:revision>
  <dcterms:created xsi:type="dcterms:W3CDTF">2015-06-27T13:37:13Z</dcterms:created>
  <dcterms:modified xsi:type="dcterms:W3CDTF">2015-07-02T02:05:11Z</dcterms:modified>
</cp:coreProperties>
</file>