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84" r:id="rId2"/>
  </p:sldMasterIdLst>
  <p:notesMasterIdLst>
    <p:notesMasterId r:id="rId82"/>
  </p:notesMasterIdLst>
  <p:sldIdLst>
    <p:sldId id="323" r:id="rId3"/>
    <p:sldId id="401"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75"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76" r:id="rId41"/>
    <p:sldId id="377" r:id="rId42"/>
    <p:sldId id="359" r:id="rId43"/>
    <p:sldId id="379" r:id="rId44"/>
    <p:sldId id="380" r:id="rId45"/>
    <p:sldId id="381" r:id="rId46"/>
    <p:sldId id="382" r:id="rId47"/>
    <p:sldId id="383" r:id="rId48"/>
    <p:sldId id="360" r:id="rId49"/>
    <p:sldId id="378" r:id="rId50"/>
    <p:sldId id="361" r:id="rId51"/>
    <p:sldId id="384" r:id="rId52"/>
    <p:sldId id="362" r:id="rId53"/>
    <p:sldId id="363" r:id="rId54"/>
    <p:sldId id="387" r:id="rId55"/>
    <p:sldId id="388" r:id="rId56"/>
    <p:sldId id="389" r:id="rId57"/>
    <p:sldId id="390" r:id="rId58"/>
    <p:sldId id="364" r:id="rId59"/>
    <p:sldId id="385" r:id="rId60"/>
    <p:sldId id="365" r:id="rId61"/>
    <p:sldId id="366" r:id="rId62"/>
    <p:sldId id="367" r:id="rId63"/>
    <p:sldId id="368" r:id="rId64"/>
    <p:sldId id="369" r:id="rId65"/>
    <p:sldId id="370" r:id="rId66"/>
    <p:sldId id="371" r:id="rId67"/>
    <p:sldId id="372" r:id="rId68"/>
    <p:sldId id="386" r:id="rId69"/>
    <p:sldId id="391" r:id="rId70"/>
    <p:sldId id="392" r:id="rId71"/>
    <p:sldId id="394" r:id="rId72"/>
    <p:sldId id="393" r:id="rId73"/>
    <p:sldId id="395" r:id="rId74"/>
    <p:sldId id="397" r:id="rId75"/>
    <p:sldId id="398" r:id="rId76"/>
    <p:sldId id="399" r:id="rId77"/>
    <p:sldId id="400" r:id="rId78"/>
    <p:sldId id="373" r:id="rId79"/>
    <p:sldId id="374" r:id="rId80"/>
    <p:sldId id="402"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an Erez" initials="ME" lastIdx="14" clrIdx="0">
    <p:extLst>
      <p:ext uri="{19B8F6BF-5375-455C-9EA6-DF929625EA0E}">
        <p15:presenceInfo xmlns:p15="http://schemas.microsoft.com/office/powerpoint/2012/main" userId="Mattan Erez" providerId="None"/>
      </p:ext>
    </p:extLst>
  </p:cmAuthor>
  <p:cmAuthor id="2" name="wannikim" initials="w"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69" autoAdjust="0"/>
  </p:normalViewPr>
  <p:slideViewPr>
    <p:cSldViewPr snapToGrid="0">
      <p:cViewPr varScale="1">
        <p:scale>
          <a:sx n="75" d="100"/>
          <a:sy n="75" d="100"/>
        </p:scale>
        <p:origin x="1694"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cygwin\home\merez\LPHGDrive\talks\fit_graphs_fault_projection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erez\Downloads\toorses_28Jan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Jinsuk\Documents\Grad%20Works\2012%20Fall\Research\SC%20Presentation\Final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39078506620351"/>
          <c:y val="3.1652990179472873E-2"/>
          <c:w val="0.79294463437649865"/>
          <c:h val="0.70888255347391926"/>
        </c:manualLayout>
      </c:layout>
      <c:lineChart>
        <c:grouping val="standard"/>
        <c:varyColors val="0"/>
        <c:ser>
          <c:idx val="0"/>
          <c:order val="0"/>
          <c:tx>
            <c:strRef>
              <c:f>'2015'!$F$29</c:f>
              <c:strCache>
                <c:ptCount val="1"/>
                <c:pt idx="0">
                  <c:v>Hard</c:v>
                </c:pt>
              </c:strCache>
            </c:strRef>
          </c:tx>
          <c:spPr>
            <a:ln w="76200"/>
          </c:spPr>
          <c:marker>
            <c:symbol val="none"/>
          </c:marker>
          <c:cat>
            <c:strRef>
              <c:f>'2015'!$L$30:$L$34</c:f>
              <c:strCache>
                <c:ptCount val="5"/>
                <c:pt idx="0">
                  <c:v>2013 
(15PF)</c:v>
                </c:pt>
                <c:pt idx="1">
                  <c:v>2015
(40PF)</c:v>
                </c:pt>
                <c:pt idx="2">
                  <c:v>2017
(130PF)</c:v>
                </c:pt>
                <c:pt idx="3">
                  <c:v>2019
(450PF)</c:v>
                </c:pt>
                <c:pt idx="4">
                  <c:v>2021
(1500PF)</c:v>
                </c:pt>
              </c:strCache>
            </c:strRef>
          </c:cat>
          <c:val>
            <c:numRef>
              <c:f>'2015'!$S$30:$S$34</c:f>
              <c:numCache>
                <c:formatCode>General</c:formatCode>
                <c:ptCount val="5"/>
                <c:pt idx="0">
                  <c:v>16.666666666666668</c:v>
                </c:pt>
                <c:pt idx="1">
                  <c:v>12.626262626262625</c:v>
                </c:pt>
                <c:pt idx="2">
                  <c:v>9.5653504744413809</c:v>
                </c:pt>
                <c:pt idx="3">
                  <c:v>7.2464776321525619</c:v>
                </c:pt>
                <c:pt idx="4">
                  <c:v>5.4897557819337583</c:v>
                </c:pt>
              </c:numCache>
            </c:numRef>
          </c:val>
          <c:smooth val="1"/>
        </c:ser>
        <c:ser>
          <c:idx val="1"/>
          <c:order val="1"/>
          <c:tx>
            <c:strRef>
              <c:f>'2015'!$H$29</c:f>
              <c:strCache>
                <c:ptCount val="1"/>
                <c:pt idx="0">
                  <c:v>Soft</c:v>
                </c:pt>
              </c:strCache>
            </c:strRef>
          </c:tx>
          <c:spPr>
            <a:ln w="76200">
              <a:solidFill>
                <a:schemeClr val="accent4"/>
              </a:solidFill>
            </a:ln>
          </c:spPr>
          <c:marker>
            <c:symbol val="none"/>
          </c:marker>
          <c:cat>
            <c:strRef>
              <c:f>'2015'!$L$30:$L$34</c:f>
              <c:strCache>
                <c:ptCount val="5"/>
                <c:pt idx="0">
                  <c:v>2013 
(15PF)</c:v>
                </c:pt>
                <c:pt idx="1">
                  <c:v>2015
(40PF)</c:v>
                </c:pt>
                <c:pt idx="2">
                  <c:v>2017
(130PF)</c:v>
                </c:pt>
                <c:pt idx="3">
                  <c:v>2019
(450PF)</c:v>
                </c:pt>
                <c:pt idx="4">
                  <c:v>2021
(1500PF)</c:v>
                </c:pt>
              </c:strCache>
            </c:strRef>
          </c:cat>
          <c:val>
            <c:numRef>
              <c:f>'2015'!$T$30:$T$34</c:f>
              <c:numCache>
                <c:formatCode>General</c:formatCode>
                <c:ptCount val="5"/>
                <c:pt idx="0">
                  <c:v>400</c:v>
                </c:pt>
                <c:pt idx="1">
                  <c:v>121.2121212121212</c:v>
                </c:pt>
                <c:pt idx="2">
                  <c:v>36.730945821854903</c:v>
                </c:pt>
                <c:pt idx="3">
                  <c:v>11.130589642986335</c:v>
                </c:pt>
                <c:pt idx="4">
                  <c:v>3.3729059524201008</c:v>
                </c:pt>
              </c:numCache>
            </c:numRef>
          </c:val>
          <c:smooth val="1"/>
        </c:ser>
        <c:ser>
          <c:idx val="2"/>
          <c:order val="2"/>
          <c:tx>
            <c:strRef>
              <c:f>'2015'!$I$29</c:f>
              <c:strCache>
                <c:ptCount val="1"/>
                <c:pt idx="0">
                  <c:v>Intermittent SW</c:v>
                </c:pt>
              </c:strCache>
            </c:strRef>
          </c:tx>
          <c:spPr>
            <a:ln w="76200"/>
          </c:spPr>
          <c:marker>
            <c:symbol val="none"/>
          </c:marker>
          <c:cat>
            <c:strRef>
              <c:f>'2015'!$L$30:$L$34</c:f>
              <c:strCache>
                <c:ptCount val="5"/>
                <c:pt idx="0">
                  <c:v>2013 
(15PF)</c:v>
                </c:pt>
                <c:pt idx="1">
                  <c:v>2015
(40PF)</c:v>
                </c:pt>
                <c:pt idx="2">
                  <c:v>2017
(130PF)</c:v>
                </c:pt>
                <c:pt idx="3">
                  <c:v>2019
(450PF)</c:v>
                </c:pt>
                <c:pt idx="4">
                  <c:v>2021
(1500PF)</c:v>
                </c:pt>
              </c:strCache>
            </c:strRef>
          </c:cat>
          <c:val>
            <c:numRef>
              <c:f>'2015'!$V$30:$V$34</c:f>
              <c:numCache>
                <c:formatCode>General</c:formatCode>
                <c:ptCount val="5"/>
                <c:pt idx="0">
                  <c:v>28.571428571428573</c:v>
                </c:pt>
                <c:pt idx="1">
                  <c:v>18.552875695732837</c:v>
                </c:pt>
                <c:pt idx="2">
                  <c:v>12.047321880345999</c:v>
                </c:pt>
                <c:pt idx="3">
                  <c:v>7.8229362859389608</c:v>
                </c:pt>
                <c:pt idx="4">
                  <c:v>5.079828757103221</c:v>
                </c:pt>
              </c:numCache>
            </c:numRef>
          </c:val>
          <c:smooth val="1"/>
        </c:ser>
        <c:ser>
          <c:idx val="3"/>
          <c:order val="3"/>
          <c:tx>
            <c:strRef>
              <c:f>'2015'!$J$29</c:f>
              <c:strCache>
                <c:ptCount val="1"/>
                <c:pt idx="0">
                  <c:v>Overall</c:v>
                </c:pt>
              </c:strCache>
            </c:strRef>
          </c:tx>
          <c:spPr>
            <a:ln w="101600">
              <a:solidFill>
                <a:schemeClr val="accent2"/>
              </a:solidFill>
            </a:ln>
          </c:spPr>
          <c:marker>
            <c:symbol val="none"/>
          </c:marker>
          <c:cat>
            <c:strRef>
              <c:f>'2015'!$L$30:$L$34</c:f>
              <c:strCache>
                <c:ptCount val="5"/>
                <c:pt idx="0">
                  <c:v>2013 
(15PF)</c:v>
                </c:pt>
                <c:pt idx="1">
                  <c:v>2015
(40PF)</c:v>
                </c:pt>
                <c:pt idx="2">
                  <c:v>2017
(130PF)</c:v>
                </c:pt>
                <c:pt idx="3">
                  <c:v>2019
(450PF)</c:v>
                </c:pt>
                <c:pt idx="4">
                  <c:v>2021
(1500PF)</c:v>
                </c:pt>
              </c:strCache>
            </c:strRef>
          </c:cat>
          <c:val>
            <c:numRef>
              <c:f>'2015'!$W$30:$W$34</c:f>
              <c:numCache>
                <c:formatCode>General</c:formatCode>
                <c:ptCount val="5"/>
                <c:pt idx="0">
                  <c:v>10.256410256410257</c:v>
                </c:pt>
                <c:pt idx="1">
                  <c:v>7.0746374248319777</c:v>
                </c:pt>
                <c:pt idx="2">
                  <c:v>4.6560353858689316</c:v>
                </c:pt>
                <c:pt idx="3">
                  <c:v>2.8115964407663263</c:v>
                </c:pt>
                <c:pt idx="4">
                  <c:v>1.4803964162651191</c:v>
                </c:pt>
              </c:numCache>
            </c:numRef>
          </c:val>
          <c:smooth val="1"/>
        </c:ser>
        <c:dLbls>
          <c:showLegendKey val="0"/>
          <c:showVal val="0"/>
          <c:showCatName val="0"/>
          <c:showSerName val="0"/>
          <c:showPercent val="0"/>
          <c:showBubbleSize val="0"/>
        </c:dLbls>
        <c:smooth val="0"/>
        <c:axId val="240960688"/>
        <c:axId val="240966128"/>
      </c:lineChart>
      <c:catAx>
        <c:axId val="240960688"/>
        <c:scaling>
          <c:orientation val="minMax"/>
        </c:scaling>
        <c:delete val="0"/>
        <c:axPos val="b"/>
        <c:title>
          <c:tx>
            <c:rich>
              <a:bodyPr/>
              <a:lstStyle/>
              <a:p>
                <a:pPr>
                  <a:defRPr/>
                </a:pPr>
                <a:r>
                  <a:rPr lang="en-US"/>
                  <a:t>Year (Expected performance in PetaFlops)</a:t>
                </a:r>
              </a:p>
            </c:rich>
          </c:tx>
          <c:layout>
            <c:manualLayout>
              <c:xMode val="edge"/>
              <c:yMode val="edge"/>
              <c:x val="0.24845587483382758"/>
              <c:y val="0.90491494118790694"/>
            </c:manualLayout>
          </c:layout>
          <c:overlay val="0"/>
        </c:title>
        <c:numFmt formatCode="General" sourceLinked="1"/>
        <c:majorTickMark val="none"/>
        <c:minorTickMark val="none"/>
        <c:tickLblPos val="nextTo"/>
        <c:spPr>
          <a:ln w="28575"/>
        </c:spPr>
        <c:crossAx val="240966128"/>
        <c:crossesAt val="0"/>
        <c:auto val="1"/>
        <c:lblAlgn val="ctr"/>
        <c:lblOffset val="100"/>
        <c:noMultiLvlLbl val="1"/>
      </c:catAx>
      <c:valAx>
        <c:axId val="240966128"/>
        <c:scaling>
          <c:logBase val="10"/>
          <c:orientation val="minMax"/>
          <c:min val="1"/>
        </c:scaling>
        <c:delete val="0"/>
        <c:axPos val="l"/>
        <c:majorGridlines/>
        <c:title>
          <c:tx>
            <c:rich>
              <a:bodyPr/>
              <a:lstStyle/>
              <a:p>
                <a:pPr>
                  <a:defRPr/>
                </a:pPr>
                <a:r>
                  <a:rPr lang="en-US"/>
                  <a:t>Projected MTTI [hours]</a:t>
                </a:r>
              </a:p>
            </c:rich>
          </c:tx>
          <c:layout/>
          <c:overlay val="0"/>
        </c:title>
        <c:numFmt formatCode="General" sourceLinked="1"/>
        <c:majorTickMark val="none"/>
        <c:minorTickMark val="none"/>
        <c:tickLblPos val="nextTo"/>
        <c:spPr>
          <a:ln w="28575"/>
        </c:spPr>
        <c:crossAx val="240960688"/>
        <c:crosses val="autoZero"/>
        <c:crossBetween val="between"/>
      </c:valAx>
    </c:plotArea>
    <c:legend>
      <c:legendPos val="r"/>
      <c:layout>
        <c:manualLayout>
          <c:xMode val="edge"/>
          <c:yMode val="edge"/>
          <c:x val="0.62247281589801284"/>
          <c:y val="3.3831115938093952E-3"/>
          <c:w val="0.36193100862392202"/>
          <c:h val="0.37170181313542705"/>
        </c:manualLayout>
      </c:layout>
      <c:overlay val="1"/>
    </c:legend>
    <c:plotVisOnly val="1"/>
    <c:dispBlanksAs val="gap"/>
    <c:showDLblsOverMax val="0"/>
  </c:chart>
  <c:spPr>
    <a:noFill/>
    <a:ln>
      <a:noFill/>
    </a:ln>
  </c:spPr>
  <c:txPr>
    <a:bodyPr/>
    <a:lstStyle/>
    <a:p>
      <a:pPr>
        <a:defRPr sz="2000">
          <a:solidFill>
            <a:schemeClr val="accent1"/>
          </a:solidFill>
          <a:latin typeface="Lato" panose="020F0502020204030203"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14620332158373"/>
          <c:y val="9.6498842592592587E-2"/>
          <c:w val="0.67897925205758713"/>
          <c:h val="0.67025907243365412"/>
        </c:manualLayout>
      </c:layout>
      <c:barChart>
        <c:barDir val="col"/>
        <c:grouping val="clustered"/>
        <c:varyColors val="0"/>
        <c:ser>
          <c:idx val="3"/>
          <c:order val="0"/>
          <c:tx>
            <c:strRef>
              <c:f>Power!$AL$77</c:f>
              <c:strCache>
                <c:ptCount val="1"/>
                <c:pt idx="0">
                  <c:v>CDs, HPCCG</c:v>
                </c:pt>
              </c:strCache>
            </c:strRef>
          </c:tx>
          <c:spPr>
            <a:solidFill>
              <a:schemeClr val="accent1"/>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Power!$AM$77:$AS$77</c:f>
              <c:numCache>
                <c:formatCode>General</c:formatCode>
                <c:ptCount val="7"/>
                <c:pt idx="0">
                  <c:v>3.2382776372186228E-5</c:v>
                </c:pt>
                <c:pt idx="1">
                  <c:v>1.1760894307277781E-4</c:v>
                </c:pt>
                <c:pt idx="2">
                  <c:v>1.2313473569958155E-4</c:v>
                </c:pt>
                <c:pt idx="3">
                  <c:v>3.1516353223981497E-4</c:v>
                </c:pt>
                <c:pt idx="4">
                  <c:v>1.0207425604440434E-3</c:v>
                </c:pt>
                <c:pt idx="5">
                  <c:v>2.9015601111330724E-3</c:v>
                </c:pt>
                <c:pt idx="6">
                  <c:v>6.3734015741205852E-3</c:v>
                </c:pt>
              </c:numCache>
            </c:numRef>
          </c:val>
        </c:ser>
        <c:ser>
          <c:idx val="4"/>
          <c:order val="1"/>
          <c:tx>
            <c:strRef>
              <c:f>Power!$AL$78</c:f>
              <c:strCache>
                <c:ptCount val="1"/>
                <c:pt idx="0">
                  <c:v>h-CPR, 10%</c:v>
                </c:pt>
              </c:strCache>
            </c:strRef>
          </c:tx>
          <c:spPr>
            <a:solidFill>
              <a:schemeClr val="accent2"/>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Power!$AM$78:$AS$78</c:f>
              <c:numCache>
                <c:formatCode>General</c:formatCode>
                <c:ptCount val="7"/>
                <c:pt idx="0">
                  <c:v>4.1140561106967066E-3</c:v>
                </c:pt>
                <c:pt idx="1">
                  <c:v>6.9317179463426193E-3</c:v>
                </c:pt>
                <c:pt idx="2">
                  <c:v>1.1043936228605888E-2</c:v>
                </c:pt>
                <c:pt idx="3">
                  <c:v>1.8768569604102447E-2</c:v>
                </c:pt>
                <c:pt idx="4">
                  <c:v>3.4232902216795535E-2</c:v>
                </c:pt>
                <c:pt idx="5">
                  <c:v>5.5843677697804628E-2</c:v>
                </c:pt>
                <c:pt idx="6">
                  <c:v>7.9342231574602629E-2</c:v>
                </c:pt>
              </c:numCache>
            </c:numRef>
          </c:val>
        </c:ser>
        <c:ser>
          <c:idx val="5"/>
          <c:order val="2"/>
          <c:tx>
            <c:strRef>
              <c:f>Power!$AL$79</c:f>
              <c:strCache>
                <c:ptCount val="1"/>
                <c:pt idx="0">
                  <c:v>g-CPR, 10%</c:v>
                </c:pt>
              </c:strCache>
            </c:strRef>
          </c:tx>
          <c:spPr>
            <a:solidFill>
              <a:schemeClr val="accent3"/>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Power!$AM$79:$AS$79</c:f>
              <c:numCache>
                <c:formatCode>General</c:formatCode>
                <c:ptCount val="7"/>
                <c:pt idx="0">
                  <c:v>3.4008754745324721E-2</c:v>
                </c:pt>
                <c:pt idx="1">
                  <c:v>7.8008116969917385E-2</c:v>
                </c:pt>
                <c:pt idx="2">
                  <c:v>0.18425588643270263</c:v>
                </c:pt>
                <c:pt idx="3">
                  <c:v>0.49114743049202647</c:v>
                </c:pt>
                <c:pt idx="4">
                  <c:v>2.054479699927914</c:v>
                </c:pt>
                <c:pt idx="5">
                  <c:v>12.312796126508839</c:v>
                </c:pt>
                <c:pt idx="6">
                  <c:v>0</c:v>
                </c:pt>
              </c:numCache>
            </c:numRef>
          </c:val>
        </c:ser>
        <c:dLbls>
          <c:showLegendKey val="0"/>
          <c:showVal val="0"/>
          <c:showCatName val="0"/>
          <c:showSerName val="0"/>
          <c:showPercent val="0"/>
          <c:showBubbleSize val="0"/>
        </c:dLbls>
        <c:gapWidth val="150"/>
        <c:axId val="639305968"/>
        <c:axId val="639310320"/>
      </c:barChart>
      <c:catAx>
        <c:axId val="639305968"/>
        <c:scaling>
          <c:orientation val="minMax"/>
        </c:scaling>
        <c:delete val="0"/>
        <c:axPos val="b"/>
        <c:numFmt formatCode="General" sourceLinked="0"/>
        <c:majorTickMark val="out"/>
        <c:minorTickMark val="none"/>
        <c:tickLblPos val="nextTo"/>
        <c:txPr>
          <a:bodyPr/>
          <a:lstStyle/>
          <a:p>
            <a:pPr>
              <a:defRPr sz="1400"/>
            </a:pPr>
            <a:endParaRPr lang="en-US"/>
          </a:p>
        </c:txPr>
        <c:crossAx val="639310320"/>
        <c:crosses val="autoZero"/>
        <c:auto val="1"/>
        <c:lblAlgn val="ctr"/>
        <c:lblOffset val="100"/>
        <c:noMultiLvlLbl val="0"/>
      </c:catAx>
      <c:valAx>
        <c:axId val="639310320"/>
        <c:scaling>
          <c:orientation val="minMax"/>
          <c:max val="0.25"/>
          <c:min val="0"/>
        </c:scaling>
        <c:delete val="0"/>
        <c:axPos val="l"/>
        <c:majorGridlines/>
        <c:title>
          <c:tx>
            <c:rich>
              <a:bodyPr rot="-5400000" vert="horz"/>
              <a:lstStyle/>
              <a:p>
                <a:pPr>
                  <a:defRPr sz="1800"/>
                </a:pPr>
                <a:r>
                  <a:rPr lang="en-US" sz="1800"/>
                  <a:t>Energy Overhead</a:t>
                </a:r>
              </a:p>
            </c:rich>
          </c:tx>
          <c:layout/>
          <c:overlay val="0"/>
        </c:title>
        <c:numFmt formatCode="0%" sourceLinked="0"/>
        <c:majorTickMark val="out"/>
        <c:minorTickMark val="none"/>
        <c:tickLblPos val="nextTo"/>
        <c:txPr>
          <a:bodyPr/>
          <a:lstStyle/>
          <a:p>
            <a:pPr>
              <a:defRPr sz="1800" b="1"/>
            </a:pPr>
            <a:endParaRPr lang="en-US"/>
          </a:p>
        </c:txPr>
        <c:crossAx val="639305968"/>
        <c:crosses val="autoZero"/>
        <c:crossBetween val="between"/>
        <c:majorUnit val="0.1"/>
      </c:valAx>
    </c:plotArea>
    <c:legend>
      <c:legendPos val="r"/>
      <c:layout>
        <c:manualLayout>
          <c:xMode val="edge"/>
          <c:yMode val="edge"/>
          <c:x val="0.83175562325877528"/>
          <c:y val="0.21573350981977094"/>
          <c:w val="0.16183800644962251"/>
          <c:h val="0.42792632691746862"/>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23099990807047"/>
          <c:y val="4.2141294838145271E-2"/>
          <c:w val="0.57852367005592953"/>
          <c:h val="0.8326195683872849"/>
        </c:manualLayout>
      </c:layout>
      <c:barChart>
        <c:barDir val="col"/>
        <c:grouping val="clustered"/>
        <c:varyColors val="0"/>
        <c:ser>
          <c:idx val="0"/>
          <c:order val="0"/>
          <c:tx>
            <c:strRef>
              <c:f>Power!$AL$105</c:f>
              <c:strCache>
                <c:ptCount val="1"/>
                <c:pt idx="0">
                  <c:v>CDs, NT</c:v>
                </c:pt>
              </c:strCache>
            </c:strRef>
          </c:tx>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Power!$AM$105:$AS$105</c:f>
              <c:numCache>
                <c:formatCode>General</c:formatCode>
                <c:ptCount val="7"/>
                <c:pt idx="0">
                  <c:v>0.97429290000000002</c:v>
                </c:pt>
                <c:pt idx="1">
                  <c:v>0.9524868999999998</c:v>
                </c:pt>
                <c:pt idx="2">
                  <c:v>0.94834200000000002</c:v>
                </c:pt>
                <c:pt idx="3">
                  <c:v>0.91909390000000002</c:v>
                </c:pt>
                <c:pt idx="4">
                  <c:v>0.88349409999999973</c:v>
                </c:pt>
                <c:pt idx="5">
                  <c:v>0.84948049999999997</c:v>
                </c:pt>
                <c:pt idx="6">
                  <c:v>0.84042850000000002</c:v>
                </c:pt>
              </c:numCache>
            </c:numRef>
          </c:val>
        </c:ser>
        <c:ser>
          <c:idx val="1"/>
          <c:order val="1"/>
          <c:tx>
            <c:strRef>
              <c:f>Power!$AL$106</c:f>
              <c:strCache>
                <c:ptCount val="1"/>
                <c:pt idx="0">
                  <c:v>h-CPR, 80%</c:v>
                </c:pt>
              </c:strCache>
            </c:strRef>
          </c:tx>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Power!$AM$106:$AS$106</c:f>
              <c:numCache>
                <c:formatCode>General</c:formatCode>
                <c:ptCount val="7"/>
                <c:pt idx="0">
                  <c:v>0.96388540000000023</c:v>
                </c:pt>
                <c:pt idx="1">
                  <c:v>0.93988559999999999</c:v>
                </c:pt>
                <c:pt idx="2">
                  <c:v>0.90593990000000002</c:v>
                </c:pt>
                <c:pt idx="3">
                  <c:v>0.84508919999999998</c:v>
                </c:pt>
                <c:pt idx="4">
                  <c:v>0.73377720000000024</c:v>
                </c:pt>
                <c:pt idx="5">
                  <c:v>0.59868639999999951</c:v>
                </c:pt>
                <c:pt idx="6">
                  <c:v>0.50113839999999976</c:v>
                </c:pt>
              </c:numCache>
            </c:numRef>
          </c:val>
        </c:ser>
        <c:dLbls>
          <c:showLegendKey val="0"/>
          <c:showVal val="0"/>
          <c:showCatName val="0"/>
          <c:showSerName val="0"/>
          <c:showPercent val="0"/>
          <c:showBubbleSize val="0"/>
        </c:dLbls>
        <c:gapWidth val="150"/>
        <c:axId val="639304880"/>
        <c:axId val="639307600"/>
      </c:barChart>
      <c:barChart>
        <c:barDir val="col"/>
        <c:grouping val="clustered"/>
        <c:varyColors val="0"/>
        <c:ser>
          <c:idx val="2"/>
          <c:order val="2"/>
          <c:tx>
            <c:strRef>
              <c:f>Power!$AL$107</c:f>
              <c:strCache>
                <c:ptCount val="1"/>
                <c:pt idx="0">
                  <c:v>CDs, NT</c:v>
                </c:pt>
              </c:strCache>
            </c:strRef>
          </c:tx>
          <c:spPr>
            <a:noFill/>
            <a:ln w="22225">
              <a:solidFill>
                <a:schemeClr val="tx1"/>
              </a:solidFill>
            </a:ln>
          </c:spPr>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Power!$AM$107:$AS$107</c:f>
              <c:numCache>
                <c:formatCode>General</c:formatCode>
                <c:ptCount val="7"/>
                <c:pt idx="0">
                  <c:v>2.0110713133428819E-2</c:v>
                </c:pt>
                <c:pt idx="1">
                  <c:v>2.7491344403752799E-2</c:v>
                </c:pt>
                <c:pt idx="2">
                  <c:v>3.7867913591390211E-2</c:v>
                </c:pt>
                <c:pt idx="3">
                  <c:v>5.340995774254622E-2</c:v>
                </c:pt>
                <c:pt idx="4">
                  <c:v>9.9989961979324096E-2</c:v>
                </c:pt>
                <c:pt idx="5">
                  <c:v>0.11288284695566242</c:v>
                </c:pt>
                <c:pt idx="6">
                  <c:v>0.12931224866306334</c:v>
                </c:pt>
              </c:numCache>
            </c:numRef>
          </c:val>
        </c:ser>
        <c:ser>
          <c:idx val="3"/>
          <c:order val="3"/>
          <c:tx>
            <c:strRef>
              <c:f>Power!$AL$108</c:f>
              <c:strCache>
                <c:ptCount val="1"/>
                <c:pt idx="0">
                  <c:v>h-CPR, 80%</c:v>
                </c:pt>
              </c:strCache>
            </c:strRef>
          </c:tx>
          <c:spPr>
            <a:noFill/>
            <a:ln w="22225">
              <a:solidFill>
                <a:schemeClr val="tx1"/>
              </a:solidFill>
            </a:ln>
          </c:spPr>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Power!$AM$108:$AS$108</c:f>
              <c:numCache>
                <c:formatCode>General</c:formatCode>
                <c:ptCount val="7"/>
                <c:pt idx="0">
                  <c:v>3.7467732159860448E-2</c:v>
                </c:pt>
                <c:pt idx="1">
                  <c:v>6.395927334135143E-2</c:v>
                </c:pt>
                <c:pt idx="2">
                  <c:v>0.10382598227542462</c:v>
                </c:pt>
                <c:pt idx="3">
                  <c:v>0.18330704025089894</c:v>
                </c:pt>
                <c:pt idx="4">
                  <c:v>0.36281149100844257</c:v>
                </c:pt>
                <c:pt idx="5">
                  <c:v>0.67032356171778751</c:v>
                </c:pt>
                <c:pt idx="6">
                  <c:v>0.99545674408506679</c:v>
                </c:pt>
              </c:numCache>
            </c:numRef>
          </c:val>
        </c:ser>
        <c:dLbls>
          <c:showLegendKey val="0"/>
          <c:showVal val="0"/>
          <c:showCatName val="0"/>
          <c:showSerName val="0"/>
          <c:showPercent val="0"/>
          <c:showBubbleSize val="0"/>
        </c:dLbls>
        <c:gapWidth val="150"/>
        <c:axId val="639308688"/>
        <c:axId val="639308144"/>
      </c:barChart>
      <c:catAx>
        <c:axId val="639304880"/>
        <c:scaling>
          <c:orientation val="minMax"/>
        </c:scaling>
        <c:delete val="0"/>
        <c:axPos val="b"/>
        <c:numFmt formatCode="General" sourceLinked="0"/>
        <c:majorTickMark val="out"/>
        <c:minorTickMark val="none"/>
        <c:tickLblPos val="nextTo"/>
        <c:txPr>
          <a:bodyPr/>
          <a:lstStyle/>
          <a:p>
            <a:pPr>
              <a:defRPr sz="1200"/>
            </a:pPr>
            <a:endParaRPr lang="en-US"/>
          </a:p>
        </c:txPr>
        <c:crossAx val="639307600"/>
        <c:crosses val="autoZero"/>
        <c:auto val="1"/>
        <c:lblAlgn val="ctr"/>
        <c:lblOffset val="100"/>
        <c:noMultiLvlLbl val="0"/>
      </c:catAx>
      <c:valAx>
        <c:axId val="639307600"/>
        <c:scaling>
          <c:orientation val="minMax"/>
          <c:max val="1"/>
        </c:scaling>
        <c:delete val="0"/>
        <c:axPos val="l"/>
        <c:majorGridlines/>
        <c:title>
          <c:tx>
            <c:rich>
              <a:bodyPr rot="-5400000" vert="horz"/>
              <a:lstStyle/>
              <a:p>
                <a:pPr>
                  <a:defRPr sz="1200"/>
                </a:pPr>
                <a:r>
                  <a:rPr lang="en-US" sz="1200"/>
                  <a:t>Performance</a:t>
                </a:r>
                <a:r>
                  <a:rPr lang="en-US" sz="1200" baseline="0"/>
                  <a:t> Efficiency</a:t>
                </a:r>
                <a:endParaRPr lang="en-US" sz="1200"/>
              </a:p>
            </c:rich>
          </c:tx>
          <c:layout/>
          <c:overlay val="0"/>
        </c:title>
        <c:numFmt formatCode="0%" sourceLinked="0"/>
        <c:majorTickMark val="out"/>
        <c:minorTickMark val="none"/>
        <c:tickLblPos val="nextTo"/>
        <c:txPr>
          <a:bodyPr/>
          <a:lstStyle/>
          <a:p>
            <a:pPr>
              <a:defRPr sz="1200"/>
            </a:pPr>
            <a:endParaRPr lang="en-US"/>
          </a:p>
        </c:txPr>
        <c:crossAx val="639304880"/>
        <c:crosses val="autoZero"/>
        <c:crossBetween val="between"/>
        <c:majorUnit val="0.2"/>
      </c:valAx>
      <c:valAx>
        <c:axId val="639308144"/>
        <c:scaling>
          <c:orientation val="minMax"/>
          <c:max val="1"/>
          <c:min val="0"/>
        </c:scaling>
        <c:delete val="0"/>
        <c:axPos val="r"/>
        <c:title>
          <c:tx>
            <c:rich>
              <a:bodyPr rot="-5400000" vert="horz"/>
              <a:lstStyle/>
              <a:p>
                <a:pPr>
                  <a:defRPr/>
                </a:pPr>
                <a:r>
                  <a:rPr lang="en-US" sz="1200"/>
                  <a:t>Energy Overhead</a:t>
                </a:r>
              </a:p>
            </c:rich>
          </c:tx>
          <c:layout/>
          <c:overlay val="0"/>
        </c:title>
        <c:numFmt formatCode="0%" sourceLinked="0"/>
        <c:majorTickMark val="out"/>
        <c:minorTickMark val="none"/>
        <c:tickLblPos val="nextTo"/>
        <c:txPr>
          <a:bodyPr/>
          <a:lstStyle/>
          <a:p>
            <a:pPr>
              <a:defRPr sz="1200"/>
            </a:pPr>
            <a:endParaRPr lang="en-US"/>
          </a:p>
        </c:txPr>
        <c:crossAx val="639308688"/>
        <c:crosses val="max"/>
        <c:crossBetween val="between"/>
        <c:majorUnit val="0.2"/>
      </c:valAx>
      <c:catAx>
        <c:axId val="639308688"/>
        <c:scaling>
          <c:orientation val="minMax"/>
        </c:scaling>
        <c:delete val="1"/>
        <c:axPos val="b"/>
        <c:numFmt formatCode="General" sourceLinked="1"/>
        <c:majorTickMark val="out"/>
        <c:minorTickMark val="none"/>
        <c:tickLblPos val="none"/>
        <c:crossAx val="639308144"/>
        <c:crosses val="autoZero"/>
        <c:auto val="1"/>
        <c:lblAlgn val="ctr"/>
        <c:lblOffset val="100"/>
        <c:noMultiLvlLbl val="0"/>
      </c:catAx>
    </c:plotArea>
    <c:legend>
      <c:legendPos val="r"/>
      <c:layout>
        <c:manualLayout>
          <c:xMode val="edge"/>
          <c:yMode val="edge"/>
          <c:x val="0.79973624019022649"/>
          <c:y val="0.33719524642752979"/>
          <c:w val="0.19875392455347379"/>
          <c:h val="0.23566241719785033"/>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23099990807047"/>
          <c:y val="4.2141294838145271E-2"/>
          <c:w val="0.57852367005592953"/>
          <c:h val="0.8326195683872849"/>
        </c:manualLayout>
      </c:layout>
      <c:barChart>
        <c:barDir val="col"/>
        <c:grouping val="clustered"/>
        <c:varyColors val="0"/>
        <c:ser>
          <c:idx val="0"/>
          <c:order val="0"/>
          <c:tx>
            <c:strRef>
              <c:f>Power!$AL$112</c:f>
              <c:strCache>
                <c:ptCount val="1"/>
                <c:pt idx="0">
                  <c:v>CDs, SpMV</c:v>
                </c:pt>
              </c:strCache>
            </c:strRef>
          </c:tx>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Power!$AM$112:$AS$112</c:f>
              <c:numCache>
                <c:formatCode>General</c:formatCode>
                <c:ptCount val="7"/>
                <c:pt idx="0">
                  <c:v>0.97682450000000021</c:v>
                </c:pt>
                <c:pt idx="1">
                  <c:v>0.96312100000000023</c:v>
                </c:pt>
                <c:pt idx="2">
                  <c:v>0.94625020000000004</c:v>
                </c:pt>
                <c:pt idx="3">
                  <c:v>0.91695280000000001</c:v>
                </c:pt>
                <c:pt idx="4">
                  <c:v>0.86187980000000031</c:v>
                </c:pt>
                <c:pt idx="5">
                  <c:v>0.81631180000000003</c:v>
                </c:pt>
                <c:pt idx="6">
                  <c:v>0.77160840000000031</c:v>
                </c:pt>
              </c:numCache>
            </c:numRef>
          </c:val>
        </c:ser>
        <c:ser>
          <c:idx val="1"/>
          <c:order val="1"/>
          <c:tx>
            <c:strRef>
              <c:f>Power!$AL$113</c:f>
              <c:strCache>
                <c:ptCount val="1"/>
                <c:pt idx="0">
                  <c:v>h-CPR, 50%</c:v>
                </c:pt>
              </c:strCache>
            </c:strRef>
          </c:tx>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Power!$AM$113:$AS$113</c:f>
              <c:numCache>
                <c:formatCode>General</c:formatCode>
                <c:ptCount val="7"/>
                <c:pt idx="0">
                  <c:v>0.97134880000000023</c:v>
                </c:pt>
                <c:pt idx="1">
                  <c:v>0.95221120000000004</c:v>
                </c:pt>
                <c:pt idx="2">
                  <c:v>0.92491880000000004</c:v>
                </c:pt>
                <c:pt idx="3">
                  <c:v>0.87563899999999995</c:v>
                </c:pt>
                <c:pt idx="4">
                  <c:v>0.78093170000000001</c:v>
                </c:pt>
                <c:pt idx="5">
                  <c:v>0.66871070000000021</c:v>
                </c:pt>
                <c:pt idx="6">
                  <c:v>0.58205459999999976</c:v>
                </c:pt>
              </c:numCache>
            </c:numRef>
          </c:val>
        </c:ser>
        <c:dLbls>
          <c:showLegendKey val="0"/>
          <c:showVal val="0"/>
          <c:showCatName val="0"/>
          <c:showSerName val="0"/>
          <c:showPercent val="0"/>
          <c:showBubbleSize val="0"/>
        </c:dLbls>
        <c:gapWidth val="150"/>
        <c:axId val="639304336"/>
        <c:axId val="639305424"/>
      </c:barChart>
      <c:barChart>
        <c:barDir val="col"/>
        <c:grouping val="clustered"/>
        <c:varyColors val="0"/>
        <c:ser>
          <c:idx val="2"/>
          <c:order val="2"/>
          <c:tx>
            <c:strRef>
              <c:f>Power!$AL$114</c:f>
              <c:strCache>
                <c:ptCount val="1"/>
                <c:pt idx="0">
                  <c:v>CDs, SpMV</c:v>
                </c:pt>
              </c:strCache>
            </c:strRef>
          </c:tx>
          <c:spPr>
            <a:noFill/>
            <a:ln w="22225">
              <a:solidFill>
                <a:schemeClr val="tx1"/>
              </a:solidFill>
            </a:ln>
          </c:spPr>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Power!$AM$114:$AS$114</c:f>
              <c:numCache>
                <c:formatCode>General</c:formatCode>
                <c:ptCount val="7"/>
                <c:pt idx="0">
                  <c:v>2.3706669309323077E-2</c:v>
                </c:pt>
                <c:pt idx="1">
                  <c:v>3.8222408432908583E-2</c:v>
                </c:pt>
                <c:pt idx="2">
                  <c:v>5.6591555960228579E-2</c:v>
                </c:pt>
                <c:pt idx="3">
                  <c:v>9.0146748698498827E-2</c:v>
                </c:pt>
                <c:pt idx="4">
                  <c:v>0.15965528510260527</c:v>
                </c:pt>
                <c:pt idx="5">
                  <c:v>0.22444850181282999</c:v>
                </c:pt>
                <c:pt idx="6">
                  <c:v>0.29511205978038246</c:v>
                </c:pt>
              </c:numCache>
            </c:numRef>
          </c:val>
        </c:ser>
        <c:ser>
          <c:idx val="3"/>
          <c:order val="3"/>
          <c:tx>
            <c:strRef>
              <c:f>Power!$AL$115</c:f>
              <c:strCache>
                <c:ptCount val="1"/>
                <c:pt idx="0">
                  <c:v>h-CPR, 50%</c:v>
                </c:pt>
              </c:strCache>
            </c:strRef>
          </c:tx>
          <c:spPr>
            <a:noFill/>
            <a:ln w="22225">
              <a:solidFill>
                <a:schemeClr val="tx1"/>
              </a:solidFill>
            </a:ln>
          </c:spPr>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Power!$AM$115:$AS$115</c:f>
              <c:numCache>
                <c:formatCode>General</c:formatCode>
                <c:ptCount val="7"/>
                <c:pt idx="0">
                  <c:v>2.949630452006537E-2</c:v>
                </c:pt>
                <c:pt idx="1">
                  <c:v>5.0187185363919307E-2</c:v>
                </c:pt>
                <c:pt idx="2">
                  <c:v>8.1175990800489692E-2</c:v>
                </c:pt>
                <c:pt idx="3">
                  <c:v>0.14202313967285621</c:v>
                </c:pt>
                <c:pt idx="4">
                  <c:v>0.28052171527932612</c:v>
                </c:pt>
                <c:pt idx="5">
                  <c:v>0.49541498289170516</c:v>
                </c:pt>
                <c:pt idx="6">
                  <c:v>0.71805188035624168</c:v>
                </c:pt>
              </c:numCache>
            </c:numRef>
          </c:val>
        </c:ser>
        <c:dLbls>
          <c:showLegendKey val="0"/>
          <c:showVal val="0"/>
          <c:showCatName val="0"/>
          <c:showSerName val="0"/>
          <c:showPercent val="0"/>
          <c:showBubbleSize val="0"/>
        </c:dLbls>
        <c:gapWidth val="150"/>
        <c:axId val="639307056"/>
        <c:axId val="639306512"/>
      </c:barChart>
      <c:catAx>
        <c:axId val="639304336"/>
        <c:scaling>
          <c:orientation val="minMax"/>
        </c:scaling>
        <c:delete val="0"/>
        <c:axPos val="b"/>
        <c:numFmt formatCode="General" sourceLinked="0"/>
        <c:majorTickMark val="out"/>
        <c:minorTickMark val="none"/>
        <c:tickLblPos val="nextTo"/>
        <c:txPr>
          <a:bodyPr/>
          <a:lstStyle/>
          <a:p>
            <a:pPr>
              <a:defRPr sz="1200"/>
            </a:pPr>
            <a:endParaRPr lang="en-US"/>
          </a:p>
        </c:txPr>
        <c:crossAx val="639305424"/>
        <c:crosses val="autoZero"/>
        <c:auto val="1"/>
        <c:lblAlgn val="ctr"/>
        <c:lblOffset val="100"/>
        <c:noMultiLvlLbl val="0"/>
      </c:catAx>
      <c:valAx>
        <c:axId val="639305424"/>
        <c:scaling>
          <c:orientation val="minMax"/>
          <c:max val="1"/>
        </c:scaling>
        <c:delete val="0"/>
        <c:axPos val="l"/>
        <c:majorGridlines/>
        <c:title>
          <c:tx>
            <c:rich>
              <a:bodyPr rot="-5400000" vert="horz"/>
              <a:lstStyle/>
              <a:p>
                <a:pPr>
                  <a:defRPr sz="1200"/>
                </a:pPr>
                <a:r>
                  <a:rPr lang="en-US" sz="1200"/>
                  <a:t>Performance</a:t>
                </a:r>
                <a:r>
                  <a:rPr lang="en-US" sz="1200" baseline="0"/>
                  <a:t> Efficiency</a:t>
                </a:r>
                <a:endParaRPr lang="en-US" sz="1200"/>
              </a:p>
            </c:rich>
          </c:tx>
          <c:layout/>
          <c:overlay val="0"/>
        </c:title>
        <c:numFmt formatCode="0%" sourceLinked="0"/>
        <c:majorTickMark val="out"/>
        <c:minorTickMark val="none"/>
        <c:tickLblPos val="nextTo"/>
        <c:txPr>
          <a:bodyPr/>
          <a:lstStyle/>
          <a:p>
            <a:pPr>
              <a:defRPr sz="1200"/>
            </a:pPr>
            <a:endParaRPr lang="en-US"/>
          </a:p>
        </c:txPr>
        <c:crossAx val="639304336"/>
        <c:crosses val="autoZero"/>
        <c:crossBetween val="between"/>
        <c:majorUnit val="0.2"/>
      </c:valAx>
      <c:valAx>
        <c:axId val="639306512"/>
        <c:scaling>
          <c:orientation val="minMax"/>
          <c:max val="1"/>
          <c:min val="0"/>
        </c:scaling>
        <c:delete val="0"/>
        <c:axPos val="r"/>
        <c:title>
          <c:tx>
            <c:rich>
              <a:bodyPr rot="-5400000" vert="horz"/>
              <a:lstStyle/>
              <a:p>
                <a:pPr>
                  <a:defRPr/>
                </a:pPr>
                <a:r>
                  <a:rPr lang="en-US" sz="1200"/>
                  <a:t>Energy Overhead</a:t>
                </a:r>
              </a:p>
            </c:rich>
          </c:tx>
          <c:layout/>
          <c:overlay val="0"/>
        </c:title>
        <c:numFmt formatCode="0%" sourceLinked="0"/>
        <c:majorTickMark val="out"/>
        <c:minorTickMark val="none"/>
        <c:tickLblPos val="nextTo"/>
        <c:txPr>
          <a:bodyPr/>
          <a:lstStyle/>
          <a:p>
            <a:pPr>
              <a:defRPr sz="1200"/>
            </a:pPr>
            <a:endParaRPr lang="en-US"/>
          </a:p>
        </c:txPr>
        <c:crossAx val="639307056"/>
        <c:crosses val="max"/>
        <c:crossBetween val="between"/>
        <c:majorUnit val="0.2"/>
      </c:valAx>
      <c:catAx>
        <c:axId val="639307056"/>
        <c:scaling>
          <c:orientation val="minMax"/>
        </c:scaling>
        <c:delete val="1"/>
        <c:axPos val="b"/>
        <c:numFmt formatCode="General" sourceLinked="1"/>
        <c:majorTickMark val="out"/>
        <c:minorTickMark val="none"/>
        <c:tickLblPos val="none"/>
        <c:crossAx val="639306512"/>
        <c:crosses val="autoZero"/>
        <c:auto val="1"/>
        <c:lblAlgn val="ctr"/>
        <c:lblOffset val="100"/>
        <c:noMultiLvlLbl val="0"/>
      </c:catAx>
    </c:plotArea>
    <c:legend>
      <c:legendPos val="r"/>
      <c:layout>
        <c:manualLayout>
          <c:xMode val="edge"/>
          <c:yMode val="edge"/>
          <c:x val="0.79973624019022649"/>
          <c:y val="0.33719524642752979"/>
          <c:w val="0.19875392455347379"/>
          <c:h val="0.22126070266497586"/>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23099990807047"/>
          <c:y val="4.2141294838145271E-2"/>
          <c:w val="0.57852367005592953"/>
          <c:h val="0.8326195683872849"/>
        </c:manualLayout>
      </c:layout>
      <c:barChart>
        <c:barDir val="col"/>
        <c:grouping val="clustered"/>
        <c:varyColors val="0"/>
        <c:ser>
          <c:idx val="0"/>
          <c:order val="0"/>
          <c:tx>
            <c:strRef>
              <c:f>Power!$AL$119</c:f>
              <c:strCache>
                <c:ptCount val="1"/>
                <c:pt idx="0">
                  <c:v>CDs, HPCCG</c:v>
                </c:pt>
              </c:strCache>
            </c:strRef>
          </c:tx>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Power!$AM$119:$AS$119</c:f>
              <c:numCache>
                <c:formatCode>General</c:formatCode>
                <c:ptCount val="7"/>
                <c:pt idx="0">
                  <c:v>0.99981109999999973</c:v>
                </c:pt>
                <c:pt idx="1">
                  <c:v>0.99928119999999976</c:v>
                </c:pt>
                <c:pt idx="2">
                  <c:v>0.9976737</c:v>
                </c:pt>
                <c:pt idx="3">
                  <c:v>0.9911536999999998</c:v>
                </c:pt>
                <c:pt idx="4">
                  <c:v>0.97792650000000003</c:v>
                </c:pt>
                <c:pt idx="5">
                  <c:v>0.9742807</c:v>
                </c:pt>
                <c:pt idx="6">
                  <c:v>0.95843739999999977</c:v>
                </c:pt>
              </c:numCache>
            </c:numRef>
          </c:val>
        </c:ser>
        <c:ser>
          <c:idx val="1"/>
          <c:order val="1"/>
          <c:tx>
            <c:strRef>
              <c:f>Power!$AL$120</c:f>
              <c:strCache>
                <c:ptCount val="1"/>
                <c:pt idx="0">
                  <c:v>h-CPR, 10%</c:v>
                </c:pt>
              </c:strCache>
            </c:strRef>
          </c:tx>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Power!$AM$120:$AS$120</c:f>
              <c:numCache>
                <c:formatCode>General</c:formatCode>
                <c:ptCount val="7"/>
                <c:pt idx="0">
                  <c:v>0.98709249999999982</c:v>
                </c:pt>
                <c:pt idx="1">
                  <c:v>0.97837140000000022</c:v>
                </c:pt>
                <c:pt idx="2">
                  <c:v>0.96563399999999999</c:v>
                </c:pt>
                <c:pt idx="3">
                  <c:v>0.94241169999999996</c:v>
                </c:pt>
                <c:pt idx="4">
                  <c:v>0.89351449999999977</c:v>
                </c:pt>
                <c:pt idx="5">
                  <c:v>0.83079040000000026</c:v>
                </c:pt>
                <c:pt idx="6">
                  <c:v>0.75136959999999997</c:v>
                </c:pt>
              </c:numCache>
            </c:numRef>
          </c:val>
        </c:ser>
        <c:dLbls>
          <c:showLegendKey val="0"/>
          <c:showVal val="0"/>
          <c:showCatName val="0"/>
          <c:showSerName val="0"/>
          <c:showPercent val="0"/>
          <c:showBubbleSize val="0"/>
        </c:dLbls>
        <c:gapWidth val="150"/>
        <c:axId val="637569376"/>
        <c:axId val="637571008"/>
      </c:barChart>
      <c:barChart>
        <c:barDir val="col"/>
        <c:grouping val="clustered"/>
        <c:varyColors val="0"/>
        <c:ser>
          <c:idx val="2"/>
          <c:order val="2"/>
          <c:tx>
            <c:strRef>
              <c:f>Power!$AL$121</c:f>
              <c:strCache>
                <c:ptCount val="1"/>
                <c:pt idx="0">
                  <c:v>CDs, HPCCG</c:v>
                </c:pt>
              </c:strCache>
            </c:strRef>
          </c:tx>
          <c:spPr>
            <a:noFill/>
            <a:ln w="22225">
              <a:solidFill>
                <a:schemeClr val="tx1"/>
              </a:solidFill>
            </a:ln>
          </c:spPr>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Power!$AM$121:$AS$121</c:f>
              <c:numCache>
                <c:formatCode>General</c:formatCode>
                <c:ptCount val="7"/>
                <c:pt idx="0">
                  <c:v>8.6689379774185227E-5</c:v>
                </c:pt>
                <c:pt idx="1">
                  <c:v>3.1038418346240881E-4</c:v>
                </c:pt>
                <c:pt idx="2">
                  <c:v>6.9738340975233925E-4</c:v>
                </c:pt>
                <c:pt idx="3">
                  <c:v>2.4086978533597323E-3</c:v>
                </c:pt>
                <c:pt idx="4">
                  <c:v>1.5272212726309624E-2</c:v>
                </c:pt>
                <c:pt idx="5">
                  <c:v>1.8857668479914217E-2</c:v>
                </c:pt>
                <c:pt idx="6">
                  <c:v>2.8328357265499093E-2</c:v>
                </c:pt>
              </c:numCache>
            </c:numRef>
          </c:val>
        </c:ser>
        <c:ser>
          <c:idx val="3"/>
          <c:order val="3"/>
          <c:tx>
            <c:strRef>
              <c:f>Power!$AL$122</c:f>
              <c:strCache>
                <c:ptCount val="1"/>
                <c:pt idx="0">
                  <c:v>h-CPR, 10%</c:v>
                </c:pt>
              </c:strCache>
            </c:strRef>
          </c:tx>
          <c:spPr>
            <a:noFill/>
            <a:ln w="22225">
              <a:solidFill>
                <a:schemeClr val="tx1"/>
              </a:solidFill>
            </a:ln>
          </c:spPr>
          <c:invertIfNegative val="0"/>
          <c:cat>
            <c:strRef>
              <c:f>Power!$AM$104:$AS$104</c:f>
              <c:strCache>
                <c:ptCount val="7"/>
                <c:pt idx="0">
                  <c:v>2.5PF</c:v>
                </c:pt>
                <c:pt idx="1">
                  <c:v>10PF</c:v>
                </c:pt>
                <c:pt idx="2">
                  <c:v>40PF</c:v>
                </c:pt>
                <c:pt idx="3">
                  <c:v>160PF</c:v>
                </c:pt>
                <c:pt idx="4">
                  <c:v>640PF</c:v>
                </c:pt>
                <c:pt idx="5">
                  <c:v>1.2EF</c:v>
                </c:pt>
                <c:pt idx="6">
                  <c:v>2.5EF</c:v>
                </c:pt>
              </c:strCache>
            </c:strRef>
          </c:cat>
          <c:val>
            <c:numRef>
              <c:f>Power!$AM$122:$AS$122</c:f>
              <c:numCache>
                <c:formatCode>General</c:formatCode>
                <c:ptCount val="7"/>
                <c:pt idx="0">
                  <c:v>1.3076282111352144E-2</c:v>
                </c:pt>
                <c:pt idx="1">
                  <c:v>2.210673778894191E-2</c:v>
                </c:pt>
                <c:pt idx="2">
                  <c:v>3.5589053409469842E-2</c:v>
                </c:pt>
                <c:pt idx="3">
                  <c:v>6.1107369528625284E-2</c:v>
                </c:pt>
                <c:pt idx="4">
                  <c:v>0.11917601784861925</c:v>
                </c:pt>
                <c:pt idx="5">
                  <c:v>0.20367303233162048</c:v>
                </c:pt>
                <c:pt idx="6">
                  <c:v>0.33090292713466235</c:v>
                </c:pt>
              </c:numCache>
            </c:numRef>
          </c:val>
        </c:ser>
        <c:dLbls>
          <c:showLegendKey val="0"/>
          <c:showVal val="0"/>
          <c:showCatName val="0"/>
          <c:showSerName val="0"/>
          <c:showPercent val="0"/>
          <c:showBubbleSize val="0"/>
        </c:dLbls>
        <c:gapWidth val="150"/>
        <c:axId val="637566656"/>
        <c:axId val="637571552"/>
      </c:barChart>
      <c:catAx>
        <c:axId val="637569376"/>
        <c:scaling>
          <c:orientation val="minMax"/>
        </c:scaling>
        <c:delete val="0"/>
        <c:axPos val="b"/>
        <c:numFmt formatCode="General" sourceLinked="0"/>
        <c:majorTickMark val="out"/>
        <c:minorTickMark val="none"/>
        <c:tickLblPos val="nextTo"/>
        <c:txPr>
          <a:bodyPr/>
          <a:lstStyle/>
          <a:p>
            <a:pPr>
              <a:defRPr sz="1200"/>
            </a:pPr>
            <a:endParaRPr lang="en-US"/>
          </a:p>
        </c:txPr>
        <c:crossAx val="637571008"/>
        <c:crosses val="autoZero"/>
        <c:auto val="1"/>
        <c:lblAlgn val="ctr"/>
        <c:lblOffset val="100"/>
        <c:noMultiLvlLbl val="0"/>
      </c:catAx>
      <c:valAx>
        <c:axId val="637571008"/>
        <c:scaling>
          <c:orientation val="minMax"/>
          <c:max val="1"/>
        </c:scaling>
        <c:delete val="0"/>
        <c:axPos val="l"/>
        <c:majorGridlines/>
        <c:title>
          <c:tx>
            <c:rich>
              <a:bodyPr rot="-5400000" vert="horz"/>
              <a:lstStyle/>
              <a:p>
                <a:pPr>
                  <a:defRPr sz="1200"/>
                </a:pPr>
                <a:r>
                  <a:rPr lang="en-US" sz="1200"/>
                  <a:t>Performance</a:t>
                </a:r>
                <a:r>
                  <a:rPr lang="en-US" sz="1200" baseline="0"/>
                  <a:t> Efficiency</a:t>
                </a:r>
                <a:endParaRPr lang="en-US" sz="1200"/>
              </a:p>
            </c:rich>
          </c:tx>
          <c:layout/>
          <c:overlay val="0"/>
        </c:title>
        <c:numFmt formatCode="0%" sourceLinked="0"/>
        <c:majorTickMark val="out"/>
        <c:minorTickMark val="none"/>
        <c:tickLblPos val="nextTo"/>
        <c:txPr>
          <a:bodyPr/>
          <a:lstStyle/>
          <a:p>
            <a:pPr>
              <a:defRPr sz="1200"/>
            </a:pPr>
            <a:endParaRPr lang="en-US"/>
          </a:p>
        </c:txPr>
        <c:crossAx val="637569376"/>
        <c:crosses val="autoZero"/>
        <c:crossBetween val="between"/>
        <c:majorUnit val="0.2"/>
      </c:valAx>
      <c:valAx>
        <c:axId val="637571552"/>
        <c:scaling>
          <c:orientation val="minMax"/>
          <c:max val="1"/>
          <c:min val="0"/>
        </c:scaling>
        <c:delete val="0"/>
        <c:axPos val="r"/>
        <c:title>
          <c:tx>
            <c:rich>
              <a:bodyPr rot="-5400000" vert="horz"/>
              <a:lstStyle/>
              <a:p>
                <a:pPr>
                  <a:defRPr/>
                </a:pPr>
                <a:r>
                  <a:rPr lang="en-US" sz="1200"/>
                  <a:t>Energy Overhead</a:t>
                </a:r>
              </a:p>
            </c:rich>
          </c:tx>
          <c:layout/>
          <c:overlay val="0"/>
        </c:title>
        <c:numFmt formatCode="0%" sourceLinked="0"/>
        <c:majorTickMark val="out"/>
        <c:minorTickMark val="none"/>
        <c:tickLblPos val="nextTo"/>
        <c:txPr>
          <a:bodyPr/>
          <a:lstStyle/>
          <a:p>
            <a:pPr>
              <a:defRPr sz="1200"/>
            </a:pPr>
            <a:endParaRPr lang="en-US"/>
          </a:p>
        </c:txPr>
        <c:crossAx val="637566656"/>
        <c:crosses val="max"/>
        <c:crossBetween val="between"/>
        <c:majorUnit val="0.2"/>
      </c:valAx>
      <c:catAx>
        <c:axId val="637566656"/>
        <c:scaling>
          <c:orientation val="minMax"/>
        </c:scaling>
        <c:delete val="1"/>
        <c:axPos val="b"/>
        <c:numFmt formatCode="General" sourceLinked="1"/>
        <c:majorTickMark val="out"/>
        <c:minorTickMark val="none"/>
        <c:tickLblPos val="none"/>
        <c:crossAx val="637571552"/>
        <c:crosses val="autoZero"/>
        <c:auto val="1"/>
        <c:lblAlgn val="ctr"/>
        <c:lblOffset val="100"/>
        <c:noMultiLvlLbl val="0"/>
      </c:catAx>
    </c:plotArea>
    <c:legend>
      <c:legendPos val="r"/>
      <c:layout>
        <c:manualLayout>
          <c:xMode val="edge"/>
          <c:yMode val="edge"/>
          <c:x val="0.79973624019022649"/>
          <c:y val="0.33719524642752979"/>
          <c:w val="0.19875392455347379"/>
          <c:h val="0.22126070266497586"/>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Power!$AL$56</c:f>
              <c:strCache>
                <c:ptCount val="1"/>
                <c:pt idx="0">
                  <c:v>CDs, NT</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Power!$AM$56:$AS$56</c:f>
              <c:numCache>
                <c:formatCode>General</c:formatCode>
                <c:ptCount val="7"/>
                <c:pt idx="0">
                  <c:v>0.99175290000000005</c:v>
                </c:pt>
                <c:pt idx="1">
                  <c:v>0.98421639999999999</c:v>
                </c:pt>
                <c:pt idx="2">
                  <c:v>0.98301570000000005</c:v>
                </c:pt>
                <c:pt idx="3">
                  <c:v>0.97236579999999995</c:v>
                </c:pt>
                <c:pt idx="4">
                  <c:v>0.96042649999999996</c:v>
                </c:pt>
                <c:pt idx="5">
                  <c:v>0.94701829999999998</c:v>
                </c:pt>
                <c:pt idx="6">
                  <c:v>0.94289970000000001</c:v>
                </c:pt>
              </c:numCache>
            </c:numRef>
          </c:val>
        </c:ser>
        <c:ser>
          <c:idx val="1"/>
          <c:order val="1"/>
          <c:tx>
            <c:strRef>
              <c:f>Power!$AL$57</c:f>
              <c:strCache>
                <c:ptCount val="1"/>
                <c:pt idx="0">
                  <c:v>h-CPR, 80%</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Power!$AM$57:$AS$57</c:f>
              <c:numCache>
                <c:formatCode>General</c:formatCode>
                <c:ptCount val="7"/>
                <c:pt idx="0">
                  <c:v>0.98844900000000002</c:v>
                </c:pt>
                <c:pt idx="1">
                  <c:v>0.98063719999999999</c:v>
                </c:pt>
                <c:pt idx="2">
                  <c:v>0.96937949999999995</c:v>
                </c:pt>
                <c:pt idx="3">
                  <c:v>0.94865339999999998</c:v>
                </c:pt>
                <c:pt idx="4">
                  <c:v>0.90855260000000004</c:v>
                </c:pt>
                <c:pt idx="5">
                  <c:v>0.85605580000000003</c:v>
                </c:pt>
                <c:pt idx="6">
                  <c:v>0.8117917</c:v>
                </c:pt>
              </c:numCache>
            </c:numRef>
          </c:val>
        </c:ser>
        <c:ser>
          <c:idx val="2"/>
          <c:order val="2"/>
          <c:tx>
            <c:strRef>
              <c:f>Power!$AL$58</c:f>
              <c:strCache>
                <c:ptCount val="1"/>
                <c:pt idx="0">
                  <c:v>g-CPR, 80%</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Power!$AM$58:$AS$58</c:f>
              <c:numCache>
                <c:formatCode>General</c:formatCode>
                <c:ptCount val="7"/>
                <c:pt idx="0">
                  <c:v>0.90833529999999996</c:v>
                </c:pt>
                <c:pt idx="1">
                  <c:v>0.80169179999999995</c:v>
                </c:pt>
                <c:pt idx="2">
                  <c:v>0.58705529999999995</c:v>
                </c:pt>
                <c:pt idx="3">
                  <c:v>0.17499329999999999</c:v>
                </c:pt>
                <c:pt idx="4">
                  <c:v>0</c:v>
                </c:pt>
                <c:pt idx="5">
                  <c:v>0</c:v>
                </c:pt>
                <c:pt idx="6">
                  <c:v>0</c:v>
                </c:pt>
              </c:numCache>
            </c:numRef>
          </c:val>
        </c:ser>
        <c:dLbls>
          <c:showLegendKey val="0"/>
          <c:showVal val="0"/>
          <c:showCatName val="0"/>
          <c:showSerName val="0"/>
          <c:showPercent val="0"/>
          <c:showBubbleSize val="0"/>
        </c:dLbls>
        <c:gapWidth val="150"/>
        <c:axId val="240962864"/>
        <c:axId val="240963952"/>
      </c:barChart>
      <c:catAx>
        <c:axId val="240962864"/>
        <c:scaling>
          <c:orientation val="minMax"/>
        </c:scaling>
        <c:delete val="0"/>
        <c:axPos val="b"/>
        <c:numFmt formatCode="General" sourceLinked="0"/>
        <c:majorTickMark val="out"/>
        <c:minorTickMark val="none"/>
        <c:tickLblPos val="nextTo"/>
        <c:crossAx val="240963952"/>
        <c:crosses val="autoZero"/>
        <c:auto val="1"/>
        <c:lblAlgn val="ctr"/>
        <c:lblOffset val="100"/>
        <c:noMultiLvlLbl val="0"/>
      </c:catAx>
      <c:valAx>
        <c:axId val="240963952"/>
        <c:scaling>
          <c:orientation val="minMax"/>
          <c:max val="1"/>
          <c:min val="0"/>
        </c:scaling>
        <c:delete val="0"/>
        <c:axPos val="l"/>
        <c:majorGridlines/>
        <c:title>
          <c:tx>
            <c:rich>
              <a:bodyPr rot="-5400000" vert="horz"/>
              <a:lstStyle/>
              <a:p>
                <a:pPr>
                  <a:defRPr/>
                </a:pPr>
                <a:r>
                  <a:rPr lang="en-US"/>
                  <a:t>Performance Efficiency</a:t>
                </a:r>
              </a:p>
            </c:rich>
          </c:tx>
          <c:layout/>
          <c:overlay val="0"/>
        </c:title>
        <c:numFmt formatCode="0%" sourceLinked="0"/>
        <c:majorTickMark val="out"/>
        <c:minorTickMark val="none"/>
        <c:tickLblPos val="nextTo"/>
        <c:crossAx val="240962864"/>
        <c:crosses val="autoZero"/>
        <c:crossBetween val="between"/>
        <c:majorUnit val="0.2"/>
      </c:valAx>
    </c:plotArea>
    <c:legend>
      <c:legendPos val="r"/>
      <c:layout>
        <c:manualLayout>
          <c:xMode val="edge"/>
          <c:yMode val="edge"/>
          <c:x val="0.79103294457317519"/>
          <c:y val="0.15786307961504811"/>
          <c:w val="0.20256067415369677"/>
          <c:h val="0.52196567876932054"/>
        </c:manualLayout>
      </c:layout>
      <c:overlay val="0"/>
    </c:legend>
    <c:plotVisOnly val="1"/>
    <c:dispBlanksAs val="gap"/>
    <c:showDLblsOverMax val="0"/>
  </c:chart>
  <c:txPr>
    <a:bodyPr/>
    <a:lstStyle/>
    <a:p>
      <a:pPr>
        <a:defRPr sz="2000">
          <a:latin typeface="Lato" panose="020F050202020403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0"/>
          <c:tx>
            <c:strRef>
              <c:f>Power!$AL$59</c:f>
              <c:strCache>
                <c:ptCount val="1"/>
                <c:pt idx="0">
                  <c:v>CDs, NT</c:v>
                </c:pt>
              </c:strCache>
            </c:strRef>
          </c:tx>
          <c:spPr>
            <a:solidFill>
              <a:schemeClr val="accent1"/>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Power!$AM$59:$AS$59</c:f>
              <c:numCache>
                <c:formatCode>General</c:formatCode>
                <c:ptCount val="7"/>
                <c:pt idx="0">
                  <c:v>6.3316713350995979E-3</c:v>
                </c:pt>
                <c:pt idx="1">
                  <c:v>8.7139000082014917E-3</c:v>
                </c:pt>
                <c:pt idx="2">
                  <c:v>1.1899300460060713E-2</c:v>
                </c:pt>
                <c:pt idx="3">
                  <c:v>1.6839663692097107E-2</c:v>
                </c:pt>
                <c:pt idx="4">
                  <c:v>3.1066467683487753E-2</c:v>
                </c:pt>
                <c:pt idx="5">
                  <c:v>3.4465658060287119E-2</c:v>
                </c:pt>
                <c:pt idx="6">
                  <c:v>3.9479540329037111E-2</c:v>
                </c:pt>
              </c:numCache>
            </c:numRef>
          </c:val>
        </c:ser>
        <c:ser>
          <c:idx val="4"/>
          <c:order val="1"/>
          <c:tx>
            <c:strRef>
              <c:f>Power!$AL$60</c:f>
              <c:strCache>
                <c:ptCount val="1"/>
                <c:pt idx="0">
                  <c:v>h-CPR, 80%</c:v>
                </c:pt>
              </c:strCache>
            </c:strRef>
          </c:tx>
          <c:spPr>
            <a:solidFill>
              <a:schemeClr val="accent2"/>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Power!$AM$60:$AS$60</c:f>
              <c:numCache>
                <c:formatCode>General</c:formatCode>
                <c:ptCount val="7"/>
                <c:pt idx="0">
                  <c:v>1.1685984810546612E-2</c:v>
                </c:pt>
                <c:pt idx="1">
                  <c:v>1.9745120825520379E-2</c:v>
                </c:pt>
                <c:pt idx="2">
                  <c:v>3.158773215237165E-2</c:v>
                </c:pt>
                <c:pt idx="3">
                  <c:v>5.412577449255962E-2</c:v>
                </c:pt>
                <c:pt idx="4">
                  <c:v>0.10065173992127696</c:v>
                </c:pt>
                <c:pt idx="5">
                  <c:v>0.1681481510901508</c:v>
                </c:pt>
                <c:pt idx="6">
                  <c:v>0.23184309472491527</c:v>
                </c:pt>
              </c:numCache>
            </c:numRef>
          </c:val>
        </c:ser>
        <c:ser>
          <c:idx val="5"/>
          <c:order val="2"/>
          <c:tx>
            <c:strRef>
              <c:f>Power!$AL$61</c:f>
              <c:strCache>
                <c:ptCount val="1"/>
                <c:pt idx="0">
                  <c:v>gCPR, 80%</c:v>
                </c:pt>
              </c:strCache>
            </c:strRef>
          </c:tx>
          <c:spPr>
            <a:solidFill>
              <a:schemeClr val="accent3"/>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Power!$AM$61:$AS$61</c:f>
              <c:numCache>
                <c:formatCode>General</c:formatCode>
                <c:ptCount val="7"/>
                <c:pt idx="0">
                  <c:v>0.10091504756008063</c:v>
                </c:pt>
                <c:pt idx="1">
                  <c:v>0.2473621409125053</c:v>
                </c:pt>
                <c:pt idx="2">
                  <c:v>0.70341703754314122</c:v>
                </c:pt>
                <c:pt idx="3">
                  <c:v>4.7145044981722162</c:v>
                </c:pt>
                <c:pt idx="4">
                  <c:v>0</c:v>
                </c:pt>
                <c:pt idx="5">
                  <c:v>0</c:v>
                </c:pt>
                <c:pt idx="6">
                  <c:v>0</c:v>
                </c:pt>
              </c:numCache>
            </c:numRef>
          </c:val>
        </c:ser>
        <c:dLbls>
          <c:showLegendKey val="0"/>
          <c:showVal val="0"/>
          <c:showCatName val="0"/>
          <c:showSerName val="0"/>
          <c:showPercent val="0"/>
          <c:showBubbleSize val="0"/>
        </c:dLbls>
        <c:gapWidth val="150"/>
        <c:axId val="240965040"/>
        <c:axId val="719945104"/>
      </c:barChart>
      <c:catAx>
        <c:axId val="240965040"/>
        <c:scaling>
          <c:orientation val="minMax"/>
        </c:scaling>
        <c:delete val="0"/>
        <c:axPos val="b"/>
        <c:numFmt formatCode="General" sourceLinked="0"/>
        <c:majorTickMark val="out"/>
        <c:minorTickMark val="none"/>
        <c:tickLblPos val="nextTo"/>
        <c:crossAx val="719945104"/>
        <c:crosses val="autoZero"/>
        <c:auto val="1"/>
        <c:lblAlgn val="ctr"/>
        <c:lblOffset val="100"/>
        <c:noMultiLvlLbl val="0"/>
      </c:catAx>
      <c:valAx>
        <c:axId val="719945104"/>
        <c:scaling>
          <c:orientation val="minMax"/>
          <c:max val="0.25"/>
          <c:min val="0"/>
        </c:scaling>
        <c:delete val="0"/>
        <c:axPos val="l"/>
        <c:majorGridlines/>
        <c:title>
          <c:tx>
            <c:rich>
              <a:bodyPr rot="-5400000" vert="horz"/>
              <a:lstStyle/>
              <a:p>
                <a:pPr>
                  <a:defRPr/>
                </a:pPr>
                <a:r>
                  <a:rPr lang="en-US"/>
                  <a:t>Energy Overhead</a:t>
                </a:r>
              </a:p>
            </c:rich>
          </c:tx>
          <c:layout/>
          <c:overlay val="0"/>
        </c:title>
        <c:numFmt formatCode="0%" sourceLinked="0"/>
        <c:majorTickMark val="out"/>
        <c:minorTickMark val="none"/>
        <c:tickLblPos val="nextTo"/>
        <c:crossAx val="240965040"/>
        <c:crosses val="autoZero"/>
        <c:crossBetween val="between"/>
        <c:majorUnit val="0.1"/>
      </c:valAx>
    </c:plotArea>
    <c:legend>
      <c:legendPos val="r"/>
      <c:layout>
        <c:manualLayout>
          <c:xMode val="edge"/>
          <c:yMode val="edge"/>
          <c:x val="0.77072192074597312"/>
          <c:y val="0.21573350981977094"/>
          <c:w val="0.2228717089624247"/>
          <c:h val="0.52895043642800466"/>
        </c:manualLayout>
      </c:layout>
      <c:overlay val="0"/>
    </c:legend>
    <c:plotVisOnly val="1"/>
    <c:dispBlanksAs val="gap"/>
    <c:showDLblsOverMax val="0"/>
  </c:chart>
  <c:txPr>
    <a:bodyPr/>
    <a:lstStyle/>
    <a:p>
      <a:pPr>
        <a:defRPr sz="2000">
          <a:latin typeface="Lato" panose="020F050202020403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24762793033558"/>
          <c:y val="4.0831758034026465E-2"/>
          <c:w val="0.82388449052068946"/>
          <c:h val="0.70814883835229314"/>
        </c:manualLayout>
      </c:layout>
      <c:barChart>
        <c:barDir val="col"/>
        <c:grouping val="clustered"/>
        <c:varyColors val="0"/>
        <c:ser>
          <c:idx val="0"/>
          <c:order val="0"/>
          <c:tx>
            <c:v>Coarse</c:v>
          </c:tx>
          <c:invertIfNegative val="0"/>
          <c:cat>
            <c:numRef>
              <c:f>[toorses_28Jan2014.xlsx]Markov!$Y$16:$AE$16</c:f>
              <c:numCache>
                <c:formatCode>General</c:formatCode>
                <c:ptCount val="7"/>
                <c:pt idx="0">
                  <c:v>1E-3</c:v>
                </c:pt>
                <c:pt idx="1">
                  <c:v>3.16E-3</c:v>
                </c:pt>
                <c:pt idx="2">
                  <c:v>0.01</c:v>
                </c:pt>
                <c:pt idx="3">
                  <c:v>3.1600000000000003E-2</c:v>
                </c:pt>
                <c:pt idx="4">
                  <c:v>0.1</c:v>
                </c:pt>
                <c:pt idx="5">
                  <c:v>0.316</c:v>
                </c:pt>
                <c:pt idx="6">
                  <c:v>1</c:v>
                </c:pt>
              </c:numCache>
            </c:numRef>
          </c:cat>
          <c:val>
            <c:numRef>
              <c:f>[toorses_28Jan2014.xlsx]Markov!$Y$18:$AE$18</c:f>
              <c:numCache>
                <c:formatCode>General</c:formatCode>
                <c:ptCount val="7"/>
                <c:pt idx="0">
                  <c:v>0.99882029285082219</c:v>
                </c:pt>
                <c:pt idx="1">
                  <c:v>0.99737640698020746</c:v>
                </c:pt>
                <c:pt idx="2">
                  <c:v>0.99289777329194262</c:v>
                </c:pt>
                <c:pt idx="3">
                  <c:v>0.97893963717865085</c:v>
                </c:pt>
                <c:pt idx="4">
                  <c:v>0.93481704716919856</c:v>
                </c:pt>
                <c:pt idx="5">
                  <c:v>0.80892116728173713</c:v>
                </c:pt>
                <c:pt idx="6">
                  <c:v>0.51908763409158454</c:v>
                </c:pt>
              </c:numCache>
            </c:numRef>
          </c:val>
        </c:ser>
        <c:ser>
          <c:idx val="1"/>
          <c:order val="1"/>
          <c:tx>
            <c:v>Medium</c:v>
          </c:tx>
          <c:invertIfNegative val="0"/>
          <c:cat>
            <c:numRef>
              <c:f>[toorses_28Jan2014.xlsx]Markov!$Y$16:$AE$16</c:f>
              <c:numCache>
                <c:formatCode>General</c:formatCode>
                <c:ptCount val="7"/>
                <c:pt idx="0">
                  <c:v>1E-3</c:v>
                </c:pt>
                <c:pt idx="1">
                  <c:v>3.16E-3</c:v>
                </c:pt>
                <c:pt idx="2">
                  <c:v>0.01</c:v>
                </c:pt>
                <c:pt idx="3">
                  <c:v>3.1600000000000003E-2</c:v>
                </c:pt>
                <c:pt idx="4">
                  <c:v>0.1</c:v>
                </c:pt>
                <c:pt idx="5">
                  <c:v>0.316</c:v>
                </c:pt>
                <c:pt idx="6">
                  <c:v>1</c:v>
                </c:pt>
              </c:numCache>
            </c:numRef>
          </c:cat>
          <c:val>
            <c:numRef>
              <c:f>[toorses_28Jan2014.xlsx]Markov!$Y$19:$AE$19</c:f>
              <c:numCache>
                <c:formatCode>General</c:formatCode>
                <c:ptCount val="7"/>
                <c:pt idx="0">
                  <c:v>0.99890425290738449</c:v>
                </c:pt>
                <c:pt idx="1">
                  <c:v>0.99796650637853113</c:v>
                </c:pt>
                <c:pt idx="2">
                  <c:v>0.99572991394120813</c:v>
                </c:pt>
                <c:pt idx="3">
                  <c:v>0.9879217374086986</c:v>
                </c:pt>
                <c:pt idx="4">
                  <c:v>0.96665060042307616</c:v>
                </c:pt>
                <c:pt idx="5">
                  <c:v>0.89820877051749659</c:v>
                </c:pt>
                <c:pt idx="6">
                  <c:v>0.71013378145707173</c:v>
                </c:pt>
              </c:numCache>
            </c:numRef>
          </c:val>
        </c:ser>
        <c:ser>
          <c:idx val="2"/>
          <c:order val="2"/>
          <c:tx>
            <c:v>Fine</c:v>
          </c:tx>
          <c:invertIfNegative val="0"/>
          <c:cat>
            <c:numRef>
              <c:f>[toorses_28Jan2014.xlsx]Markov!$Y$16:$AE$16</c:f>
              <c:numCache>
                <c:formatCode>General</c:formatCode>
                <c:ptCount val="7"/>
                <c:pt idx="0">
                  <c:v>1E-3</c:v>
                </c:pt>
                <c:pt idx="1">
                  <c:v>3.16E-3</c:v>
                </c:pt>
                <c:pt idx="2">
                  <c:v>0.01</c:v>
                </c:pt>
                <c:pt idx="3">
                  <c:v>3.1600000000000003E-2</c:v>
                </c:pt>
                <c:pt idx="4">
                  <c:v>0.1</c:v>
                </c:pt>
                <c:pt idx="5">
                  <c:v>0.316</c:v>
                </c:pt>
                <c:pt idx="6">
                  <c:v>1</c:v>
                </c:pt>
              </c:numCache>
            </c:numRef>
          </c:cat>
          <c:val>
            <c:numRef>
              <c:f>[toorses_28Jan2014.xlsx]Markov!$Y$20:$AE$20</c:f>
              <c:numCache>
                <c:formatCode>General</c:formatCode>
                <c:ptCount val="7"/>
                <c:pt idx="0">
                  <c:v>0.99438579157312146</c:v>
                </c:pt>
                <c:pt idx="1">
                  <c:v>0.99432386383096516</c:v>
                </c:pt>
                <c:pt idx="2">
                  <c:v>0.99438253585113268</c:v>
                </c:pt>
                <c:pt idx="3">
                  <c:v>0.99412614703644198</c:v>
                </c:pt>
                <c:pt idx="4">
                  <c:v>0.99377131444096789</c:v>
                </c:pt>
                <c:pt idx="5">
                  <c:v>0.99267912818406112</c:v>
                </c:pt>
                <c:pt idx="6">
                  <c:v>0.98926909662858653</c:v>
                </c:pt>
              </c:numCache>
            </c:numRef>
          </c:val>
        </c:ser>
        <c:ser>
          <c:idx val="3"/>
          <c:order val="3"/>
          <c:tx>
            <c:v>Encoded</c:v>
          </c:tx>
          <c:invertIfNegative val="0"/>
          <c:cat>
            <c:numRef>
              <c:f>[toorses_28Jan2014.xlsx]Markov!$Y$16:$AE$16</c:f>
              <c:numCache>
                <c:formatCode>General</c:formatCode>
                <c:ptCount val="7"/>
                <c:pt idx="0">
                  <c:v>1E-3</c:v>
                </c:pt>
                <c:pt idx="1">
                  <c:v>3.16E-3</c:v>
                </c:pt>
                <c:pt idx="2">
                  <c:v>0.01</c:v>
                </c:pt>
                <c:pt idx="3">
                  <c:v>3.1600000000000003E-2</c:v>
                </c:pt>
                <c:pt idx="4">
                  <c:v>0.1</c:v>
                </c:pt>
                <c:pt idx="5">
                  <c:v>0.316</c:v>
                </c:pt>
                <c:pt idx="6">
                  <c:v>1</c:v>
                </c:pt>
              </c:numCache>
            </c:numRef>
          </c:cat>
          <c:val>
            <c:numRef>
              <c:f>[toorses_28Jan2014.xlsx]Markov!$Y$21:$AE$21</c:f>
              <c:numCache>
                <c:formatCode>General</c:formatCode>
                <c:ptCount val="7"/>
                <c:pt idx="0">
                  <c:v>0.99678665470869721</c:v>
                </c:pt>
                <c:pt idx="1">
                  <c:v>0.99680387462863651</c:v>
                </c:pt>
                <c:pt idx="2">
                  <c:v>0.99655998401442059</c:v>
                </c:pt>
                <c:pt idx="3">
                  <c:v>0.99596487717997984</c:v>
                </c:pt>
                <c:pt idx="4">
                  <c:v>0.99477444564605289</c:v>
                </c:pt>
                <c:pt idx="5">
                  <c:v>0.99064319834132708</c:v>
                </c:pt>
                <c:pt idx="6">
                  <c:v>0.97817713017550367</c:v>
                </c:pt>
              </c:numCache>
            </c:numRef>
          </c:val>
        </c:ser>
        <c:dLbls>
          <c:showLegendKey val="0"/>
          <c:showVal val="0"/>
          <c:showCatName val="0"/>
          <c:showSerName val="0"/>
          <c:showPercent val="0"/>
          <c:showBubbleSize val="0"/>
        </c:dLbls>
        <c:gapWidth val="150"/>
        <c:axId val="719949456"/>
        <c:axId val="719943472"/>
      </c:barChart>
      <c:catAx>
        <c:axId val="719949456"/>
        <c:scaling>
          <c:orientation val="minMax"/>
        </c:scaling>
        <c:delete val="0"/>
        <c:axPos val="b"/>
        <c:title>
          <c:tx>
            <c:rich>
              <a:bodyPr/>
              <a:lstStyle/>
              <a:p>
                <a:pPr>
                  <a:defRPr/>
                </a:pPr>
                <a:r>
                  <a:rPr lang="en-US"/>
                  <a:t>Error injection rate (#/s)</a:t>
                </a:r>
              </a:p>
            </c:rich>
          </c:tx>
          <c:layout>
            <c:manualLayout>
              <c:xMode val="edge"/>
              <c:yMode val="edge"/>
              <c:x val="0.39333330941832728"/>
              <c:y val="0.90020283975659232"/>
            </c:manualLayout>
          </c:layout>
          <c:overlay val="0"/>
        </c:title>
        <c:numFmt formatCode="0E+0" sourceLinked="0"/>
        <c:majorTickMark val="out"/>
        <c:minorTickMark val="none"/>
        <c:tickLblPos val="nextTo"/>
        <c:txPr>
          <a:bodyPr rot="-5400000" vert="horz"/>
          <a:lstStyle/>
          <a:p>
            <a:pPr>
              <a:defRPr/>
            </a:pPr>
            <a:endParaRPr lang="en-US"/>
          </a:p>
        </c:txPr>
        <c:crossAx val="719943472"/>
        <c:crosses val="autoZero"/>
        <c:auto val="1"/>
        <c:lblAlgn val="ctr"/>
        <c:lblOffset val="100"/>
        <c:noMultiLvlLbl val="0"/>
      </c:catAx>
      <c:valAx>
        <c:axId val="719943472"/>
        <c:scaling>
          <c:orientation val="minMax"/>
          <c:max val="1"/>
          <c:min val="0"/>
        </c:scaling>
        <c:delete val="0"/>
        <c:axPos val="l"/>
        <c:title>
          <c:tx>
            <c:rich>
              <a:bodyPr rot="-5400000" vert="horz"/>
              <a:lstStyle/>
              <a:p>
                <a:pPr>
                  <a:defRPr/>
                </a:pPr>
                <a:r>
                  <a:rPr lang="en-US"/>
                  <a:t>Performance effiency</a:t>
                </a:r>
              </a:p>
            </c:rich>
          </c:tx>
          <c:layout/>
          <c:overlay val="0"/>
        </c:title>
        <c:numFmt formatCode="0%" sourceLinked="0"/>
        <c:majorTickMark val="out"/>
        <c:minorTickMark val="none"/>
        <c:tickLblPos val="nextTo"/>
        <c:crossAx val="719949456"/>
        <c:crosses val="autoZero"/>
        <c:crossBetween val="between"/>
      </c:valAx>
    </c:plotArea>
    <c:legend>
      <c:legendPos val="l"/>
      <c:layout>
        <c:manualLayout>
          <c:xMode val="edge"/>
          <c:yMode val="edge"/>
          <c:x val="0.17762619899785301"/>
          <c:y val="0.24509522939919001"/>
          <c:w val="0.17107068677918677"/>
          <c:h val="0.28487840840441109"/>
        </c:manualLayout>
      </c:layout>
      <c:overlay val="1"/>
      <c:spPr>
        <a:solidFill>
          <a:schemeClr val="bg1"/>
        </a:solidFill>
      </c:spPr>
    </c:legend>
    <c:plotVisOnly val="1"/>
    <c:dispBlanksAs val="gap"/>
    <c:showDLblsOverMax val="0"/>
  </c:chart>
  <c:txPr>
    <a:bodyPr/>
    <a:lstStyle/>
    <a:p>
      <a:pPr>
        <a:defRPr sz="1800">
          <a:latin typeface="Lato" panose="020F0502020204030203"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Power!$AL$56</c:f>
              <c:strCache>
                <c:ptCount val="1"/>
                <c:pt idx="0">
                  <c:v>CDs, NT</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Power!$AM$56:$AS$56</c:f>
              <c:numCache>
                <c:formatCode>General</c:formatCode>
                <c:ptCount val="7"/>
                <c:pt idx="0">
                  <c:v>0.99175290000000005</c:v>
                </c:pt>
                <c:pt idx="1">
                  <c:v>0.98421639999999999</c:v>
                </c:pt>
                <c:pt idx="2">
                  <c:v>0.98301570000000005</c:v>
                </c:pt>
                <c:pt idx="3">
                  <c:v>0.97236579999999995</c:v>
                </c:pt>
                <c:pt idx="4">
                  <c:v>0.96042649999999996</c:v>
                </c:pt>
                <c:pt idx="5">
                  <c:v>0.94701829999999998</c:v>
                </c:pt>
                <c:pt idx="6">
                  <c:v>0.94289970000000001</c:v>
                </c:pt>
              </c:numCache>
            </c:numRef>
          </c:val>
        </c:ser>
        <c:ser>
          <c:idx val="1"/>
          <c:order val="1"/>
          <c:tx>
            <c:strRef>
              <c:f>Power!$AL$57</c:f>
              <c:strCache>
                <c:ptCount val="1"/>
                <c:pt idx="0">
                  <c:v>h-CPR, 80%</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Power!$AM$57:$AS$57</c:f>
              <c:numCache>
                <c:formatCode>General</c:formatCode>
                <c:ptCount val="7"/>
                <c:pt idx="0">
                  <c:v>0.98844900000000002</c:v>
                </c:pt>
                <c:pt idx="1">
                  <c:v>0.98063719999999999</c:v>
                </c:pt>
                <c:pt idx="2">
                  <c:v>0.96937949999999995</c:v>
                </c:pt>
                <c:pt idx="3">
                  <c:v>0.94865339999999998</c:v>
                </c:pt>
                <c:pt idx="4">
                  <c:v>0.90855260000000004</c:v>
                </c:pt>
                <c:pt idx="5">
                  <c:v>0.85605580000000003</c:v>
                </c:pt>
                <c:pt idx="6">
                  <c:v>0.8117917</c:v>
                </c:pt>
              </c:numCache>
            </c:numRef>
          </c:val>
        </c:ser>
        <c:ser>
          <c:idx val="2"/>
          <c:order val="2"/>
          <c:tx>
            <c:strRef>
              <c:f>Power!$AL$58</c:f>
              <c:strCache>
                <c:ptCount val="1"/>
                <c:pt idx="0">
                  <c:v>g-CPR, 80%</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Power!$AM$58:$AS$58</c:f>
              <c:numCache>
                <c:formatCode>General</c:formatCode>
                <c:ptCount val="7"/>
                <c:pt idx="0">
                  <c:v>0.90833529999999996</c:v>
                </c:pt>
                <c:pt idx="1">
                  <c:v>0.80169179999999995</c:v>
                </c:pt>
                <c:pt idx="2">
                  <c:v>0.58705529999999995</c:v>
                </c:pt>
                <c:pt idx="3">
                  <c:v>0.17499329999999999</c:v>
                </c:pt>
                <c:pt idx="4">
                  <c:v>0</c:v>
                </c:pt>
                <c:pt idx="5">
                  <c:v>0</c:v>
                </c:pt>
                <c:pt idx="6">
                  <c:v>0</c:v>
                </c:pt>
              </c:numCache>
            </c:numRef>
          </c:val>
        </c:ser>
        <c:dLbls>
          <c:showLegendKey val="0"/>
          <c:showVal val="0"/>
          <c:showCatName val="0"/>
          <c:showSerName val="0"/>
          <c:showPercent val="0"/>
          <c:showBubbleSize val="0"/>
        </c:dLbls>
        <c:gapWidth val="150"/>
        <c:axId val="719950544"/>
        <c:axId val="719944016"/>
      </c:barChart>
      <c:catAx>
        <c:axId val="719950544"/>
        <c:scaling>
          <c:orientation val="minMax"/>
        </c:scaling>
        <c:delete val="0"/>
        <c:axPos val="b"/>
        <c:numFmt formatCode="General" sourceLinked="0"/>
        <c:majorTickMark val="out"/>
        <c:minorTickMark val="none"/>
        <c:tickLblPos val="nextTo"/>
        <c:txPr>
          <a:bodyPr/>
          <a:lstStyle/>
          <a:p>
            <a:pPr>
              <a:defRPr sz="1400" b="1"/>
            </a:pPr>
            <a:endParaRPr lang="en-US"/>
          </a:p>
        </c:txPr>
        <c:crossAx val="719944016"/>
        <c:crosses val="autoZero"/>
        <c:auto val="1"/>
        <c:lblAlgn val="ctr"/>
        <c:lblOffset val="100"/>
        <c:noMultiLvlLbl val="0"/>
      </c:catAx>
      <c:valAx>
        <c:axId val="719944016"/>
        <c:scaling>
          <c:orientation val="minMax"/>
          <c:max val="1"/>
          <c:min val="0"/>
        </c:scaling>
        <c:delete val="0"/>
        <c:axPos val="l"/>
        <c:majorGridlines/>
        <c:title>
          <c:tx>
            <c:rich>
              <a:bodyPr rot="-5400000" vert="horz"/>
              <a:lstStyle/>
              <a:p>
                <a:pPr>
                  <a:defRPr sz="1600"/>
                </a:pPr>
                <a:r>
                  <a:rPr lang="en-US" sz="1600"/>
                  <a:t>Performance Efficiency</a:t>
                </a:r>
              </a:p>
            </c:rich>
          </c:tx>
          <c:layout/>
          <c:overlay val="0"/>
        </c:title>
        <c:numFmt formatCode="0%" sourceLinked="0"/>
        <c:majorTickMark val="out"/>
        <c:minorTickMark val="none"/>
        <c:tickLblPos val="nextTo"/>
        <c:txPr>
          <a:bodyPr/>
          <a:lstStyle/>
          <a:p>
            <a:pPr>
              <a:defRPr sz="1800" b="1"/>
            </a:pPr>
            <a:endParaRPr lang="en-US"/>
          </a:p>
        </c:txPr>
        <c:crossAx val="719950544"/>
        <c:crosses val="autoZero"/>
        <c:crossBetween val="between"/>
        <c:majorUnit val="0.2"/>
      </c:valAx>
    </c:plotArea>
    <c:legend>
      <c:legendPos val="r"/>
      <c:layout>
        <c:manualLayout>
          <c:xMode val="edge"/>
          <c:yMode val="edge"/>
          <c:x val="0.82877836947766303"/>
          <c:y val="0.15786307961504811"/>
          <c:w val="0.16481526023073481"/>
          <c:h val="0.52196567876932054"/>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Power!$AL$65</c:f>
              <c:strCache>
                <c:ptCount val="1"/>
                <c:pt idx="0">
                  <c:v>CDs, SpMV</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Power!$AM$65:$AS$65</c:f>
              <c:numCache>
                <c:formatCode>General</c:formatCode>
                <c:ptCount val="7"/>
                <c:pt idx="0">
                  <c:v>0.99042359999999996</c:v>
                </c:pt>
                <c:pt idx="1">
                  <c:v>0.98737580000000003</c:v>
                </c:pt>
                <c:pt idx="2">
                  <c:v>0.98261980000000004</c:v>
                </c:pt>
                <c:pt idx="3">
                  <c:v>0.97315890000000005</c:v>
                </c:pt>
                <c:pt idx="4">
                  <c:v>0.95455659999999998</c:v>
                </c:pt>
                <c:pt idx="5">
                  <c:v>0.93866210000000005</c:v>
                </c:pt>
                <c:pt idx="6">
                  <c:v>0.92273320000000003</c:v>
                </c:pt>
              </c:numCache>
            </c:numRef>
          </c:val>
        </c:ser>
        <c:ser>
          <c:idx val="1"/>
          <c:order val="1"/>
          <c:tx>
            <c:strRef>
              <c:f>Power!$AL$66</c:f>
              <c:strCache>
                <c:ptCount val="1"/>
                <c:pt idx="0">
                  <c:v>h-CPR, 50%</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Power!$AM$66:$AS$66</c:f>
              <c:numCache>
                <c:formatCode>General</c:formatCode>
                <c:ptCount val="7"/>
                <c:pt idx="0">
                  <c:v>0.99085849999999998</c:v>
                </c:pt>
                <c:pt idx="1">
                  <c:v>0.98466560000000003</c:v>
                </c:pt>
                <c:pt idx="2">
                  <c:v>0.97572329999999996</c:v>
                </c:pt>
                <c:pt idx="3">
                  <c:v>0.95920450000000002</c:v>
                </c:pt>
                <c:pt idx="4">
                  <c:v>0.92710749999999997</c:v>
                </c:pt>
                <c:pt idx="5">
                  <c:v>0.8846328</c:v>
                </c:pt>
                <c:pt idx="6">
                  <c:v>0.84863489999999997</c:v>
                </c:pt>
              </c:numCache>
            </c:numRef>
          </c:val>
        </c:ser>
        <c:ser>
          <c:idx val="2"/>
          <c:order val="2"/>
          <c:tx>
            <c:strRef>
              <c:f>Power!$AL$67</c:f>
              <c:strCache>
                <c:ptCount val="1"/>
                <c:pt idx="0">
                  <c:v>g-CPR, 50%</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Power!$AM$67:$AS$67</c:f>
              <c:numCache>
                <c:formatCode>General</c:formatCode>
                <c:ptCount val="7"/>
                <c:pt idx="0">
                  <c:v>0.92718869999999998</c:v>
                </c:pt>
                <c:pt idx="1">
                  <c:v>0.84164640000000002</c:v>
                </c:pt>
                <c:pt idx="2">
                  <c:v>0.66710749999999996</c:v>
                </c:pt>
                <c:pt idx="3">
                  <c:v>0.3222583</c:v>
                </c:pt>
                <c:pt idx="4">
                  <c:v>0</c:v>
                </c:pt>
                <c:pt idx="5">
                  <c:v>0</c:v>
                </c:pt>
                <c:pt idx="6">
                  <c:v>0</c:v>
                </c:pt>
              </c:numCache>
            </c:numRef>
          </c:val>
        </c:ser>
        <c:dLbls>
          <c:showLegendKey val="0"/>
          <c:showVal val="0"/>
          <c:showCatName val="0"/>
          <c:showSerName val="0"/>
          <c:showPercent val="0"/>
          <c:showBubbleSize val="0"/>
        </c:dLbls>
        <c:gapWidth val="150"/>
        <c:axId val="873980592"/>
        <c:axId val="873987120"/>
      </c:barChart>
      <c:catAx>
        <c:axId val="873980592"/>
        <c:scaling>
          <c:orientation val="minMax"/>
        </c:scaling>
        <c:delete val="0"/>
        <c:axPos val="b"/>
        <c:numFmt formatCode="General" sourceLinked="0"/>
        <c:majorTickMark val="out"/>
        <c:minorTickMark val="none"/>
        <c:tickLblPos val="nextTo"/>
        <c:txPr>
          <a:bodyPr/>
          <a:lstStyle/>
          <a:p>
            <a:pPr>
              <a:defRPr sz="1400" b="1"/>
            </a:pPr>
            <a:endParaRPr lang="en-US"/>
          </a:p>
        </c:txPr>
        <c:crossAx val="873987120"/>
        <c:crosses val="autoZero"/>
        <c:auto val="1"/>
        <c:lblAlgn val="ctr"/>
        <c:lblOffset val="100"/>
        <c:noMultiLvlLbl val="0"/>
      </c:catAx>
      <c:valAx>
        <c:axId val="873987120"/>
        <c:scaling>
          <c:orientation val="minMax"/>
          <c:max val="1"/>
          <c:min val="0"/>
        </c:scaling>
        <c:delete val="0"/>
        <c:axPos val="l"/>
        <c:majorGridlines/>
        <c:title>
          <c:tx>
            <c:rich>
              <a:bodyPr rot="-5400000" vert="horz"/>
              <a:lstStyle/>
              <a:p>
                <a:pPr>
                  <a:defRPr sz="1600"/>
                </a:pPr>
                <a:r>
                  <a:rPr lang="en-US" sz="1600"/>
                  <a:t>Performance Efficiency</a:t>
                </a:r>
              </a:p>
            </c:rich>
          </c:tx>
          <c:layout/>
          <c:overlay val="0"/>
        </c:title>
        <c:numFmt formatCode="0%" sourceLinked="0"/>
        <c:majorTickMark val="out"/>
        <c:minorTickMark val="none"/>
        <c:tickLblPos val="nextTo"/>
        <c:txPr>
          <a:bodyPr/>
          <a:lstStyle/>
          <a:p>
            <a:pPr>
              <a:defRPr sz="1800" b="1"/>
            </a:pPr>
            <a:endParaRPr lang="en-US"/>
          </a:p>
        </c:txPr>
        <c:crossAx val="873980592"/>
        <c:crosses val="autoZero"/>
        <c:crossBetween val="between"/>
        <c:majorUnit val="0.2"/>
      </c:valAx>
    </c:plotArea>
    <c:legend>
      <c:legendPos val="r"/>
      <c:layout>
        <c:manualLayout>
          <c:xMode val="edge"/>
          <c:yMode val="edge"/>
          <c:x val="0.82877836947766303"/>
          <c:y val="0.17956446850393701"/>
          <c:w val="0.16481526023073481"/>
          <c:h val="0.52196567876932054"/>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14620332158373"/>
          <c:y val="9.6498842592592587E-2"/>
          <c:w val="0.68642238651036791"/>
          <c:h val="0.67025907243365412"/>
        </c:manualLayout>
      </c:layout>
      <c:barChart>
        <c:barDir val="col"/>
        <c:grouping val="clustered"/>
        <c:varyColors val="0"/>
        <c:ser>
          <c:idx val="0"/>
          <c:order val="0"/>
          <c:tx>
            <c:strRef>
              <c:f>Power!$AL$74</c:f>
              <c:strCache>
                <c:ptCount val="1"/>
                <c:pt idx="0">
                  <c:v>CDs, HPCCG</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Power!$AM$74:$AS$74</c:f>
              <c:numCache>
                <c:formatCode>General</c:formatCode>
                <c:ptCount val="7"/>
                <c:pt idx="0">
                  <c:v>0.9999574</c:v>
                </c:pt>
                <c:pt idx="1">
                  <c:v>0.9998416</c:v>
                </c:pt>
                <c:pt idx="2">
                  <c:v>0.99971350000000003</c:v>
                </c:pt>
                <c:pt idx="3">
                  <c:v>0.99903220000000004</c:v>
                </c:pt>
                <c:pt idx="4">
                  <c:v>0.99638139999999997</c:v>
                </c:pt>
                <c:pt idx="5">
                  <c:v>0.99338210000000005</c:v>
                </c:pt>
                <c:pt idx="6">
                  <c:v>0.9893573</c:v>
                </c:pt>
              </c:numCache>
            </c:numRef>
          </c:val>
        </c:ser>
        <c:ser>
          <c:idx val="1"/>
          <c:order val="1"/>
          <c:tx>
            <c:strRef>
              <c:f>Power!$AL$75</c:f>
              <c:strCache>
                <c:ptCount val="1"/>
                <c:pt idx="0">
                  <c:v>h-CPR, 10%</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Power!$AM$75:$AS$75</c:f>
              <c:numCache>
                <c:formatCode>General</c:formatCode>
                <c:ptCount val="7"/>
                <c:pt idx="0">
                  <c:v>0.99590279999999998</c:v>
                </c:pt>
                <c:pt idx="1">
                  <c:v>0.993116</c:v>
                </c:pt>
                <c:pt idx="2">
                  <c:v>0.98907670000000003</c:v>
                </c:pt>
                <c:pt idx="3">
                  <c:v>0.98157720000000004</c:v>
                </c:pt>
                <c:pt idx="4">
                  <c:v>0.96690019999999999</c:v>
                </c:pt>
                <c:pt idx="5">
                  <c:v>0.94710989999999995</c:v>
                </c:pt>
                <c:pt idx="6">
                  <c:v>0.92649020000000004</c:v>
                </c:pt>
              </c:numCache>
            </c:numRef>
          </c:val>
        </c:ser>
        <c:ser>
          <c:idx val="2"/>
          <c:order val="2"/>
          <c:tx>
            <c:strRef>
              <c:f>Power!$AL$76</c:f>
              <c:strCache>
                <c:ptCount val="1"/>
                <c:pt idx="0">
                  <c:v>g-CPR, 10%</c:v>
                </c:pt>
              </c:strCache>
            </c:strRef>
          </c:tx>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Power!$AM$76:$AS$76</c:f>
              <c:numCache>
                <c:formatCode>General</c:formatCode>
                <c:ptCount val="7"/>
                <c:pt idx="0">
                  <c:v>0.96710980000000002</c:v>
                </c:pt>
                <c:pt idx="1">
                  <c:v>0.92763680000000004</c:v>
                </c:pt>
                <c:pt idx="2">
                  <c:v>0.8444121</c:v>
                </c:pt>
                <c:pt idx="3">
                  <c:v>0.67062449999999996</c:v>
                </c:pt>
                <c:pt idx="4">
                  <c:v>0.32738800000000001</c:v>
                </c:pt>
                <c:pt idx="5">
                  <c:v>7.5115699999999994E-2</c:v>
                </c:pt>
                <c:pt idx="6">
                  <c:v>0</c:v>
                </c:pt>
              </c:numCache>
            </c:numRef>
          </c:val>
        </c:ser>
        <c:dLbls>
          <c:showLegendKey val="0"/>
          <c:showVal val="0"/>
          <c:showCatName val="0"/>
          <c:showSerName val="0"/>
          <c:showPercent val="0"/>
          <c:showBubbleSize val="0"/>
        </c:dLbls>
        <c:gapWidth val="150"/>
        <c:axId val="873983856"/>
        <c:axId val="873981680"/>
      </c:barChart>
      <c:catAx>
        <c:axId val="873983856"/>
        <c:scaling>
          <c:orientation val="minMax"/>
        </c:scaling>
        <c:delete val="0"/>
        <c:axPos val="b"/>
        <c:numFmt formatCode="General" sourceLinked="0"/>
        <c:majorTickMark val="out"/>
        <c:minorTickMark val="none"/>
        <c:tickLblPos val="nextTo"/>
        <c:txPr>
          <a:bodyPr/>
          <a:lstStyle/>
          <a:p>
            <a:pPr>
              <a:defRPr sz="1400" b="1"/>
            </a:pPr>
            <a:endParaRPr lang="en-US"/>
          </a:p>
        </c:txPr>
        <c:crossAx val="873981680"/>
        <c:crosses val="autoZero"/>
        <c:auto val="1"/>
        <c:lblAlgn val="ctr"/>
        <c:lblOffset val="100"/>
        <c:noMultiLvlLbl val="0"/>
      </c:catAx>
      <c:valAx>
        <c:axId val="873981680"/>
        <c:scaling>
          <c:orientation val="minMax"/>
          <c:max val="1"/>
          <c:min val="0"/>
        </c:scaling>
        <c:delete val="0"/>
        <c:axPos val="l"/>
        <c:majorGridlines/>
        <c:title>
          <c:tx>
            <c:rich>
              <a:bodyPr rot="-5400000" vert="horz"/>
              <a:lstStyle/>
              <a:p>
                <a:pPr>
                  <a:defRPr sz="1600"/>
                </a:pPr>
                <a:r>
                  <a:rPr lang="en-US" sz="1600"/>
                  <a:t>Performance Efficiency</a:t>
                </a:r>
              </a:p>
            </c:rich>
          </c:tx>
          <c:layout/>
          <c:overlay val="0"/>
        </c:title>
        <c:numFmt formatCode="0%" sourceLinked="0"/>
        <c:majorTickMark val="out"/>
        <c:minorTickMark val="none"/>
        <c:tickLblPos val="nextTo"/>
        <c:txPr>
          <a:bodyPr/>
          <a:lstStyle/>
          <a:p>
            <a:pPr>
              <a:defRPr sz="1800" b="1"/>
            </a:pPr>
            <a:endParaRPr lang="en-US"/>
          </a:p>
        </c:txPr>
        <c:crossAx val="873983856"/>
        <c:crosses val="autoZero"/>
        <c:crossBetween val="between"/>
        <c:majorUnit val="0.2"/>
      </c:valAx>
    </c:plotArea>
    <c:legend>
      <c:legendPos val="r"/>
      <c:layout>
        <c:manualLayout>
          <c:xMode val="edge"/>
          <c:yMode val="edge"/>
          <c:x val="0.83071885909759668"/>
          <c:y val="0.16509687591134442"/>
          <c:w val="0.16928114090240329"/>
          <c:h val="0.56536845654709833"/>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0"/>
          <c:tx>
            <c:strRef>
              <c:f>Power!$AL$59</c:f>
              <c:strCache>
                <c:ptCount val="1"/>
                <c:pt idx="0">
                  <c:v>CDs, NT</c:v>
                </c:pt>
              </c:strCache>
            </c:strRef>
          </c:tx>
          <c:spPr>
            <a:solidFill>
              <a:schemeClr val="accent1"/>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Power!$AM$59:$AS$59</c:f>
              <c:numCache>
                <c:formatCode>General</c:formatCode>
                <c:ptCount val="7"/>
                <c:pt idx="0">
                  <c:v>6.3316713350995979E-3</c:v>
                </c:pt>
                <c:pt idx="1">
                  <c:v>8.7139000082014917E-3</c:v>
                </c:pt>
                <c:pt idx="2">
                  <c:v>1.1899300460060713E-2</c:v>
                </c:pt>
                <c:pt idx="3">
                  <c:v>1.6839663692097107E-2</c:v>
                </c:pt>
                <c:pt idx="4">
                  <c:v>3.1066467683487753E-2</c:v>
                </c:pt>
                <c:pt idx="5">
                  <c:v>3.4465658060287119E-2</c:v>
                </c:pt>
                <c:pt idx="6">
                  <c:v>3.9479540329037111E-2</c:v>
                </c:pt>
              </c:numCache>
            </c:numRef>
          </c:val>
        </c:ser>
        <c:ser>
          <c:idx val="4"/>
          <c:order val="1"/>
          <c:tx>
            <c:strRef>
              <c:f>Power!$AL$60</c:f>
              <c:strCache>
                <c:ptCount val="1"/>
                <c:pt idx="0">
                  <c:v>h-CPR, 80%</c:v>
                </c:pt>
              </c:strCache>
            </c:strRef>
          </c:tx>
          <c:spPr>
            <a:solidFill>
              <a:schemeClr val="accent2"/>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Power!$AM$60:$AS$60</c:f>
              <c:numCache>
                <c:formatCode>General</c:formatCode>
                <c:ptCount val="7"/>
                <c:pt idx="0">
                  <c:v>1.1685984810546612E-2</c:v>
                </c:pt>
                <c:pt idx="1">
                  <c:v>1.9745120825520379E-2</c:v>
                </c:pt>
                <c:pt idx="2">
                  <c:v>3.158773215237165E-2</c:v>
                </c:pt>
                <c:pt idx="3">
                  <c:v>5.412577449255962E-2</c:v>
                </c:pt>
                <c:pt idx="4">
                  <c:v>0.10065173992127696</c:v>
                </c:pt>
                <c:pt idx="5">
                  <c:v>0.1681481510901508</c:v>
                </c:pt>
                <c:pt idx="6">
                  <c:v>0.23184309472491527</c:v>
                </c:pt>
              </c:numCache>
            </c:numRef>
          </c:val>
        </c:ser>
        <c:ser>
          <c:idx val="5"/>
          <c:order val="2"/>
          <c:tx>
            <c:strRef>
              <c:f>Power!$AL$61</c:f>
              <c:strCache>
                <c:ptCount val="1"/>
                <c:pt idx="0">
                  <c:v>gCPR, 80%</c:v>
                </c:pt>
              </c:strCache>
            </c:strRef>
          </c:tx>
          <c:spPr>
            <a:solidFill>
              <a:schemeClr val="accent3"/>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Power!$AM$61:$AS$61</c:f>
              <c:numCache>
                <c:formatCode>General</c:formatCode>
                <c:ptCount val="7"/>
                <c:pt idx="0">
                  <c:v>0.10091504756008063</c:v>
                </c:pt>
                <c:pt idx="1">
                  <c:v>0.2473621409125053</c:v>
                </c:pt>
                <c:pt idx="2">
                  <c:v>0.70341703754314122</c:v>
                </c:pt>
                <c:pt idx="3">
                  <c:v>4.7145044981722162</c:v>
                </c:pt>
                <c:pt idx="4">
                  <c:v>0</c:v>
                </c:pt>
                <c:pt idx="5">
                  <c:v>0</c:v>
                </c:pt>
                <c:pt idx="6">
                  <c:v>0</c:v>
                </c:pt>
              </c:numCache>
            </c:numRef>
          </c:val>
        </c:ser>
        <c:dLbls>
          <c:showLegendKey val="0"/>
          <c:showVal val="0"/>
          <c:showCatName val="0"/>
          <c:showSerName val="0"/>
          <c:showPercent val="0"/>
          <c:showBubbleSize val="0"/>
        </c:dLbls>
        <c:gapWidth val="150"/>
        <c:axId val="823133392"/>
        <c:axId val="823134480"/>
      </c:barChart>
      <c:catAx>
        <c:axId val="823133392"/>
        <c:scaling>
          <c:orientation val="minMax"/>
        </c:scaling>
        <c:delete val="0"/>
        <c:axPos val="b"/>
        <c:numFmt formatCode="General" sourceLinked="0"/>
        <c:majorTickMark val="out"/>
        <c:minorTickMark val="none"/>
        <c:tickLblPos val="nextTo"/>
        <c:txPr>
          <a:bodyPr/>
          <a:lstStyle/>
          <a:p>
            <a:pPr>
              <a:defRPr sz="1400"/>
            </a:pPr>
            <a:endParaRPr lang="en-US"/>
          </a:p>
        </c:txPr>
        <c:crossAx val="823134480"/>
        <c:crosses val="autoZero"/>
        <c:auto val="1"/>
        <c:lblAlgn val="ctr"/>
        <c:lblOffset val="100"/>
        <c:noMultiLvlLbl val="0"/>
      </c:catAx>
      <c:valAx>
        <c:axId val="823134480"/>
        <c:scaling>
          <c:orientation val="minMax"/>
          <c:max val="0.25"/>
          <c:min val="0"/>
        </c:scaling>
        <c:delete val="0"/>
        <c:axPos val="l"/>
        <c:majorGridlines/>
        <c:title>
          <c:tx>
            <c:rich>
              <a:bodyPr rot="-5400000" vert="horz"/>
              <a:lstStyle/>
              <a:p>
                <a:pPr>
                  <a:defRPr sz="1800" b="1"/>
                </a:pPr>
                <a:r>
                  <a:rPr lang="en-US" sz="1800" b="1"/>
                  <a:t>Energy Overhead</a:t>
                </a:r>
              </a:p>
            </c:rich>
          </c:tx>
          <c:layout/>
          <c:overlay val="0"/>
        </c:title>
        <c:numFmt formatCode="0%" sourceLinked="0"/>
        <c:majorTickMark val="out"/>
        <c:minorTickMark val="none"/>
        <c:tickLblPos val="nextTo"/>
        <c:txPr>
          <a:bodyPr/>
          <a:lstStyle/>
          <a:p>
            <a:pPr>
              <a:defRPr sz="1800" b="1"/>
            </a:pPr>
            <a:endParaRPr lang="en-US"/>
          </a:p>
        </c:txPr>
        <c:crossAx val="823133392"/>
        <c:crosses val="autoZero"/>
        <c:crossBetween val="between"/>
        <c:majorUnit val="0.1"/>
      </c:valAx>
    </c:plotArea>
    <c:legend>
      <c:legendPos val="r"/>
      <c:layout>
        <c:manualLayout>
          <c:xMode val="edge"/>
          <c:yMode val="edge"/>
          <c:x val="0.83324425014933146"/>
          <c:y val="0.21573350981977094"/>
          <c:w val="0.16034937955906636"/>
          <c:h val="0.47856290099154281"/>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0"/>
          <c:tx>
            <c:strRef>
              <c:f>Power!$AL$68</c:f>
              <c:strCache>
                <c:ptCount val="1"/>
                <c:pt idx="0">
                  <c:v>CDs, SpMV</c:v>
                </c:pt>
              </c:strCache>
            </c:strRef>
          </c:tx>
          <c:spPr>
            <a:solidFill>
              <a:schemeClr val="accent1"/>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Power!$AM$68:$AS$68</c:f>
              <c:numCache>
                <c:formatCode>General</c:formatCode>
                <c:ptCount val="7"/>
                <c:pt idx="0">
                  <c:v>9.6669897059322718E-3</c:v>
                </c:pt>
                <c:pt idx="1">
                  <c:v>1.2777856245046681E-2</c:v>
                </c:pt>
                <c:pt idx="2">
                  <c:v>1.7659267675584456E-2</c:v>
                </c:pt>
                <c:pt idx="3">
                  <c:v>2.749906218583642E-2</c:v>
                </c:pt>
                <c:pt idx="4">
                  <c:v>4.7446820618902485E-2</c:v>
                </c:pt>
                <c:pt idx="5">
                  <c:v>6.519401185834961E-2</c:v>
                </c:pt>
                <c:pt idx="6">
                  <c:v>8.3517253624610488E-2</c:v>
                </c:pt>
              </c:numCache>
            </c:numRef>
          </c:val>
        </c:ser>
        <c:ser>
          <c:idx val="4"/>
          <c:order val="1"/>
          <c:tx>
            <c:strRef>
              <c:f>Power!$AL$69</c:f>
              <c:strCache>
                <c:ptCount val="1"/>
                <c:pt idx="0">
                  <c:v>h-CPR, 50%</c:v>
                </c:pt>
              </c:strCache>
            </c:strRef>
          </c:tx>
          <c:spPr>
            <a:solidFill>
              <a:schemeClr val="accent2"/>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Power!$AM$69:$AS$69</c:f>
              <c:numCache>
                <c:formatCode>General</c:formatCode>
                <c:ptCount val="7"/>
                <c:pt idx="0">
                  <c:v>9.2258379980592053E-3</c:v>
                </c:pt>
                <c:pt idx="1">
                  <c:v>1.5573205766505893E-2</c:v>
                </c:pt>
                <c:pt idx="2">
                  <c:v>2.4880721819392937E-2</c:v>
                </c:pt>
                <c:pt idx="3">
                  <c:v>4.2530555267411785E-2</c:v>
                </c:pt>
                <c:pt idx="4">
                  <c:v>7.8623568464282867E-2</c:v>
                </c:pt>
                <c:pt idx="5">
                  <c:v>0.13041252822640081</c:v>
                </c:pt>
                <c:pt idx="6">
                  <c:v>0.17836303927637198</c:v>
                </c:pt>
              </c:numCache>
            </c:numRef>
          </c:val>
        </c:ser>
        <c:ser>
          <c:idx val="5"/>
          <c:order val="2"/>
          <c:tx>
            <c:strRef>
              <c:f>Power!$AL$70</c:f>
              <c:strCache>
                <c:ptCount val="1"/>
                <c:pt idx="0">
                  <c:v>g-CPR, 50%</c:v>
                </c:pt>
              </c:strCache>
            </c:strRef>
          </c:tx>
          <c:spPr>
            <a:solidFill>
              <a:schemeClr val="accent3"/>
            </a:solidFill>
            <a:ln w="22225">
              <a:solidFill>
                <a:schemeClr val="tx1"/>
              </a:solidFill>
            </a:ln>
          </c:spPr>
          <c:invertIfNegative val="0"/>
          <c:cat>
            <c:strRef>
              <c:f>Power!$AM$55:$AS$55</c:f>
              <c:strCache>
                <c:ptCount val="7"/>
                <c:pt idx="0">
                  <c:v>2.5PF</c:v>
                </c:pt>
                <c:pt idx="1">
                  <c:v>10PF</c:v>
                </c:pt>
                <c:pt idx="2">
                  <c:v>40PF</c:v>
                </c:pt>
                <c:pt idx="3">
                  <c:v>160PF</c:v>
                </c:pt>
                <c:pt idx="4">
                  <c:v>640PF</c:v>
                </c:pt>
                <c:pt idx="5">
                  <c:v>1.2EF</c:v>
                </c:pt>
                <c:pt idx="6">
                  <c:v>2.5EF</c:v>
                </c:pt>
              </c:strCache>
            </c:strRef>
          </c:cat>
          <c:val>
            <c:numRef>
              <c:f>Power!$AM$70:$AS$70</c:f>
              <c:numCache>
                <c:formatCode>General</c:formatCode>
                <c:ptCount val="7"/>
                <c:pt idx="0">
                  <c:v>7.8529106318918629E-2</c:v>
                </c:pt>
                <c:pt idx="1">
                  <c:v>0.18814742152999164</c:v>
                </c:pt>
                <c:pt idx="2">
                  <c:v>0.4990087804439316</c:v>
                </c:pt>
                <c:pt idx="3">
                  <c:v>2.1031008355719618</c:v>
                </c:pt>
                <c:pt idx="4">
                  <c:v>0</c:v>
                </c:pt>
                <c:pt idx="5">
                  <c:v>0</c:v>
                </c:pt>
                <c:pt idx="6">
                  <c:v>0</c:v>
                </c:pt>
              </c:numCache>
            </c:numRef>
          </c:val>
        </c:ser>
        <c:dLbls>
          <c:showLegendKey val="0"/>
          <c:showVal val="0"/>
          <c:showCatName val="0"/>
          <c:showSerName val="0"/>
          <c:showPercent val="0"/>
          <c:showBubbleSize val="0"/>
        </c:dLbls>
        <c:gapWidth val="150"/>
        <c:axId val="823136112"/>
        <c:axId val="859702848"/>
      </c:barChart>
      <c:catAx>
        <c:axId val="823136112"/>
        <c:scaling>
          <c:orientation val="minMax"/>
        </c:scaling>
        <c:delete val="0"/>
        <c:axPos val="b"/>
        <c:numFmt formatCode="General" sourceLinked="0"/>
        <c:majorTickMark val="out"/>
        <c:minorTickMark val="none"/>
        <c:tickLblPos val="nextTo"/>
        <c:txPr>
          <a:bodyPr/>
          <a:lstStyle/>
          <a:p>
            <a:pPr>
              <a:defRPr sz="1400"/>
            </a:pPr>
            <a:endParaRPr lang="en-US"/>
          </a:p>
        </c:txPr>
        <c:crossAx val="859702848"/>
        <c:crosses val="autoZero"/>
        <c:auto val="1"/>
        <c:lblAlgn val="ctr"/>
        <c:lblOffset val="100"/>
        <c:noMultiLvlLbl val="0"/>
      </c:catAx>
      <c:valAx>
        <c:axId val="859702848"/>
        <c:scaling>
          <c:orientation val="minMax"/>
          <c:max val="0.25"/>
          <c:min val="0"/>
        </c:scaling>
        <c:delete val="0"/>
        <c:axPos val="l"/>
        <c:majorGridlines/>
        <c:title>
          <c:tx>
            <c:rich>
              <a:bodyPr rot="-5400000" vert="horz"/>
              <a:lstStyle/>
              <a:p>
                <a:pPr>
                  <a:defRPr sz="1800"/>
                </a:pPr>
                <a:r>
                  <a:rPr lang="en-US" sz="1800"/>
                  <a:t>Energy Overhead</a:t>
                </a:r>
              </a:p>
            </c:rich>
          </c:tx>
          <c:layout/>
          <c:overlay val="0"/>
        </c:title>
        <c:numFmt formatCode="0%" sourceLinked="0"/>
        <c:majorTickMark val="out"/>
        <c:minorTickMark val="none"/>
        <c:tickLblPos val="nextTo"/>
        <c:txPr>
          <a:bodyPr/>
          <a:lstStyle/>
          <a:p>
            <a:pPr>
              <a:defRPr sz="1800" b="1"/>
            </a:pPr>
            <a:endParaRPr lang="en-US"/>
          </a:p>
        </c:txPr>
        <c:crossAx val="823136112"/>
        <c:crosses val="autoZero"/>
        <c:crossBetween val="between"/>
        <c:majorUnit val="0.1"/>
      </c:valAx>
    </c:plotArea>
    <c:legend>
      <c:legendPos val="r"/>
      <c:layout>
        <c:manualLayout>
          <c:xMode val="edge"/>
          <c:yMode val="edge"/>
          <c:x val="0.83324425014933146"/>
          <c:y val="0.21573350981977094"/>
          <c:w val="0.16034937955906636"/>
          <c:h val="0.4351601232137650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8CB88-4C6F-4029-86FA-227BA7BDBE92}" type="datetimeFigureOut">
              <a:rPr lang="en-US" smtClean="0"/>
              <a:t>7/2/2015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42608-2E16-43BB-9A24-2110CCF9D664}" type="slidenum">
              <a:rPr lang="en-US" smtClean="0"/>
              <a:t>‹#›</a:t>
            </a:fld>
            <a:endParaRPr lang="en-US"/>
          </a:p>
        </p:txBody>
      </p:sp>
    </p:spTree>
    <p:extLst>
      <p:ext uri="{BB962C8B-B14F-4D97-AF65-F5344CB8AC3E}">
        <p14:creationId xmlns:p14="http://schemas.microsoft.com/office/powerpoint/2010/main" val="93253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dsf</a:t>
            </a:r>
            <a:endParaRPr lang="en-US"/>
          </a:p>
        </p:txBody>
      </p:sp>
      <p:sp>
        <p:nvSpPr>
          <p:cNvPr id="5" name="Slide Number Placeholder 4"/>
          <p:cNvSpPr>
            <a:spLocks noGrp="1"/>
          </p:cNvSpPr>
          <p:nvPr>
            <p:ph type="sldNum" sz="quarter" idx="11"/>
          </p:nvPr>
        </p:nvSpPr>
        <p:spPr/>
        <p:txBody>
          <a:bodyPr/>
          <a:lstStyle/>
          <a:p>
            <a:fld id="{95364C2F-69EF-49D7-84AF-9A62A0F5DF26}" type="slidenum">
              <a:rPr lang="en-US" smtClean="0"/>
              <a:pPr/>
              <a:t>9</a:t>
            </a:fld>
            <a:endParaRPr lang="en-US"/>
          </a:p>
        </p:txBody>
      </p:sp>
    </p:spTree>
    <p:extLst>
      <p:ext uri="{BB962C8B-B14F-4D97-AF65-F5344CB8AC3E}">
        <p14:creationId xmlns:p14="http://schemas.microsoft.com/office/powerpoint/2010/main" val="1383392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34</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kern="1200" baseline="0" dirty="0" smtClean="0">
                <a:solidFill>
                  <a:schemeClr val="tx1"/>
                </a:solidFill>
                <a:latin typeface="+mn-lt"/>
                <a:ea typeface="+mn-ea"/>
                <a:cs typeface="+mn-cs"/>
              </a:rPr>
              <a:t>But CDs are better match for codes like neutron transport where structure of the code looks like a tree of tasks. And there are fewer global synchronization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Leaves don’t preserve these.</a:t>
            </a:r>
          </a:p>
          <a:p>
            <a:r>
              <a:rPr lang="en-US" sz="1200" b="0" i="0" u="none" strike="noStrike" kern="1200" baseline="0" dirty="0" smtClean="0">
                <a:solidFill>
                  <a:schemeClr val="tx1"/>
                </a:solidFill>
                <a:latin typeface="+mn-lt"/>
                <a:ea typeface="+mn-ea"/>
                <a:cs typeface="+mn-cs"/>
              </a:rPr>
              <a:t>Naturally recover from above.</a:t>
            </a:r>
          </a:p>
          <a:p>
            <a:r>
              <a:rPr lang="en-US" sz="1200" b="0" i="0" u="none" strike="noStrike" kern="1200" baseline="0" dirty="0" smtClean="0">
                <a:solidFill>
                  <a:schemeClr val="tx1"/>
                </a:solidFill>
                <a:latin typeface="+mn-lt"/>
                <a:ea typeface="+mn-ea"/>
                <a:cs typeface="+mn-cs"/>
              </a:rPr>
              <a:t>Again, it’s not that you can not do this today</a:t>
            </a:r>
          </a:p>
          <a:p>
            <a:r>
              <a:rPr lang="en-US" sz="1200" b="0" i="0" u="none" strike="noStrike" kern="1200" baseline="0" dirty="0" err="1" smtClean="0">
                <a:solidFill>
                  <a:schemeClr val="tx1"/>
                </a:solidFill>
                <a:latin typeface="+mn-lt"/>
                <a:ea typeface="+mn-ea"/>
                <a:cs typeface="+mn-cs"/>
              </a:rPr>
              <a:t>Accessable</a:t>
            </a:r>
            <a:r>
              <a:rPr lang="en-US" sz="1200" b="0" i="0" u="none" strike="noStrike" kern="1200" baseline="0" dirty="0" smtClean="0">
                <a:solidFill>
                  <a:schemeClr val="tx1"/>
                </a:solidFill>
                <a:latin typeface="+mn-lt"/>
                <a:ea typeface="+mn-ea"/>
                <a:cs typeface="+mn-cs"/>
              </a:rPr>
              <a:t> and auto-tuned interface.</a:t>
            </a:r>
          </a:p>
          <a:p>
            <a:r>
              <a:rPr lang="en-US" sz="1200" b="0" i="0" u="none" strike="noStrike" kern="1200" baseline="0" dirty="0" smtClean="0">
                <a:solidFill>
                  <a:schemeClr val="tx1"/>
                </a:solidFill>
                <a:latin typeface="+mn-lt"/>
                <a:ea typeface="+mn-ea"/>
                <a:cs typeface="+mn-cs"/>
              </a:rPr>
              <a:t>Machine specific can be tuned with CDs.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Mainpoint</a:t>
            </a:r>
            <a:r>
              <a:rPr lang="en-US" sz="1200" b="0" i="0" u="none" strike="noStrike" kern="1200" baseline="0" dirty="0" smtClean="0">
                <a:solidFill>
                  <a:schemeClr val="tx1"/>
                </a:solidFill>
                <a:latin typeface="+mn-lt"/>
                <a:ea typeface="+mn-ea"/>
                <a:cs typeface="+mn-cs"/>
              </a:rPr>
              <a:t>: </a:t>
            </a:r>
            <a:r>
              <a:rPr lang="en-US" altLang="ko-KR" b="1" dirty="0" smtClean="0">
                <a:solidFill>
                  <a:srgbClr val="FF0000"/>
                </a:solidFill>
              </a:rPr>
              <a:t>Point is that these span a range of behavior.           Not comprehensive, but still a range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strengths </a:t>
            </a:r>
            <a:r>
              <a:rPr lang="en-US" sz="1200" b="0" i="0" u="none" strike="noStrike" kern="1200" baseline="0" dirty="0" err="1" smtClean="0">
                <a:solidFill>
                  <a:schemeClr val="tx1"/>
                </a:solidFill>
                <a:latin typeface="+mn-lt"/>
                <a:ea typeface="+mn-ea"/>
                <a:cs typeface="+mn-cs"/>
              </a:rPr>
              <a:t>slids</a:t>
            </a:r>
            <a:r>
              <a:rPr lang="en-US" sz="1200" b="0" i="0" u="none" strike="noStrike" kern="1200" baseline="0" dirty="0" smtClean="0">
                <a:solidFill>
                  <a:schemeClr val="tx1"/>
                </a:solidFill>
                <a:latin typeface="+mn-lt"/>
                <a:ea typeface="+mn-ea"/>
                <a:cs typeface="+mn-cs"/>
              </a:rPr>
              <a:t>, give example how the mini apps were analyzable. (pick one application)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Monte Carlo approach to the simulation of neutron transport is desirable because the creation and simulation of every particle is independent, making the problem embarrassingly parallel.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HPCCG is a linear system solver that uses the</a:t>
            </a:r>
          </a:p>
          <a:p>
            <a:r>
              <a:rPr lang="en-US" sz="1200" b="0" i="0" u="none" strike="noStrike" kern="1200" baseline="0" dirty="0" smtClean="0">
                <a:solidFill>
                  <a:schemeClr val="tx1"/>
                </a:solidFill>
                <a:latin typeface="+mn-lt"/>
                <a:ea typeface="+mn-ea"/>
                <a:cs typeface="+mn-cs"/>
              </a:rPr>
              <a:t>conjugate gradient method and can scale to a large number</a:t>
            </a:r>
          </a:p>
          <a:p>
            <a:r>
              <a:rPr lang="en-US" sz="1200" b="0" i="0" u="none" strike="noStrike" kern="1200" baseline="0" dirty="0" smtClean="0">
                <a:solidFill>
                  <a:schemeClr val="tx1"/>
                </a:solidFill>
                <a:latin typeface="+mn-lt"/>
                <a:ea typeface="+mn-ea"/>
                <a:cs typeface="+mn-cs"/>
              </a:rPr>
              <a:t>of nodes</a:t>
            </a:r>
          </a:p>
          <a:p>
            <a:endParaRPr lang="en-US" dirty="0" smtClean="0"/>
          </a:p>
          <a:p>
            <a:r>
              <a:rPr lang="en-US" dirty="0" smtClean="0"/>
              <a:t>How we</a:t>
            </a:r>
            <a:r>
              <a:rPr lang="en-US" baseline="0" dirty="0" smtClean="0"/>
              <a:t> came up with the machines.  (how we scaled)</a:t>
            </a:r>
            <a:endParaRPr lang="en-US" dirty="0" smtClean="0"/>
          </a:p>
          <a:p>
            <a:r>
              <a:rPr lang="en-US" dirty="0" smtClean="0"/>
              <a:t>Theoretical</a:t>
            </a:r>
            <a:r>
              <a:rPr lang="en-US" baseline="0" dirty="0" smtClean="0"/>
              <a:t> machines. </a:t>
            </a:r>
          </a:p>
          <a:p>
            <a:endParaRPr lang="en-US" dirty="0" smtClean="0"/>
          </a:p>
          <a:p>
            <a:r>
              <a:rPr lang="en-US" dirty="0" smtClean="0"/>
              <a:t>Mention containment</a:t>
            </a:r>
            <a:r>
              <a:rPr lang="en-US" baseline="0" dirty="0" smtClean="0"/>
              <a:t> domain we selected was based on auto tuning.</a:t>
            </a:r>
          </a:p>
          <a:p>
            <a:r>
              <a:rPr lang="en-US" baseline="0" dirty="0" smtClean="0"/>
              <a:t>From these workloads we extracted containment domain structures and tuned it with our tools. (preservation intervals… and stuffs)</a:t>
            </a:r>
          </a:p>
          <a:p>
            <a:endParaRPr lang="en-US" baseline="0" dirty="0" smtClean="0"/>
          </a:p>
          <a:p>
            <a:endParaRPr lang="en-US" baseline="0" dirty="0" smtClean="0"/>
          </a:p>
          <a:p>
            <a:r>
              <a:rPr lang="en-US" baseline="0" dirty="0" smtClean="0"/>
              <a:t>Synthetic application of </a:t>
            </a:r>
          </a:p>
          <a:p>
            <a:r>
              <a:rPr lang="en-US" baseline="0" dirty="0" smtClean="0"/>
              <a:t>Each CDs annotated with </a:t>
            </a:r>
          </a:p>
          <a:p>
            <a:endParaRPr lang="en-US" baseline="0" dirty="0" smtClean="0"/>
          </a:p>
          <a:p>
            <a:r>
              <a:rPr lang="en-US" baseline="0" dirty="0" smtClean="0"/>
              <a:t>Mention it matches with SCR paper.</a:t>
            </a:r>
          </a:p>
          <a:p>
            <a:r>
              <a:rPr lang="en-US" baseline="0" dirty="0" smtClean="0"/>
              <a:t>Mention everything is tuned with our tools (optimum interval)</a:t>
            </a:r>
          </a:p>
          <a:p>
            <a:endParaRPr lang="en-US" baseline="0" dirty="0" smtClean="0"/>
          </a:p>
          <a:p>
            <a:endParaRPr lang="en-US" baseline="0" dirty="0" smtClean="0"/>
          </a:p>
          <a:p>
            <a:r>
              <a:rPr lang="en-US" baseline="0" dirty="0" smtClean="0"/>
              <a:t> </a:t>
            </a:r>
            <a:r>
              <a:rPr lang="en-US" baseline="0" dirty="0" err="1" smtClean="0"/>
              <a:t>Mantevo</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NT is more like a tree of tasks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Leaves don’t preserve these.</a:t>
            </a:r>
          </a:p>
          <a:p>
            <a:r>
              <a:rPr lang="en-US" sz="1200" b="0" i="0" u="none" strike="noStrike" kern="1200" baseline="0" dirty="0" smtClean="0">
                <a:solidFill>
                  <a:schemeClr val="tx1"/>
                </a:solidFill>
                <a:latin typeface="+mn-lt"/>
                <a:ea typeface="+mn-ea"/>
                <a:cs typeface="+mn-cs"/>
              </a:rPr>
              <a:t>Naturally recover from above.</a:t>
            </a:r>
          </a:p>
          <a:p>
            <a:r>
              <a:rPr lang="en-US" sz="1200" b="0" i="0" u="none" strike="noStrike" kern="1200" baseline="0" dirty="0" smtClean="0">
                <a:solidFill>
                  <a:schemeClr val="tx1"/>
                </a:solidFill>
                <a:latin typeface="+mn-lt"/>
                <a:ea typeface="+mn-ea"/>
                <a:cs typeface="+mn-cs"/>
              </a:rPr>
              <a:t>Again, it’s not that you can not do this today</a:t>
            </a:r>
          </a:p>
          <a:p>
            <a:r>
              <a:rPr lang="en-US" sz="1200" b="0" i="0" u="none" strike="noStrike" kern="1200" baseline="0" dirty="0" err="1" smtClean="0">
                <a:solidFill>
                  <a:schemeClr val="tx1"/>
                </a:solidFill>
                <a:latin typeface="+mn-lt"/>
                <a:ea typeface="+mn-ea"/>
                <a:cs typeface="+mn-cs"/>
              </a:rPr>
              <a:t>Accessable</a:t>
            </a:r>
            <a:r>
              <a:rPr lang="en-US" sz="1200" b="0" i="0" u="none" strike="noStrike" kern="1200" baseline="0" dirty="0" smtClean="0">
                <a:solidFill>
                  <a:schemeClr val="tx1"/>
                </a:solidFill>
                <a:latin typeface="+mn-lt"/>
                <a:ea typeface="+mn-ea"/>
                <a:cs typeface="+mn-cs"/>
              </a:rPr>
              <a:t> and auto-tuned interface.</a:t>
            </a:r>
          </a:p>
          <a:p>
            <a:r>
              <a:rPr lang="en-US" sz="1200" b="0" i="0" u="none" strike="noStrike" kern="1200" baseline="0" dirty="0" smtClean="0">
                <a:solidFill>
                  <a:schemeClr val="tx1"/>
                </a:solidFill>
                <a:latin typeface="+mn-lt"/>
                <a:ea typeface="+mn-ea"/>
                <a:cs typeface="+mn-cs"/>
              </a:rPr>
              <a:t>Machine specific can be tuned with CDs.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Mainpoint</a:t>
            </a:r>
            <a:r>
              <a:rPr lang="en-US" sz="1200" b="0" i="0" u="none" strike="noStrike" kern="1200" baseline="0" dirty="0" smtClean="0">
                <a:solidFill>
                  <a:schemeClr val="tx1"/>
                </a:solidFill>
                <a:latin typeface="+mn-lt"/>
                <a:ea typeface="+mn-ea"/>
                <a:cs typeface="+mn-cs"/>
              </a:rPr>
              <a:t>: </a:t>
            </a:r>
            <a:r>
              <a:rPr lang="en-US" altLang="ko-KR" b="1" dirty="0" smtClean="0">
                <a:solidFill>
                  <a:srgbClr val="FF0000"/>
                </a:solidFill>
              </a:rPr>
              <a:t>Point is that these span a range of behavior.           Not comprehensive, but still a range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strengths </a:t>
            </a:r>
            <a:r>
              <a:rPr lang="en-US" sz="1200" b="0" i="0" u="none" strike="noStrike" kern="1200" baseline="0" dirty="0" err="1" smtClean="0">
                <a:solidFill>
                  <a:schemeClr val="tx1"/>
                </a:solidFill>
                <a:latin typeface="+mn-lt"/>
                <a:ea typeface="+mn-ea"/>
                <a:cs typeface="+mn-cs"/>
              </a:rPr>
              <a:t>slids</a:t>
            </a:r>
            <a:r>
              <a:rPr lang="en-US" sz="1200" b="0" i="0" u="none" strike="noStrike" kern="1200" baseline="0" dirty="0" smtClean="0">
                <a:solidFill>
                  <a:schemeClr val="tx1"/>
                </a:solidFill>
                <a:latin typeface="+mn-lt"/>
                <a:ea typeface="+mn-ea"/>
                <a:cs typeface="+mn-cs"/>
              </a:rPr>
              <a:t>, give example how the mini apps were analyzable. (pick one application)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Monte Carlo approach to the simulation of neutron transport is desirable because the creation and simulation of every particle is independent, making the problem embarrassingly parallel.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HPCCG is a linear system solver that uses the</a:t>
            </a:r>
          </a:p>
          <a:p>
            <a:r>
              <a:rPr lang="en-US" sz="1200" b="0" i="0" u="none" strike="noStrike" kern="1200" baseline="0" dirty="0" smtClean="0">
                <a:solidFill>
                  <a:schemeClr val="tx1"/>
                </a:solidFill>
                <a:latin typeface="+mn-lt"/>
                <a:ea typeface="+mn-ea"/>
                <a:cs typeface="+mn-cs"/>
              </a:rPr>
              <a:t>conjugate gradient method and can scale to a large number</a:t>
            </a:r>
          </a:p>
          <a:p>
            <a:r>
              <a:rPr lang="en-US" sz="1200" b="0" i="0" u="none" strike="noStrike" kern="1200" baseline="0" dirty="0" smtClean="0">
                <a:solidFill>
                  <a:schemeClr val="tx1"/>
                </a:solidFill>
                <a:latin typeface="+mn-lt"/>
                <a:ea typeface="+mn-ea"/>
                <a:cs typeface="+mn-cs"/>
              </a:rPr>
              <a:t>of nodes</a:t>
            </a:r>
          </a:p>
          <a:p>
            <a:endParaRPr lang="en-US" dirty="0" smtClean="0"/>
          </a:p>
          <a:p>
            <a:r>
              <a:rPr lang="en-US" dirty="0" smtClean="0"/>
              <a:t>How we</a:t>
            </a:r>
            <a:r>
              <a:rPr lang="en-US" baseline="0" dirty="0" smtClean="0"/>
              <a:t> came up with the machines.  (how we scaled)</a:t>
            </a:r>
            <a:endParaRPr lang="en-US" dirty="0" smtClean="0"/>
          </a:p>
          <a:p>
            <a:r>
              <a:rPr lang="en-US" dirty="0" smtClean="0"/>
              <a:t>Theoretical</a:t>
            </a:r>
            <a:r>
              <a:rPr lang="en-US" baseline="0" dirty="0" smtClean="0"/>
              <a:t> machines. </a:t>
            </a:r>
          </a:p>
          <a:p>
            <a:endParaRPr lang="en-US" dirty="0" smtClean="0"/>
          </a:p>
          <a:p>
            <a:r>
              <a:rPr lang="en-US" dirty="0" smtClean="0"/>
              <a:t>Mention containment</a:t>
            </a:r>
            <a:r>
              <a:rPr lang="en-US" baseline="0" dirty="0" smtClean="0"/>
              <a:t> domain we selected was based on auto tuning.</a:t>
            </a:r>
          </a:p>
          <a:p>
            <a:r>
              <a:rPr lang="en-US" baseline="0" dirty="0" smtClean="0"/>
              <a:t>From these workloads we extracted containment domain structures and tuned it with our tools. (preservation intervals… and stuffs)</a:t>
            </a:r>
          </a:p>
          <a:p>
            <a:endParaRPr lang="en-US" baseline="0" dirty="0" smtClean="0"/>
          </a:p>
          <a:p>
            <a:endParaRPr lang="en-US" baseline="0" dirty="0" smtClean="0"/>
          </a:p>
          <a:p>
            <a:r>
              <a:rPr lang="en-US" baseline="0" dirty="0" smtClean="0"/>
              <a:t>Synthetic application of </a:t>
            </a:r>
          </a:p>
          <a:p>
            <a:r>
              <a:rPr lang="en-US" baseline="0" dirty="0" smtClean="0"/>
              <a:t>Each CDs annotated with </a:t>
            </a:r>
          </a:p>
          <a:p>
            <a:endParaRPr lang="en-US" baseline="0" dirty="0" smtClean="0"/>
          </a:p>
          <a:p>
            <a:r>
              <a:rPr lang="en-US" baseline="0" dirty="0" smtClean="0"/>
              <a:t>Mention it matches with SCR paper.</a:t>
            </a:r>
          </a:p>
          <a:p>
            <a:r>
              <a:rPr lang="en-US" baseline="0" dirty="0" smtClean="0"/>
              <a:t>Mention everything is tuned with our tools (optimum interval)</a:t>
            </a:r>
          </a:p>
          <a:p>
            <a:endParaRPr lang="en-US" baseline="0" dirty="0" smtClean="0"/>
          </a:p>
          <a:p>
            <a:endParaRPr lang="en-US" baseline="0" dirty="0" smtClean="0"/>
          </a:p>
          <a:p>
            <a:r>
              <a:rPr lang="en-US" baseline="0" dirty="0" smtClean="0"/>
              <a:t> </a:t>
            </a:r>
            <a:r>
              <a:rPr lang="en-US" baseline="0" dirty="0" err="1" smtClean="0"/>
              <a:t>Mantevo</a:t>
            </a:r>
            <a:endParaRPr lang="en-US"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400775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52</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altLang="ko-KR" dirty="0" smtClean="0"/>
              <a:t>We made this</a:t>
            </a:r>
            <a:r>
              <a:rPr lang="en-US" altLang="ko-KR" baseline="0" dirty="0" smtClean="0"/>
              <a:t> basic machine to different scales. We fixed performance and memory capacity per core. We varied the network bandwidth depending on the degrees of hierarchies we have in the machines.</a:t>
            </a:r>
          </a:p>
          <a:p>
            <a:endParaRPr lang="en-US" altLang="ko-KR" dirty="0" smtClean="0"/>
          </a:p>
          <a:p>
            <a:r>
              <a:rPr lang="en-US" altLang="ko-KR" dirty="0" smtClean="0"/>
              <a:t>Constant Fit</a:t>
            </a:r>
            <a:r>
              <a:rPr lang="en-US" altLang="ko-KR" baseline="0" dirty="0" smtClean="0"/>
              <a:t> rate for soft errors per core, memory errors per DRAM chip, system level failures per socket,   and Power network failure per power distribution model.</a:t>
            </a:r>
          </a:p>
          <a:p>
            <a:endParaRPr lang="en-US" altLang="ko-KR" baseline="0" dirty="0" smtClean="0"/>
          </a:p>
          <a:p>
            <a:r>
              <a:rPr lang="en-US" altLang="ko-KR" baseline="0" dirty="0" smtClean="0"/>
              <a:t>-------------------------------------------------</a:t>
            </a:r>
          </a:p>
          <a:p>
            <a:r>
              <a:rPr lang="en-US" altLang="ko-KR" baseline="0" dirty="0" smtClean="0"/>
              <a:t> </a:t>
            </a:r>
            <a:endParaRPr lang="en-US" altLang="ko-KR" dirty="0" smtClean="0"/>
          </a:p>
          <a:p>
            <a:r>
              <a:rPr lang="en-US" altLang="ko-KR" dirty="0" smtClean="0"/>
              <a:t>Theoretical</a:t>
            </a:r>
            <a:r>
              <a:rPr lang="en-US" altLang="ko-KR" baseline="0" dirty="0" smtClean="0"/>
              <a:t> machines.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Mattan</a:t>
            </a:r>
            <a:r>
              <a:rPr lang="en-US" sz="1200" b="0" i="0" u="none" strike="noStrike" kern="1200" baseline="0" dirty="0" smtClean="0">
                <a:solidFill>
                  <a:schemeClr val="tx1"/>
                </a:solidFill>
                <a:latin typeface="+mn-lt"/>
                <a:ea typeface="+mn-ea"/>
                <a:cs typeface="+mn-cs"/>
              </a:rPr>
              <a:t>: Missing figure for system. That’s also the place to say weak scaling.</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Monte Carlo approach to the simulation of neutron transport is desirable because the creation and simulation of every particle is independent, making the problem embarrassingly parallel.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HPCCG is a linear system solver that uses the</a:t>
            </a:r>
          </a:p>
          <a:p>
            <a:r>
              <a:rPr lang="en-US" sz="1200" b="0" i="0" u="none" strike="noStrike" kern="1200" baseline="0" dirty="0" smtClean="0">
                <a:solidFill>
                  <a:schemeClr val="tx1"/>
                </a:solidFill>
                <a:latin typeface="+mn-lt"/>
                <a:ea typeface="+mn-ea"/>
                <a:cs typeface="+mn-cs"/>
              </a:rPr>
              <a:t>conjugate gradient method and can scale to a large number</a:t>
            </a:r>
          </a:p>
          <a:p>
            <a:r>
              <a:rPr lang="en-US" sz="1200" b="0" i="0" u="none" strike="noStrike" kern="1200" baseline="0" dirty="0" smtClean="0">
                <a:solidFill>
                  <a:schemeClr val="tx1"/>
                </a:solidFill>
                <a:latin typeface="+mn-lt"/>
                <a:ea typeface="+mn-ea"/>
                <a:cs typeface="+mn-cs"/>
              </a:rPr>
              <a:t>of nodes</a:t>
            </a:r>
          </a:p>
          <a:p>
            <a:endParaRPr lang="en-US" dirty="0" smtClean="0"/>
          </a:p>
          <a:p>
            <a:r>
              <a:rPr lang="en-US" dirty="0" smtClean="0"/>
              <a:t>How we</a:t>
            </a:r>
            <a:r>
              <a:rPr lang="en-US" baseline="0" dirty="0" smtClean="0"/>
              <a:t> came up with the machines.  (how we scaled)</a:t>
            </a:r>
            <a:endParaRPr lang="en-US" dirty="0" smtClean="0"/>
          </a:p>
          <a:p>
            <a:r>
              <a:rPr lang="en-US" dirty="0" smtClean="0"/>
              <a:t>Theoretical</a:t>
            </a:r>
            <a:r>
              <a:rPr lang="en-US" baseline="0" dirty="0" smtClean="0"/>
              <a:t> machines. </a:t>
            </a:r>
          </a:p>
          <a:p>
            <a:endParaRPr lang="en-US" dirty="0" smtClean="0"/>
          </a:p>
          <a:p>
            <a:r>
              <a:rPr lang="en-US" dirty="0" smtClean="0"/>
              <a:t>Mention containment</a:t>
            </a:r>
            <a:r>
              <a:rPr lang="en-US" baseline="0" dirty="0" smtClean="0"/>
              <a:t> domain we selected was based on auto tuning.</a:t>
            </a:r>
          </a:p>
          <a:p>
            <a:r>
              <a:rPr lang="en-US" baseline="0" dirty="0" smtClean="0"/>
              <a:t>From these workloads we extracted containment domain structures and tuned it with our tools. (preservation intervals… and stuffs)</a:t>
            </a:r>
          </a:p>
          <a:p>
            <a:endParaRPr lang="en-US" baseline="0" dirty="0" smtClean="0"/>
          </a:p>
          <a:p>
            <a:r>
              <a:rPr lang="en-US" baseline="0" dirty="0" smtClean="0"/>
              <a:t> -----------------------</a:t>
            </a:r>
          </a:p>
          <a:p>
            <a:r>
              <a:rPr lang="en-US" baseline="0" dirty="0" smtClean="0"/>
              <a:t>Picture of the system.</a:t>
            </a:r>
          </a:p>
          <a:p>
            <a:r>
              <a:rPr lang="en-US" baseline="0" dirty="0" err="1" smtClean="0"/>
              <a:t>Swimlanes</a:t>
            </a:r>
            <a:r>
              <a:rPr lang="en-US" baseline="0" dirty="0" smtClean="0"/>
              <a:t>.  Big core style small core style.</a:t>
            </a:r>
          </a:p>
          <a:p>
            <a:endParaRPr lang="en-US"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10795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55</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Main Points: Abstraction made capturing existing resilience techniques and semantics</a:t>
            </a:r>
            <a:r>
              <a:rPr lang="en-US" baseline="0" dirty="0" smtClean="0"/>
              <a:t> of containment domain made analysis easy.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Error rates would be sum of multiple error 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Erroneous data never communicated -&gt; we can evaluate one domain with children at a time. -&gt; Go up to root -&gt; you get the expected execution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eaLnBrk="1" hangingPunct="1"/>
            <a:r>
              <a:rPr lang="en-US" dirty="0" smtClean="0"/>
              <a:t>Duration,</a:t>
            </a:r>
            <a:r>
              <a:rPr lang="en-US" baseline="0" dirty="0" smtClean="0"/>
              <a:t> error rate, hierarchy -&gt; expected execution time.</a:t>
            </a:r>
          </a:p>
          <a:p>
            <a:pPr eaLnBrk="1" hangingPunct="1"/>
            <a:r>
              <a:rPr lang="en-US" dirty="0" smtClean="0"/>
              <a:t>On</a:t>
            </a:r>
            <a:r>
              <a:rPr lang="en-US" baseline="0" dirty="0" smtClean="0"/>
              <a:t>e level at a time -&gt; </a:t>
            </a:r>
            <a:r>
              <a:rPr lang="en-US" dirty="0" smtClean="0"/>
              <a:t>Recursively</a:t>
            </a:r>
            <a:r>
              <a:rPr lang="en-US" baseline="0" dirty="0" smtClean="0"/>
              <a:t> go to root.</a:t>
            </a:r>
          </a:p>
          <a:p>
            <a:pPr eaLnBrk="1" hangingPunct="1"/>
            <a:endParaRPr lang="en-US" dirty="0" smtClean="0"/>
          </a:p>
          <a:p>
            <a:pPr eaLnBrk="1" hangingPunct="1"/>
            <a:endParaRPr lang="en-US"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395709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56</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b="1" dirty="0" smtClean="0"/>
              <a:t>Added first order power model that takes into account nodes that are idle while waiting for other nodes to recover. </a:t>
            </a:r>
          </a:p>
          <a:p>
            <a:pPr eaLnBrk="1" hangingPunct="1"/>
            <a:r>
              <a:rPr lang="en-US" b="1" dirty="0" smtClean="0"/>
              <a:t>Power model can be improved with additional mapping information.</a:t>
            </a:r>
          </a:p>
          <a:p>
            <a:pPr eaLnBrk="1" hangingPunct="1"/>
            <a:endParaRPr lang="en-US" b="1"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366402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64</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Mention initial results are very promising.</a:t>
            </a:r>
          </a:p>
          <a:p>
            <a:pPr eaLnBrk="1" hangingPunct="1"/>
            <a:r>
              <a:rPr lang="en-US" dirty="0" smtClean="0"/>
              <a:t>Why we chose 50% 80% and all</a:t>
            </a:r>
            <a:r>
              <a:rPr lang="en-US" baseline="0" dirty="0" smtClean="0"/>
              <a:t> that.</a:t>
            </a:r>
          </a:p>
          <a:p>
            <a:pPr eaLnBrk="1" hangingPunct="1"/>
            <a:r>
              <a:rPr lang="en-US" baseline="0" dirty="0" smtClean="0"/>
              <a:t>Show that there are three application</a:t>
            </a:r>
          </a:p>
          <a:p>
            <a:pPr eaLnBrk="1" hangingPunct="1"/>
            <a:r>
              <a:rPr lang="en-US" dirty="0" smtClean="0"/>
              <a:t>Mention clear bar. Mention what bars mean.  Talk about legends</a:t>
            </a:r>
            <a:r>
              <a:rPr lang="en-US" baseline="0" dirty="0" smtClean="0"/>
              <a:t> (performance efficiency and energy overhead)</a:t>
            </a:r>
          </a:p>
          <a:p>
            <a:pPr eaLnBrk="1" hangingPunct="1"/>
            <a:endParaRPr lang="en-US" baseline="0" dirty="0" smtClean="0"/>
          </a:p>
          <a:p>
            <a:pPr eaLnBrk="1" hangingPunct="1"/>
            <a:r>
              <a:rPr lang="en-US" baseline="0" dirty="0" smtClean="0"/>
              <a:t>Add slides </a:t>
            </a:r>
          </a:p>
          <a:p>
            <a:pPr eaLnBrk="1" hangingPunct="1"/>
            <a:r>
              <a:rPr lang="en-US" baseline="0" dirty="0" smtClean="0"/>
              <a:t>Machine model </a:t>
            </a:r>
          </a:p>
          <a:p>
            <a:pPr eaLnBrk="1" hangingPunct="1"/>
            <a:r>
              <a:rPr lang="en-US" baseline="0" dirty="0" smtClean="0"/>
              <a:t>And error model.</a:t>
            </a:r>
          </a:p>
          <a:p>
            <a:pPr eaLnBrk="1" hangingPunct="1"/>
            <a:endParaRPr lang="en-US" dirty="0" smtClean="0"/>
          </a:p>
          <a:p>
            <a:pPr eaLnBrk="1" hangingPunct="1"/>
            <a:endParaRPr lang="en-US" dirty="0" smtClean="0"/>
          </a:p>
          <a:p>
            <a:pPr eaLnBrk="1" hangingPunct="1"/>
            <a:r>
              <a:rPr lang="en-US" dirty="0" smtClean="0"/>
              <a:t>--------------------------------</a:t>
            </a:r>
          </a:p>
          <a:p>
            <a:pPr eaLnBrk="1" hangingPunct="1"/>
            <a:r>
              <a:rPr lang="en-US" dirty="0" smtClean="0"/>
              <a:t>H-CPR is the</a:t>
            </a:r>
            <a:r>
              <a:rPr lang="en-US" baseline="0" dirty="0" smtClean="0"/>
              <a:t> name we used .. Like SCR </a:t>
            </a:r>
          </a:p>
          <a:p>
            <a:pPr eaLnBrk="1" hangingPunct="1"/>
            <a:r>
              <a:rPr lang="en-US" dirty="0" smtClean="0"/>
              <a:t>CDs can express h-</a:t>
            </a:r>
            <a:r>
              <a:rPr lang="en-US" dirty="0" err="1" smtClean="0"/>
              <a:t>cpr</a:t>
            </a:r>
            <a:r>
              <a:rPr lang="en-US" dirty="0" smtClean="0"/>
              <a:t> and we</a:t>
            </a:r>
            <a:r>
              <a:rPr lang="en-US" baseline="0" dirty="0" smtClean="0"/>
              <a:t> validated results with SCR paper.</a:t>
            </a:r>
          </a:p>
          <a:p>
            <a:pPr eaLnBrk="1" hangingPunct="1"/>
            <a:endParaRPr lang="en-US" baseline="0" dirty="0" smtClean="0"/>
          </a:p>
          <a:p>
            <a:pPr eaLnBrk="1" hangingPunct="1"/>
            <a:r>
              <a:rPr lang="en-US" baseline="0" dirty="0" smtClean="0"/>
              <a:t>Highlight 50% line. </a:t>
            </a:r>
          </a:p>
          <a:p>
            <a:pPr eaLnBrk="1" hangingPunct="1"/>
            <a:endParaRPr lang="en-US" baseline="0" dirty="0" smtClean="0"/>
          </a:p>
          <a:p>
            <a:pPr eaLnBrk="1" hangingPunct="1"/>
            <a:r>
              <a:rPr lang="en-US" baseline="0" dirty="0" smtClean="0"/>
              <a:t>Separate energy and performance </a:t>
            </a:r>
          </a:p>
          <a:p>
            <a:pPr eaLnBrk="1" hangingPunct="1"/>
            <a:endParaRPr lang="en-US" baseline="0" dirty="0" smtClean="0"/>
          </a:p>
          <a:p>
            <a:pPr eaLnBrk="1" hangingPunct="1"/>
            <a:r>
              <a:rPr lang="en-US" baseline="0" dirty="0" smtClean="0"/>
              <a:t>NT does very well because why it does well.</a:t>
            </a:r>
          </a:p>
          <a:p>
            <a:pPr eaLnBrk="1" hangingPunct="1"/>
            <a:r>
              <a:rPr lang="en-US" baseline="0" dirty="0" err="1" smtClean="0"/>
              <a:t>SpMV</a:t>
            </a:r>
            <a:r>
              <a:rPr lang="en-US" baseline="0" dirty="0" smtClean="0"/>
              <a:t> we only do partial preservation. That’s why it is doing well.</a:t>
            </a:r>
          </a:p>
          <a:p>
            <a:pPr eaLnBrk="1" hangingPunct="1"/>
            <a:endParaRPr lang="en-US" baseline="0" dirty="0" smtClean="0"/>
          </a:p>
          <a:p>
            <a:pPr eaLnBrk="1" hangingPunct="1"/>
            <a:r>
              <a:rPr lang="en-US" baseline="0" dirty="0" smtClean="0"/>
              <a:t>Question will be asked.</a:t>
            </a:r>
          </a:p>
          <a:p>
            <a:pPr eaLnBrk="1" hangingPunct="1"/>
            <a:r>
              <a:rPr lang="en-US" baseline="0" dirty="0" smtClean="0"/>
              <a:t>Why NT does well   why </a:t>
            </a:r>
            <a:r>
              <a:rPr lang="en-US" baseline="0" dirty="0" err="1" smtClean="0"/>
              <a:t>Spmv</a:t>
            </a:r>
            <a:r>
              <a:rPr lang="en-US" baseline="0" dirty="0" smtClean="0"/>
              <a:t> does well.  Explain it. </a:t>
            </a:r>
          </a:p>
          <a:p>
            <a:pPr eaLnBrk="1" hangingPunct="1"/>
            <a:endParaRPr lang="en-US"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120933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65</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dirty="0" smtClean="0"/>
              <a:t>What is the energy</a:t>
            </a:r>
            <a:r>
              <a:rPr lang="en-US" altLang="ko-KR" baseline="0" dirty="0" smtClean="0"/>
              <a:t> overhead?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baseline="0" dirty="0" smtClean="0"/>
              <a:t>Energy overhead is an overhead for preservation restoration and re-execution.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baseline="0"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356371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66</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b="1" dirty="0" smtClean="0"/>
              <a:t>If error rate is</a:t>
            </a:r>
            <a:r>
              <a:rPr lang="en-US" b="1" baseline="0" dirty="0" smtClean="0"/>
              <a:t> higher CDs become much more </a:t>
            </a:r>
            <a:r>
              <a:rPr lang="en-US" b="1" baseline="0" dirty="0" err="1" smtClean="0"/>
              <a:t>improtant</a:t>
            </a:r>
            <a:r>
              <a:rPr lang="en-US" b="1" baseline="0" dirty="0" smtClean="0"/>
              <a:t>.</a:t>
            </a:r>
            <a:endParaRPr lang="en-US" b="1" dirty="0" smtClean="0"/>
          </a:p>
          <a:p>
            <a:pPr eaLnBrk="1" hangingPunct="1"/>
            <a:r>
              <a:rPr lang="en-US" dirty="0" smtClean="0"/>
              <a:t>Say</a:t>
            </a:r>
          </a:p>
          <a:p>
            <a:pPr eaLnBrk="1" hangingPunct="1"/>
            <a:r>
              <a:rPr lang="en-US" dirty="0" smtClean="0"/>
              <a:t>Paper includes other </a:t>
            </a:r>
            <a:r>
              <a:rPr lang="en-US" dirty="0" err="1" smtClean="0"/>
              <a:t>sensetivity</a:t>
            </a:r>
            <a:r>
              <a:rPr lang="en-US" dirty="0" smtClean="0"/>
              <a:t> </a:t>
            </a:r>
          </a:p>
          <a:p>
            <a:pPr eaLnBrk="1" hangingPunct="1"/>
            <a:endParaRPr lang="en-US" dirty="0" smtClean="0"/>
          </a:p>
          <a:p>
            <a:pPr eaLnBrk="1" hangingPunct="1"/>
            <a:r>
              <a:rPr lang="en-US" dirty="0" err="1" smtClean="0"/>
              <a:t>Mattan</a:t>
            </a:r>
            <a:r>
              <a:rPr lang="en-US" dirty="0" smtClean="0"/>
              <a:t>: Same as above about characteristics – reinforce your points.</a:t>
            </a:r>
          </a:p>
          <a:p>
            <a:pPr eaLnBrk="1" hangingPunct="1"/>
            <a:endParaRPr lang="en-US" dirty="0" smtClean="0"/>
          </a:p>
          <a:p>
            <a:pPr eaLnBrk="1" hangingPunct="1"/>
            <a:r>
              <a:rPr lang="en-US" dirty="0" smtClean="0"/>
              <a:t>Correct</a:t>
            </a:r>
            <a:r>
              <a:rPr lang="en-US" baseline="0" dirty="0" smtClean="0"/>
              <a:t> the legend</a:t>
            </a:r>
          </a:p>
          <a:p>
            <a:pPr eaLnBrk="1" hangingPunct="1"/>
            <a:r>
              <a:rPr lang="en-US" baseline="0" dirty="0" smtClean="0"/>
              <a:t>The reason why we experimented with higher rate.  (scalability or? High altitude? )</a:t>
            </a:r>
          </a:p>
          <a:p>
            <a:pPr eaLnBrk="1" hangingPunct="1"/>
            <a:r>
              <a:rPr lang="en-US" baseline="0" dirty="0" smtClean="0"/>
              <a:t>Machine model. </a:t>
            </a:r>
          </a:p>
          <a:p>
            <a:pPr eaLnBrk="1" hangingPunct="1"/>
            <a:r>
              <a:rPr lang="en-US" baseline="0" dirty="0" smtClean="0"/>
              <a:t>Mention why we did 10x failure rate.</a:t>
            </a:r>
          </a:p>
          <a:p>
            <a:pPr eaLnBrk="1" hangingPunct="1"/>
            <a:endParaRPr lang="en-US"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111318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68</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This one for the most part is similar to a scalable checkpoint restart we still have the advantage of some aspects of partial preservation because we can preserve some things with that are already preserved in the parent or with the natural redundancy.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Mainpoint</a:t>
            </a:r>
            <a:r>
              <a:rPr lang="en-US" sz="1200" b="0" i="0" u="none" strike="noStrike" kern="1200" baseline="0" dirty="0" smtClean="0">
                <a:solidFill>
                  <a:schemeClr val="tx1"/>
                </a:solidFill>
                <a:latin typeface="+mn-lt"/>
                <a:ea typeface="+mn-ea"/>
                <a:cs typeface="+mn-cs"/>
              </a:rPr>
              <a:t>: </a:t>
            </a:r>
            <a:r>
              <a:rPr lang="en-US" altLang="ko-KR" b="1" dirty="0" smtClean="0">
                <a:solidFill>
                  <a:srgbClr val="FF0000"/>
                </a:solidFill>
              </a:rPr>
              <a:t>Point is that these span a range of behavior.           Not comprehensive, but still a range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strengths </a:t>
            </a:r>
            <a:r>
              <a:rPr lang="en-US" sz="1200" b="0" i="0" u="none" strike="noStrike" kern="1200" baseline="0" dirty="0" err="1" smtClean="0">
                <a:solidFill>
                  <a:schemeClr val="tx1"/>
                </a:solidFill>
                <a:latin typeface="+mn-lt"/>
                <a:ea typeface="+mn-ea"/>
                <a:cs typeface="+mn-cs"/>
              </a:rPr>
              <a:t>slids</a:t>
            </a:r>
            <a:r>
              <a:rPr lang="en-US" sz="1200" b="0" i="0" u="none" strike="noStrike" kern="1200" baseline="0" dirty="0" smtClean="0">
                <a:solidFill>
                  <a:schemeClr val="tx1"/>
                </a:solidFill>
                <a:latin typeface="+mn-lt"/>
                <a:ea typeface="+mn-ea"/>
                <a:cs typeface="+mn-cs"/>
              </a:rPr>
              <a:t>, give example how the mini apps were analyzable. (pick one application)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Monte Carlo approach to the simulation of neutron transport is desirable because the creation and simulation of every particle is independent, making the problem embarrassingly parallel.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HPCCG is a linear system solver that uses the</a:t>
            </a:r>
          </a:p>
          <a:p>
            <a:r>
              <a:rPr lang="en-US" sz="1200" b="0" i="0" u="none" strike="noStrike" kern="1200" baseline="0" dirty="0" smtClean="0">
                <a:solidFill>
                  <a:schemeClr val="tx1"/>
                </a:solidFill>
                <a:latin typeface="+mn-lt"/>
                <a:ea typeface="+mn-ea"/>
                <a:cs typeface="+mn-cs"/>
              </a:rPr>
              <a:t>conjugate gradient method and can scale to a large number</a:t>
            </a:r>
          </a:p>
          <a:p>
            <a:r>
              <a:rPr lang="en-US" sz="1200" b="0" i="0" u="none" strike="noStrike" kern="1200" baseline="0" dirty="0" smtClean="0">
                <a:solidFill>
                  <a:schemeClr val="tx1"/>
                </a:solidFill>
                <a:latin typeface="+mn-lt"/>
                <a:ea typeface="+mn-ea"/>
                <a:cs typeface="+mn-cs"/>
              </a:rPr>
              <a:t>of nodes</a:t>
            </a:r>
          </a:p>
          <a:p>
            <a:endParaRPr lang="en-US" dirty="0" smtClean="0"/>
          </a:p>
          <a:p>
            <a:r>
              <a:rPr lang="en-US" dirty="0" smtClean="0"/>
              <a:t>How we</a:t>
            </a:r>
            <a:r>
              <a:rPr lang="en-US" baseline="0" dirty="0" smtClean="0"/>
              <a:t> came up with the machines.  (how we scaled)</a:t>
            </a:r>
            <a:endParaRPr lang="en-US" dirty="0" smtClean="0"/>
          </a:p>
          <a:p>
            <a:r>
              <a:rPr lang="en-US" dirty="0" smtClean="0"/>
              <a:t>Theoretical</a:t>
            </a:r>
            <a:r>
              <a:rPr lang="en-US" baseline="0" dirty="0" smtClean="0"/>
              <a:t> machines. </a:t>
            </a:r>
          </a:p>
          <a:p>
            <a:endParaRPr lang="en-US" dirty="0" smtClean="0"/>
          </a:p>
          <a:p>
            <a:r>
              <a:rPr lang="en-US" dirty="0" smtClean="0"/>
              <a:t>Mention containment</a:t>
            </a:r>
            <a:r>
              <a:rPr lang="en-US" baseline="0" dirty="0" smtClean="0"/>
              <a:t> domain we selected was based on auto tuning.</a:t>
            </a:r>
          </a:p>
          <a:p>
            <a:r>
              <a:rPr lang="en-US" baseline="0" dirty="0" smtClean="0"/>
              <a:t>From these workloads we extracted containment domain structures and tuned it with our tools. (preservation intervals… and stuffs)</a:t>
            </a:r>
          </a:p>
          <a:p>
            <a:endParaRPr lang="en-US" baseline="0" dirty="0" smtClean="0"/>
          </a:p>
          <a:p>
            <a:endParaRPr lang="en-US" baseline="0" dirty="0" smtClean="0"/>
          </a:p>
          <a:p>
            <a:r>
              <a:rPr lang="en-US" baseline="0" dirty="0" smtClean="0"/>
              <a:t>Synthetic application of </a:t>
            </a:r>
          </a:p>
          <a:p>
            <a:r>
              <a:rPr lang="en-US" baseline="0" dirty="0" smtClean="0"/>
              <a:t>Each CDs annotated with </a:t>
            </a:r>
          </a:p>
          <a:p>
            <a:endParaRPr lang="en-US" baseline="0" dirty="0" smtClean="0"/>
          </a:p>
          <a:p>
            <a:r>
              <a:rPr lang="en-US" baseline="0" dirty="0" smtClean="0"/>
              <a:t>Mention it matches with SCR paper.</a:t>
            </a:r>
          </a:p>
          <a:p>
            <a:r>
              <a:rPr lang="en-US" baseline="0" dirty="0" smtClean="0"/>
              <a:t>Mention everything is tuned with our tools (optimum interval)</a:t>
            </a:r>
          </a:p>
          <a:p>
            <a:endParaRPr lang="en-US" baseline="0" dirty="0" smtClean="0"/>
          </a:p>
          <a:p>
            <a:endParaRPr lang="en-US" baseline="0" dirty="0" smtClean="0"/>
          </a:p>
          <a:p>
            <a:r>
              <a:rPr lang="en-US" baseline="0" dirty="0" smtClean="0"/>
              <a:t> </a:t>
            </a:r>
            <a:r>
              <a:rPr lang="en-US" baseline="0" dirty="0" err="1" smtClean="0"/>
              <a:t>Mantevo</a:t>
            </a:r>
            <a:endParaRPr lang="en-US" dirty="0" smtClean="0"/>
          </a:p>
          <a:p>
            <a:endParaRPr lang="en-US"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166748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dsf</a:t>
            </a:r>
            <a:endParaRPr lang="en-US"/>
          </a:p>
        </p:txBody>
      </p:sp>
      <p:sp>
        <p:nvSpPr>
          <p:cNvPr id="5" name="Slide Number Placeholder 4"/>
          <p:cNvSpPr>
            <a:spLocks noGrp="1"/>
          </p:cNvSpPr>
          <p:nvPr>
            <p:ph type="sldNum" sz="quarter" idx="11"/>
          </p:nvPr>
        </p:nvSpPr>
        <p:spPr/>
        <p:txBody>
          <a:bodyPr/>
          <a:lstStyle/>
          <a:p>
            <a:fld id="{95364C2F-69EF-49D7-84AF-9A62A0F5DF26}" type="slidenum">
              <a:rPr lang="en-US" smtClean="0"/>
              <a:pPr/>
              <a:t>69</a:t>
            </a:fld>
            <a:endParaRPr lang="en-US"/>
          </a:p>
        </p:txBody>
      </p:sp>
    </p:spTree>
    <p:extLst>
      <p:ext uri="{BB962C8B-B14F-4D97-AF65-F5344CB8AC3E}">
        <p14:creationId xmlns:p14="http://schemas.microsoft.com/office/powerpoint/2010/main" val="3658753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70</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This one for the most part is similar to a scalable checkpoint restart we still have the advantage of some aspects of partial preservation because we can preserve some things with that are already preserved in the parent or with the natural redundancy.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Mainpoint</a:t>
            </a:r>
            <a:r>
              <a:rPr lang="en-US" sz="1200" b="0" i="0" u="none" strike="noStrike" kern="1200" baseline="0" dirty="0" smtClean="0">
                <a:solidFill>
                  <a:schemeClr val="tx1"/>
                </a:solidFill>
                <a:latin typeface="+mn-lt"/>
                <a:ea typeface="+mn-ea"/>
                <a:cs typeface="+mn-cs"/>
              </a:rPr>
              <a:t>: </a:t>
            </a:r>
            <a:r>
              <a:rPr lang="en-US" altLang="ko-KR" b="1" dirty="0" smtClean="0">
                <a:solidFill>
                  <a:srgbClr val="FF0000"/>
                </a:solidFill>
              </a:rPr>
              <a:t>Point is that these span a range of behavior.           Not comprehensive, but still a range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strengths </a:t>
            </a:r>
            <a:r>
              <a:rPr lang="en-US" sz="1200" b="0" i="0" u="none" strike="noStrike" kern="1200" baseline="0" dirty="0" err="1" smtClean="0">
                <a:solidFill>
                  <a:schemeClr val="tx1"/>
                </a:solidFill>
                <a:latin typeface="+mn-lt"/>
                <a:ea typeface="+mn-ea"/>
                <a:cs typeface="+mn-cs"/>
              </a:rPr>
              <a:t>slids</a:t>
            </a:r>
            <a:r>
              <a:rPr lang="en-US" sz="1200" b="0" i="0" u="none" strike="noStrike" kern="1200" baseline="0" dirty="0" smtClean="0">
                <a:solidFill>
                  <a:schemeClr val="tx1"/>
                </a:solidFill>
                <a:latin typeface="+mn-lt"/>
                <a:ea typeface="+mn-ea"/>
                <a:cs typeface="+mn-cs"/>
              </a:rPr>
              <a:t>, give example how the mini apps were analyzable. (pick one application)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Monte Carlo approach to the simulation of neutron transport is desirable because the creation and simulation of every particle is independent, making the problem embarrassingly parallel.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HPCCG is a linear system solver that uses the</a:t>
            </a:r>
          </a:p>
          <a:p>
            <a:r>
              <a:rPr lang="en-US" sz="1200" b="0" i="0" u="none" strike="noStrike" kern="1200" baseline="0" dirty="0" smtClean="0">
                <a:solidFill>
                  <a:schemeClr val="tx1"/>
                </a:solidFill>
                <a:latin typeface="+mn-lt"/>
                <a:ea typeface="+mn-ea"/>
                <a:cs typeface="+mn-cs"/>
              </a:rPr>
              <a:t>conjugate gradient method and can scale to a large number</a:t>
            </a:r>
          </a:p>
          <a:p>
            <a:r>
              <a:rPr lang="en-US" sz="1200" b="0" i="0" u="none" strike="noStrike" kern="1200" baseline="0" dirty="0" smtClean="0">
                <a:solidFill>
                  <a:schemeClr val="tx1"/>
                </a:solidFill>
                <a:latin typeface="+mn-lt"/>
                <a:ea typeface="+mn-ea"/>
                <a:cs typeface="+mn-cs"/>
              </a:rPr>
              <a:t>of nodes</a:t>
            </a:r>
          </a:p>
          <a:p>
            <a:endParaRPr lang="en-US" dirty="0" smtClean="0"/>
          </a:p>
          <a:p>
            <a:r>
              <a:rPr lang="en-US" dirty="0" smtClean="0"/>
              <a:t>How we</a:t>
            </a:r>
            <a:r>
              <a:rPr lang="en-US" baseline="0" dirty="0" smtClean="0"/>
              <a:t> came up with the machines.  (how we scaled)</a:t>
            </a:r>
            <a:endParaRPr lang="en-US" dirty="0" smtClean="0"/>
          </a:p>
          <a:p>
            <a:r>
              <a:rPr lang="en-US" dirty="0" smtClean="0"/>
              <a:t>Theoretical</a:t>
            </a:r>
            <a:r>
              <a:rPr lang="en-US" baseline="0" dirty="0" smtClean="0"/>
              <a:t> machines. </a:t>
            </a:r>
          </a:p>
          <a:p>
            <a:endParaRPr lang="en-US" dirty="0" smtClean="0"/>
          </a:p>
          <a:p>
            <a:r>
              <a:rPr lang="en-US" dirty="0" smtClean="0"/>
              <a:t>Mention containment</a:t>
            </a:r>
            <a:r>
              <a:rPr lang="en-US" baseline="0" dirty="0" smtClean="0"/>
              <a:t> domain we selected was based on auto tuning.</a:t>
            </a:r>
          </a:p>
          <a:p>
            <a:r>
              <a:rPr lang="en-US" baseline="0" dirty="0" smtClean="0"/>
              <a:t>From these workloads we extracted containment domain structures and tuned it with our tools. (preservation intervals… and stuffs)</a:t>
            </a:r>
          </a:p>
          <a:p>
            <a:endParaRPr lang="en-US" baseline="0" dirty="0" smtClean="0"/>
          </a:p>
          <a:p>
            <a:endParaRPr lang="en-US" baseline="0" dirty="0" smtClean="0"/>
          </a:p>
          <a:p>
            <a:r>
              <a:rPr lang="en-US" baseline="0" dirty="0" smtClean="0"/>
              <a:t>Synthetic application of </a:t>
            </a:r>
          </a:p>
          <a:p>
            <a:r>
              <a:rPr lang="en-US" baseline="0" dirty="0" smtClean="0"/>
              <a:t>Each CDs annotated with </a:t>
            </a:r>
          </a:p>
          <a:p>
            <a:endParaRPr lang="en-US" baseline="0" dirty="0" smtClean="0"/>
          </a:p>
          <a:p>
            <a:r>
              <a:rPr lang="en-US" baseline="0" dirty="0" smtClean="0"/>
              <a:t>Mention it matches with SCR paper.</a:t>
            </a:r>
          </a:p>
          <a:p>
            <a:r>
              <a:rPr lang="en-US" baseline="0" dirty="0" smtClean="0"/>
              <a:t>Mention everything is tuned with our tools (optimum interval)</a:t>
            </a:r>
          </a:p>
          <a:p>
            <a:endParaRPr lang="en-US" baseline="0" dirty="0" smtClean="0"/>
          </a:p>
          <a:p>
            <a:endParaRPr lang="en-US" baseline="0" dirty="0" smtClean="0"/>
          </a:p>
          <a:p>
            <a:r>
              <a:rPr lang="en-US" baseline="0" dirty="0" smtClean="0"/>
              <a:t> </a:t>
            </a:r>
            <a:r>
              <a:rPr lang="en-US" baseline="0" dirty="0" err="1" smtClean="0"/>
              <a:t>Mantevo</a:t>
            </a:r>
            <a:endParaRPr lang="en-US" dirty="0" smtClean="0"/>
          </a:p>
          <a:p>
            <a:endParaRPr lang="en-US"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226050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906A-73A5-2E42-B6AE-852858901E8A}" type="slidenum">
              <a:rPr lang="en-US" smtClean="0"/>
              <a:pPr/>
              <a:t>22</a:t>
            </a:fld>
            <a:endParaRPr lang="en-US"/>
          </a:p>
        </p:txBody>
      </p:sp>
    </p:spTree>
    <p:extLst>
      <p:ext uri="{BB962C8B-B14F-4D97-AF65-F5344CB8AC3E}">
        <p14:creationId xmlns:p14="http://schemas.microsoft.com/office/powerpoint/2010/main" val="242437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dsf</a:t>
            </a:r>
            <a:endParaRPr lang="en-US"/>
          </a:p>
        </p:txBody>
      </p:sp>
      <p:sp>
        <p:nvSpPr>
          <p:cNvPr id="5" name="Slide Number Placeholder 4"/>
          <p:cNvSpPr>
            <a:spLocks noGrp="1"/>
          </p:cNvSpPr>
          <p:nvPr>
            <p:ph type="sldNum" sz="quarter" idx="11"/>
          </p:nvPr>
        </p:nvSpPr>
        <p:spPr/>
        <p:txBody>
          <a:bodyPr/>
          <a:lstStyle/>
          <a:p>
            <a:fld id="{95364C2F-69EF-49D7-84AF-9A62A0F5DF26}" type="slidenum">
              <a:rPr lang="en-US" smtClean="0"/>
              <a:pPr/>
              <a:t>76</a:t>
            </a:fld>
            <a:endParaRPr lang="en-US"/>
          </a:p>
        </p:txBody>
      </p:sp>
    </p:spTree>
    <p:extLst>
      <p:ext uri="{BB962C8B-B14F-4D97-AF65-F5344CB8AC3E}">
        <p14:creationId xmlns:p14="http://schemas.microsoft.com/office/powerpoint/2010/main" val="3973608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70A78E7-835D-4B5D-A83C-05758E5FA12A}" type="slidenum">
              <a:rPr lang="en-US"/>
              <a:pPr/>
              <a:t>78</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Containment</a:t>
            </a:r>
            <a:r>
              <a:rPr lang="en-US" baseline="0" dirty="0" smtClean="0"/>
              <a:t> domains are abstract constructs for resilience concerns and techniques.</a:t>
            </a:r>
          </a:p>
          <a:p>
            <a:pPr eaLnBrk="1" hangingPunct="1"/>
            <a:r>
              <a:rPr lang="en-US" baseline="0" dirty="0" smtClean="0"/>
              <a:t>Containment domains are proportional and application and machine tuned resilience.</a:t>
            </a:r>
          </a:p>
          <a:p>
            <a:pPr eaLnBrk="1" hangingPunct="1"/>
            <a:r>
              <a:rPr lang="en-US" baseline="0" dirty="0" smtClean="0"/>
              <a:t>Containment domains provide hierarchical and distributed preservation, restoration and recovery. </a:t>
            </a:r>
          </a:p>
          <a:p>
            <a:pPr eaLnBrk="1" hangingPunct="1"/>
            <a:r>
              <a:rPr lang="en-US" baseline="0" dirty="0" smtClean="0"/>
              <a:t>Containment domains are analyzable and amendable to automatic optimization.</a:t>
            </a:r>
          </a:p>
          <a:p>
            <a:pPr eaLnBrk="1" hangingPunct="1"/>
            <a:r>
              <a:rPr lang="en-US" baseline="0" dirty="0" smtClean="0"/>
              <a:t>Containment domains are scalable to large system with high relative energy efficiency.</a:t>
            </a:r>
          </a:p>
          <a:p>
            <a:pPr eaLnBrk="1" hangingPunct="1"/>
            <a:r>
              <a:rPr lang="en-US" baseline="0" dirty="0" smtClean="0"/>
              <a:t>Containment domains match emerging heterogeneous architecture.</a:t>
            </a:r>
          </a:p>
          <a:p>
            <a:pPr eaLnBrk="1" hangingPunct="1"/>
            <a:endParaRPr lang="en-US" baseline="0" dirty="0" smtClean="0"/>
          </a:p>
          <a:p>
            <a:pPr eaLnBrk="1" hangingPunct="1"/>
            <a:endParaRPr lang="en-US" baseline="0" dirty="0" smtClean="0"/>
          </a:p>
          <a:p>
            <a:pPr eaLnBrk="1" hangingPunct="1"/>
            <a:endParaRPr lang="en-US" dirty="0" smtClean="0"/>
          </a:p>
          <a:p>
            <a:pPr eaLnBrk="1" hangingPunct="1"/>
            <a:endParaRPr lang="en-US" dirty="0" smtClean="0"/>
          </a:p>
        </p:txBody>
      </p:sp>
      <p:sp>
        <p:nvSpPr>
          <p:cNvPr id="2" name="Footer Placeholder 1"/>
          <p:cNvSpPr>
            <a:spLocks noGrp="1"/>
          </p:cNvSpPr>
          <p:nvPr>
            <p:ph type="ftr" sz="quarter" idx="10"/>
          </p:nvPr>
        </p:nvSpPr>
        <p:spPr/>
        <p:txBody>
          <a:bodyPr/>
          <a:lstStyle/>
          <a:p>
            <a:r>
              <a:rPr lang="en-US" smtClean="0"/>
              <a:t>dsf</a:t>
            </a:r>
            <a:endParaRPr lang="en-US"/>
          </a:p>
        </p:txBody>
      </p:sp>
    </p:spTree>
    <p:extLst>
      <p:ext uri="{BB962C8B-B14F-4D97-AF65-F5344CB8AC3E}">
        <p14:creationId xmlns:p14="http://schemas.microsoft.com/office/powerpoint/2010/main" val="255951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바닥글 개체 틀 3"/>
          <p:cNvSpPr>
            <a:spLocks noGrp="1"/>
          </p:cNvSpPr>
          <p:nvPr>
            <p:ph type="ftr" sz="quarter" idx="10"/>
          </p:nvPr>
        </p:nvSpPr>
        <p:spPr/>
        <p:txBody>
          <a:bodyPr/>
          <a:lstStyle/>
          <a:p>
            <a:r>
              <a:rPr lang="en-US" smtClean="0"/>
              <a:t>dsf</a:t>
            </a:r>
            <a:endParaRPr lang="en-US"/>
          </a:p>
        </p:txBody>
      </p:sp>
      <p:sp>
        <p:nvSpPr>
          <p:cNvPr id="5" name="슬라이드 번호 개체 틀 4"/>
          <p:cNvSpPr>
            <a:spLocks noGrp="1"/>
          </p:cNvSpPr>
          <p:nvPr>
            <p:ph type="sldNum" sz="quarter" idx="11"/>
          </p:nvPr>
        </p:nvSpPr>
        <p:spPr/>
        <p:txBody>
          <a:bodyPr/>
          <a:lstStyle/>
          <a:p>
            <a:fld id="{95364C2F-69EF-49D7-84AF-9A62A0F5DF26}" type="slidenum">
              <a:rPr lang="en-US" smtClean="0"/>
              <a:pPr/>
              <a:t>23</a:t>
            </a:fld>
            <a:endParaRPr lang="en-US"/>
          </a:p>
        </p:txBody>
      </p:sp>
    </p:spTree>
    <p:extLst>
      <p:ext uri="{BB962C8B-B14F-4D97-AF65-F5344CB8AC3E}">
        <p14:creationId xmlns:p14="http://schemas.microsoft.com/office/powerpoint/2010/main" val="341660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바닥글 개체 틀 3"/>
          <p:cNvSpPr>
            <a:spLocks noGrp="1"/>
          </p:cNvSpPr>
          <p:nvPr>
            <p:ph type="ftr" sz="quarter" idx="10"/>
          </p:nvPr>
        </p:nvSpPr>
        <p:spPr/>
        <p:txBody>
          <a:bodyPr/>
          <a:lstStyle/>
          <a:p>
            <a:r>
              <a:rPr lang="en-US" smtClean="0"/>
              <a:t>dsf</a:t>
            </a:r>
            <a:endParaRPr lang="en-US"/>
          </a:p>
        </p:txBody>
      </p:sp>
      <p:sp>
        <p:nvSpPr>
          <p:cNvPr id="5" name="슬라이드 번호 개체 틀 4"/>
          <p:cNvSpPr>
            <a:spLocks noGrp="1"/>
          </p:cNvSpPr>
          <p:nvPr>
            <p:ph type="sldNum" sz="quarter" idx="11"/>
          </p:nvPr>
        </p:nvSpPr>
        <p:spPr/>
        <p:txBody>
          <a:bodyPr/>
          <a:lstStyle/>
          <a:p>
            <a:fld id="{95364C2F-69EF-49D7-84AF-9A62A0F5DF26}" type="slidenum">
              <a:rPr lang="en-US" smtClean="0"/>
              <a:pPr/>
              <a:t>24</a:t>
            </a:fld>
            <a:endParaRPr lang="en-US"/>
          </a:p>
        </p:txBody>
      </p:sp>
    </p:spTree>
    <p:extLst>
      <p:ext uri="{BB962C8B-B14F-4D97-AF65-F5344CB8AC3E}">
        <p14:creationId xmlns:p14="http://schemas.microsoft.com/office/powerpoint/2010/main" val="82900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dsf</a:t>
            </a:r>
            <a:endParaRPr lang="en-US"/>
          </a:p>
        </p:txBody>
      </p:sp>
      <p:sp>
        <p:nvSpPr>
          <p:cNvPr id="5" name="Slide Number Placeholder 4"/>
          <p:cNvSpPr>
            <a:spLocks noGrp="1"/>
          </p:cNvSpPr>
          <p:nvPr>
            <p:ph type="sldNum" sz="quarter" idx="11"/>
          </p:nvPr>
        </p:nvSpPr>
        <p:spPr/>
        <p:txBody>
          <a:bodyPr/>
          <a:lstStyle/>
          <a:p>
            <a:fld id="{95364C2F-69EF-49D7-84AF-9A62A0F5DF26}" type="slidenum">
              <a:rPr lang="en-US" smtClean="0"/>
              <a:pPr/>
              <a:t>25</a:t>
            </a:fld>
            <a:endParaRPr lang="en-US"/>
          </a:p>
        </p:txBody>
      </p:sp>
    </p:spTree>
    <p:extLst>
      <p:ext uri="{BB962C8B-B14F-4D97-AF65-F5344CB8AC3E}">
        <p14:creationId xmlns:p14="http://schemas.microsoft.com/office/powerpoint/2010/main" val="30241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dsf</a:t>
            </a:r>
            <a:endParaRPr lang="en-US"/>
          </a:p>
        </p:txBody>
      </p:sp>
      <p:sp>
        <p:nvSpPr>
          <p:cNvPr id="5" name="Slide Number Placeholder 4"/>
          <p:cNvSpPr>
            <a:spLocks noGrp="1"/>
          </p:cNvSpPr>
          <p:nvPr>
            <p:ph type="sldNum" sz="quarter" idx="11"/>
          </p:nvPr>
        </p:nvSpPr>
        <p:spPr/>
        <p:txBody>
          <a:bodyPr/>
          <a:lstStyle/>
          <a:p>
            <a:fld id="{95364C2F-69EF-49D7-84AF-9A62A0F5DF26}" type="slidenum">
              <a:rPr lang="en-US" smtClean="0"/>
              <a:pPr/>
              <a:t>26</a:t>
            </a:fld>
            <a:endParaRPr lang="en-US"/>
          </a:p>
        </p:txBody>
      </p:sp>
    </p:spTree>
    <p:extLst>
      <p:ext uri="{BB962C8B-B14F-4D97-AF65-F5344CB8AC3E}">
        <p14:creationId xmlns:p14="http://schemas.microsoft.com/office/powerpoint/2010/main" val="413272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바닥글 개체 틀 3"/>
          <p:cNvSpPr>
            <a:spLocks noGrp="1"/>
          </p:cNvSpPr>
          <p:nvPr>
            <p:ph type="ftr" sz="quarter" idx="10"/>
          </p:nvPr>
        </p:nvSpPr>
        <p:spPr/>
        <p:txBody>
          <a:bodyPr/>
          <a:lstStyle/>
          <a:p>
            <a:r>
              <a:rPr lang="en-US" smtClean="0"/>
              <a:t>dsf</a:t>
            </a:r>
            <a:endParaRPr lang="en-US"/>
          </a:p>
        </p:txBody>
      </p:sp>
      <p:sp>
        <p:nvSpPr>
          <p:cNvPr id="5" name="슬라이드 번호 개체 틀 4"/>
          <p:cNvSpPr>
            <a:spLocks noGrp="1"/>
          </p:cNvSpPr>
          <p:nvPr>
            <p:ph type="sldNum" sz="quarter" idx="11"/>
          </p:nvPr>
        </p:nvSpPr>
        <p:spPr/>
        <p:txBody>
          <a:bodyPr/>
          <a:lstStyle/>
          <a:p>
            <a:fld id="{95364C2F-69EF-49D7-84AF-9A62A0F5DF26}" type="slidenum">
              <a:rPr lang="en-US" smtClean="0"/>
              <a:pPr/>
              <a:t>27</a:t>
            </a:fld>
            <a:endParaRPr lang="en-US"/>
          </a:p>
        </p:txBody>
      </p:sp>
    </p:spTree>
    <p:extLst>
      <p:ext uri="{BB962C8B-B14F-4D97-AF65-F5344CB8AC3E}">
        <p14:creationId xmlns:p14="http://schemas.microsoft.com/office/powerpoint/2010/main" val="428658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1" baseline="0" dirty="0" smtClean="0"/>
              <a:t>##Single Consistent abstraction##</a:t>
            </a:r>
          </a:p>
          <a:p>
            <a:r>
              <a:rPr lang="en-US" altLang="ko-KR" b="1" baseline="0" dirty="0" smtClean="0"/>
              <a:t>1. One of the key aspects of containment domains are that they are single consistent abstraction.</a:t>
            </a:r>
          </a:p>
          <a:p>
            <a:r>
              <a:rPr lang="en-US" altLang="ko-KR" b="1" baseline="0" dirty="0" smtClean="0"/>
              <a:t>2. Abstractions enable us to capture existing resilience techniques. </a:t>
            </a:r>
          </a:p>
          <a:p>
            <a:r>
              <a:rPr lang="en-US" altLang="ko-KR" b="1" baseline="0" dirty="0" smtClean="0"/>
              <a:t>3. You can have a consistent way of expressing resilience concerns from application through analysis down to system implementation. </a:t>
            </a:r>
          </a:p>
          <a:p>
            <a:r>
              <a:rPr lang="en-US" altLang="ko-KR" b="1" baseline="0" dirty="0" smtClean="0"/>
              <a:t>##Components##</a:t>
            </a:r>
          </a:p>
          <a:p>
            <a:r>
              <a:rPr lang="en-US" altLang="ko-KR" b="1" baseline="0" dirty="0" smtClean="0"/>
              <a:t>4. To achieve that we express a program with a hierarchy of containment domains. Each containment domains has four components.</a:t>
            </a:r>
          </a:p>
          <a:p>
            <a:r>
              <a:rPr lang="en-US" altLang="ko-KR" b="1" baseline="0" dirty="0" smtClean="0"/>
              <a:t>##Semantics##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b="1" baseline="0" dirty="0" smtClean="0"/>
              <a:t>5. In addition to four components, we require each containment domain to obey two simple semantics. </a:t>
            </a:r>
          </a:p>
          <a:p>
            <a:r>
              <a:rPr lang="en-US" altLang="ko-KR" b="1" baseline="0" dirty="0" smtClean="0"/>
              <a:t>6. </a:t>
            </a:r>
            <a:r>
              <a:rPr lang="en-US" altLang="ko-KR" b="1" baseline="0" dirty="0" err="1" smtClean="0"/>
              <a:t>Errorneous</a:t>
            </a:r>
            <a:r>
              <a:rPr lang="en-US" altLang="ko-KR" b="1" baseline="0" dirty="0" smtClean="0"/>
              <a:t> data is never communicated out side of a containment domain.</a:t>
            </a:r>
          </a:p>
          <a:p>
            <a:r>
              <a:rPr lang="en-US" altLang="ko-KR" b="1" baseline="0" dirty="0" smtClean="0"/>
              <a:t>7. Each containment domain provides some mechanism for recovery. It could be </a:t>
            </a:r>
            <a:r>
              <a:rPr lang="en-US" altLang="ko-KR" b="1" baseline="0" dirty="0" err="1" smtClean="0"/>
              <a:t>reexecution</a:t>
            </a:r>
            <a:r>
              <a:rPr lang="en-US" altLang="ko-KR" b="1" baseline="0" dirty="0" smtClean="0"/>
              <a:t>, re-generation of the data, or potentially because we have hierarchy of containment domains, some errors may not be efficiently tolerated in a certain containment domain level and instead the error can be escalated. If everything escalates all the way to the root it essentially matches global check point restart. </a:t>
            </a:r>
          </a:p>
          <a:p>
            <a:r>
              <a:rPr lang="en-US" altLang="ko-KR" b="1" baseline="0" dirty="0" smtClean="0"/>
              <a:t> </a:t>
            </a:r>
          </a:p>
          <a:p>
            <a:endParaRPr lang="en-US" altLang="ko-KR" b="1" baseline="0" dirty="0" smtClean="0"/>
          </a:p>
          <a:p>
            <a:endParaRPr lang="en-US" altLang="ko-KR" b="1" baseline="0" dirty="0" smtClean="0"/>
          </a:p>
          <a:p>
            <a:r>
              <a:rPr lang="en-US" altLang="ko-KR" b="1" baseline="0" dirty="0" smtClean="0"/>
              <a:t>-------------------------------</a:t>
            </a:r>
          </a:p>
          <a:p>
            <a:endParaRPr lang="en-US" altLang="ko-KR" b="1" baseline="0" dirty="0" smtClean="0"/>
          </a:p>
          <a:p>
            <a:endParaRPr lang="en-US" altLang="ko-KR" b="1" baseline="0" dirty="0" smtClean="0"/>
          </a:p>
          <a:p>
            <a:endParaRPr lang="en-US" altLang="ko-KR" b="1" baseline="0" dirty="0" smtClean="0"/>
          </a:p>
          <a:p>
            <a:r>
              <a:rPr lang="en-US" altLang="ko-KR" b="1" baseline="0" dirty="0" smtClean="0"/>
              <a:t>Containment domain is a single consistent abstraction that encapsulates resilience concerns.</a:t>
            </a:r>
          </a:p>
          <a:p>
            <a:endParaRPr lang="en-US" altLang="ko-KR" b="1" baseline="0" dirty="0" smtClean="0"/>
          </a:p>
          <a:p>
            <a:r>
              <a:rPr lang="en-US" altLang="ko-KR" b="1" baseline="0" dirty="0" smtClean="0"/>
              <a:t>In addition to four components, we require each containment domain to obey two simple semantics. </a:t>
            </a:r>
          </a:p>
          <a:p>
            <a:endParaRPr lang="en-US" altLang="ko-KR" b="1" baseline="0" dirty="0" smtClean="0"/>
          </a:p>
          <a:p>
            <a:r>
              <a:rPr lang="en-US" altLang="ko-KR" b="1" baseline="0" dirty="0" smtClean="0"/>
              <a:t>No erroneous data is consumed by other domains.</a:t>
            </a:r>
          </a:p>
          <a:p>
            <a:r>
              <a:rPr lang="en-US" altLang="ko-KR" b="1" baseline="0" dirty="0" smtClean="0"/>
              <a:t>Second, is that each cd provides </a:t>
            </a:r>
          </a:p>
          <a:p>
            <a:endParaRPr lang="en-US" altLang="ko-KR" b="1" baseline="0" dirty="0" smtClean="0"/>
          </a:p>
          <a:p>
            <a:r>
              <a:rPr lang="en-US" altLang="ko-KR" b="1" baseline="0" dirty="0" smtClean="0"/>
              <a:t>Recovery could be escalation.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b="1" baseline="0" dirty="0" smtClean="0"/>
              <a:t>If the overhead of handling the error at this level is too high, it gets escalated.</a:t>
            </a:r>
          </a:p>
          <a:p>
            <a:r>
              <a:rPr lang="en-US" altLang="ko-KR" baseline="0" dirty="0" smtClean="0"/>
              <a:t>During the mapping, which error is handled at a level is decided.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b="1" dirty="0" smtClean="0"/>
              <a:t>Hierarchy and containment is key enabling</a:t>
            </a:r>
            <a:r>
              <a:rPr lang="en-US" altLang="ko-KR" sz="1200" b="1" baseline="0" dirty="0" smtClean="0"/>
              <a:t> mechanisms for handling errors efficiently. Also for simplifying the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ko-KR" altLang="en-US" sz="1200" b="1" dirty="0" smtClean="0"/>
          </a:p>
          <a:p>
            <a:endParaRPr lang="en-US" altLang="ko-KR" baseline="0" dirty="0" smtClean="0"/>
          </a:p>
          <a:p>
            <a:endParaRPr lang="en-US" altLang="ko-KR" baseline="0" dirty="0" smtClean="0"/>
          </a:p>
          <a:p>
            <a:endParaRPr lang="en-US" altLang="ko-KR" baseline="0" dirty="0" smtClean="0"/>
          </a:p>
          <a:p>
            <a:r>
              <a:rPr lang="en-US" b="1" baseline="0" dirty="0" smtClean="0"/>
              <a:t>--------------------------------------------------</a:t>
            </a:r>
          </a:p>
          <a:p>
            <a:r>
              <a:rPr lang="en-US" baseline="0" dirty="0" smtClean="0"/>
              <a:t>Main points: Containment Domains encapsulates existing techniques + Erroneous data never communicated + Hierarchy </a:t>
            </a:r>
          </a:p>
          <a:p>
            <a:r>
              <a:rPr lang="en-US" baseline="0" dirty="0" smtClean="0"/>
              <a:t>-&gt; This makes analysis easy </a:t>
            </a:r>
          </a:p>
          <a:p>
            <a:r>
              <a:rPr lang="en-US" baseline="0" dirty="0" smtClean="0"/>
              <a:t>-&gt; Also makes error handled hierarchical -&gt; thus efficient</a:t>
            </a:r>
          </a:p>
          <a:p>
            <a:endParaRPr lang="en-US" baseline="0" dirty="0" smtClean="0"/>
          </a:p>
          <a:p>
            <a:endParaRPr lang="en-US" baseline="0" dirty="0" smtClean="0"/>
          </a:p>
          <a:p>
            <a:r>
              <a:rPr lang="en-US" baseline="0" dirty="0" smtClean="0"/>
              <a:t>If the overhead of handling the error at this level is too high, it gets escalated.</a:t>
            </a:r>
          </a:p>
          <a:p>
            <a:r>
              <a:rPr lang="en-US" baseline="0" dirty="0" smtClean="0"/>
              <a:t>During the mapping -&gt; which error is handled is decided -&gt; if overhead is too high make them escalate.</a:t>
            </a:r>
          </a:p>
          <a:p>
            <a:r>
              <a:rPr lang="en-US" baseline="0" dirty="0" smtClean="0"/>
              <a:t> </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63906A-73A5-2E42-B6AE-852858901E8A}" type="slidenum">
              <a:rPr lang="en-US" smtClean="0"/>
              <a:pPr/>
              <a:t>29</a:t>
            </a:fld>
            <a:endParaRPr lang="en-US"/>
          </a:p>
        </p:txBody>
      </p:sp>
    </p:spTree>
    <p:extLst>
      <p:ext uri="{BB962C8B-B14F-4D97-AF65-F5344CB8AC3E}">
        <p14:creationId xmlns:p14="http://schemas.microsoft.com/office/powerpoint/2010/main" val="122585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Different error mechanisms can be dealt with different storage. </a:t>
            </a:r>
          </a:p>
          <a:p>
            <a:r>
              <a:rPr lang="en-US" altLang="ko-KR" baseline="0" dirty="0" smtClean="0"/>
              <a:t>Containment domains give you explicit control on this.</a:t>
            </a:r>
          </a:p>
          <a:p>
            <a:r>
              <a:rPr lang="en-US" altLang="ko-KR" baseline="0" dirty="0" smtClean="0"/>
              <a:t>Distributed, hierarchical and partial state preservation saves bandwidth and power.</a:t>
            </a:r>
          </a:p>
          <a:p>
            <a:r>
              <a:rPr lang="en-US" altLang="ko-KR" baseline="0" dirty="0" smtClean="0"/>
              <a:t>Partial preservation is very easy to express with containment domains.</a:t>
            </a:r>
          </a:p>
          <a:p>
            <a:r>
              <a:rPr lang="en-US" altLang="ko-KR" baseline="0" dirty="0" smtClean="0"/>
              <a:t>Containment domains are analyzable and can be automatically tuned. </a:t>
            </a:r>
          </a:p>
          <a:p>
            <a:r>
              <a:rPr lang="en-US" altLang="ko-KR" baseline="0" dirty="0" smtClean="0"/>
              <a:t> </a:t>
            </a:r>
          </a:p>
          <a:p>
            <a:r>
              <a:rPr lang="en-US" altLang="ko-KR" baseline="0" dirty="0" smtClean="0"/>
              <a:t>Explain preserve only when worth it </a:t>
            </a:r>
          </a:p>
          <a:p>
            <a:r>
              <a:rPr lang="en-US" altLang="ko-KR" baseline="0" dirty="0" smtClean="0"/>
              <a:t>You don’t want to preserve everything for every error mechanism.  </a:t>
            </a:r>
          </a:p>
          <a:p>
            <a:r>
              <a:rPr lang="en-US" altLang="ko-KR" baseline="0" dirty="0" smtClean="0"/>
              <a:t>--------------------------------------------</a:t>
            </a:r>
          </a:p>
          <a:p>
            <a:endParaRPr lang="en-US" altLang="ko-KR" baseline="0" dirty="0" smtClean="0"/>
          </a:p>
          <a:p>
            <a:endParaRPr lang="en-US" altLang="ko-KR" baseline="0" dirty="0" smtClean="0"/>
          </a:p>
          <a:p>
            <a:r>
              <a:rPr lang="en-US" altLang="ko-KR" baseline="0" dirty="0" err="1" smtClean="0"/>
              <a:t>Mainpoint</a:t>
            </a:r>
            <a:r>
              <a:rPr lang="en-US" altLang="ko-KR" baseline="0" dirty="0" smtClean="0"/>
              <a:t>: Distributed, hierarchical and partial state preservation saves bandwidth and power.</a:t>
            </a:r>
          </a:p>
          <a:p>
            <a:r>
              <a:rPr lang="en-US" altLang="ko-KR" dirty="0" err="1" smtClean="0"/>
              <a:t>Mainpoint</a:t>
            </a:r>
            <a:r>
              <a:rPr lang="en-US" altLang="ko-KR" dirty="0" smtClean="0"/>
              <a:t>:</a:t>
            </a:r>
            <a:endParaRPr lang="ko-KR" altLang="en-US" dirty="0" smtClean="0"/>
          </a:p>
          <a:p>
            <a:endParaRPr lang="en-US" altLang="ko-KR" dirty="0" smtClean="0"/>
          </a:p>
          <a:p>
            <a:r>
              <a:rPr lang="en-US" altLang="ko-KR" dirty="0" smtClean="0"/>
              <a:t>Mattan: partial preservation reduces</a:t>
            </a:r>
            <a:r>
              <a:rPr lang="en-US" altLang="ko-KR" baseline="0" dirty="0" smtClean="0"/>
              <a:t> overheads substantially </a:t>
            </a:r>
            <a:r>
              <a:rPr lang="en-US" altLang="ko-KR" dirty="0" smtClean="0"/>
              <a:t>and is very easy to express</a:t>
            </a:r>
            <a:r>
              <a:rPr lang="en-US" altLang="ko-KR" baseline="0" dirty="0" smtClean="0"/>
              <a:t> (</a:t>
            </a:r>
            <a:r>
              <a:rPr lang="en-US" altLang="ko-KR" baseline="0" dirty="0" err="1" smtClean="0"/>
              <a:t>preserve_via_parent</a:t>
            </a:r>
            <a:r>
              <a:rPr lang="en-US" altLang="ko-KR" baseline="0" dirty="0" smtClean="0"/>
              <a:t> and/or escalate). Also add that this can be analyzed and auto-tuned.</a:t>
            </a:r>
            <a:endParaRPr lang="en-US" altLang="ko-KR" dirty="0" smtClean="0"/>
          </a:p>
          <a:p>
            <a:endParaRPr lang="en-US" altLang="ko-KR" dirty="0" smtClean="0"/>
          </a:p>
          <a:p>
            <a:endParaRPr lang="en-US" altLang="ko-KR" dirty="0" smtClean="0"/>
          </a:p>
          <a:p>
            <a:r>
              <a:rPr lang="en-US" altLang="ko-KR" dirty="0" smtClean="0"/>
              <a:t>Mix with SPMV example. </a:t>
            </a:r>
          </a:p>
          <a:p>
            <a:r>
              <a:rPr lang="en-US" altLang="ko-KR" dirty="0" smtClean="0"/>
              <a:t>Stress that this</a:t>
            </a:r>
            <a:r>
              <a:rPr lang="en-US" altLang="ko-KR" baseline="0" dirty="0" smtClean="0"/>
              <a:t> is the main advantage of CDs in terms of performance.</a:t>
            </a:r>
          </a:p>
          <a:p>
            <a:endParaRPr lang="en-US" altLang="ko-KR" dirty="0" smtClean="0"/>
          </a:p>
          <a:p>
            <a:endParaRPr lang="en-US" altLang="ko-KR" dirty="0" smtClean="0"/>
          </a:p>
          <a:p>
            <a:r>
              <a:rPr lang="en-US" altLang="ko-KR" dirty="0" smtClean="0"/>
              <a:t>Give an example</a:t>
            </a:r>
            <a:r>
              <a:rPr lang="en-US" altLang="ko-KR" baseline="0" dirty="0" smtClean="0"/>
              <a:t> of </a:t>
            </a:r>
            <a:r>
              <a:rPr lang="en-US" altLang="ko-KR" baseline="0" dirty="0" err="1" smtClean="0"/>
              <a:t>SpMV</a:t>
            </a:r>
            <a:r>
              <a:rPr lang="en-US" altLang="ko-KR" baseline="0" dirty="0" smtClean="0"/>
              <a:t> (natural redundancy) </a:t>
            </a:r>
          </a:p>
          <a:p>
            <a:endParaRPr lang="en-US" altLang="ko-KR" i="1" baseline="0" dirty="0" smtClean="0"/>
          </a:p>
          <a:p>
            <a:r>
              <a:rPr lang="en-US" altLang="ko-KR" i="1" baseline="0" dirty="0" smtClean="0"/>
              <a:t>-----------------------------------</a:t>
            </a:r>
          </a:p>
          <a:p>
            <a:r>
              <a:rPr lang="en-US" sz="1200" b="0" i="0" u="none" strike="noStrike" kern="1200" baseline="0" dirty="0" smtClean="0">
                <a:solidFill>
                  <a:schemeClr val="tx1"/>
                </a:solidFill>
                <a:latin typeface="+mn-lt"/>
                <a:ea typeface="+mn-ea"/>
                <a:cs typeface="+mn-cs"/>
              </a:rPr>
              <a:t>This preservation need not be complete</a:t>
            </a:r>
          </a:p>
          <a:p>
            <a:endParaRPr lang="en-US" altLang="ko-KR" i="1" baseline="0" dirty="0" smtClean="0"/>
          </a:p>
        </p:txBody>
      </p:sp>
      <p:sp>
        <p:nvSpPr>
          <p:cNvPr id="4" name="바닥글 개체 틀 3"/>
          <p:cNvSpPr>
            <a:spLocks noGrp="1"/>
          </p:cNvSpPr>
          <p:nvPr>
            <p:ph type="ftr" sz="quarter" idx="10"/>
          </p:nvPr>
        </p:nvSpPr>
        <p:spPr/>
        <p:txBody>
          <a:bodyPr/>
          <a:lstStyle/>
          <a:p>
            <a:r>
              <a:rPr lang="en-US" smtClean="0"/>
              <a:t>dsf</a:t>
            </a:r>
            <a:endParaRPr lang="en-US"/>
          </a:p>
        </p:txBody>
      </p:sp>
      <p:sp>
        <p:nvSpPr>
          <p:cNvPr id="5" name="슬라이드 번호 개체 틀 4"/>
          <p:cNvSpPr>
            <a:spLocks noGrp="1"/>
          </p:cNvSpPr>
          <p:nvPr>
            <p:ph type="sldNum" sz="quarter" idx="11"/>
          </p:nvPr>
        </p:nvSpPr>
        <p:spPr/>
        <p:txBody>
          <a:bodyPr/>
          <a:lstStyle/>
          <a:p>
            <a:fld id="{95364C2F-69EF-49D7-84AF-9A62A0F5DF26}" type="slidenum">
              <a:rPr lang="en-US" smtClean="0"/>
              <a:pPr/>
              <a:t>33</a:t>
            </a:fld>
            <a:endParaRPr lang="en-US"/>
          </a:p>
        </p:txBody>
      </p:sp>
    </p:spTree>
    <p:extLst>
      <p:ext uri="{BB962C8B-B14F-4D97-AF65-F5344CB8AC3E}">
        <p14:creationId xmlns:p14="http://schemas.microsoft.com/office/powerpoint/2010/main" val="424542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0">
                <a:latin typeface="Source Sans Pro" panose="020B0503030403020204" pitchFamily="34" charset="0"/>
                <a:ea typeface="Source Sans Pro" panose="020B0503030403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2"/>
                </a:solidFill>
                <a:latin typeface="Source Sans Pro" panose="020B0503030403020204" pitchFamily="34" charset="0"/>
                <a:ea typeface="Source Sans Pro" panose="020B0503030403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idx="12"/>
          </p:nvPr>
        </p:nvSpPr>
        <p:spPr/>
        <p:txBody>
          <a:bodyPr/>
          <a:lstStyle>
            <a:lvl1pPr>
              <a:defRPr b="0">
                <a:latin typeface="Source Sans Pro" panose="020B0503030403020204" pitchFamily="34" charset="0"/>
                <a:ea typeface="Source Sans Pro" panose="020B0503030403020204" pitchFamily="34" charset="0"/>
              </a:defRPr>
            </a:lvl1pPr>
          </a:lstStyle>
          <a:p>
            <a:fld id="{257B593F-3784-4EB5-9510-D536B41273A7}" type="slidenum">
              <a:rPr lang="en-US" smtClean="0"/>
              <a:pPr/>
              <a:t>‹#›</a:t>
            </a:fld>
            <a:endParaRPr lang="en-US"/>
          </a:p>
        </p:txBody>
      </p:sp>
    </p:spTree>
    <p:extLst>
      <p:ext uri="{BB962C8B-B14F-4D97-AF65-F5344CB8AC3E}">
        <p14:creationId xmlns:p14="http://schemas.microsoft.com/office/powerpoint/2010/main" val="4668995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415" y="457200"/>
            <a:ext cx="8603185" cy="90011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8"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05719934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1910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143000"/>
            <a:ext cx="41910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2"/>
          </p:nvPr>
        </p:nvSpPr>
        <p:spPr/>
        <p:txBody>
          <a:bodyPr/>
          <a:lstStyle>
            <a:lvl1pPr>
              <a:defRPr/>
            </a:lvl1pPr>
          </a:lstStyle>
          <a:p>
            <a:fld id="{F779A162-24E5-4C01-8018-43508D7FCF53}" type="slidenum">
              <a:rPr lang="en-US" smtClean="0"/>
              <a:t>‹#›</a:t>
            </a:fld>
            <a:endParaRPr lang="en-US" dirty="0"/>
          </a:p>
        </p:txBody>
      </p:sp>
      <p:sp>
        <p:nvSpPr>
          <p:cNvPr id="9"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92020589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11" name="Footer Placeholder 4"/>
          <p:cNvSpPr>
            <a:spLocks noGrp="1"/>
          </p:cNvSpPr>
          <p:nvPr>
            <p:ph type="ftr" idx="1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19387285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txBox="1">
            <a:spLocks/>
          </p:cNvSpPr>
          <p:nvPr/>
        </p:nvSpPr>
        <p:spPr>
          <a:xfrm>
            <a:off x="841376" y="0"/>
            <a:ext cx="5483224" cy="455613"/>
          </a:xfrm>
          <a:prstGeom prst="rect">
            <a:avLst/>
          </a:prstGeom>
        </p:spPr>
        <p:txBody>
          <a:bodyPr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Footer Placeholder 4"/>
          <p:cNvSpPr>
            <a:spLocks noGrp="1"/>
          </p:cNvSpPr>
          <p:nvPr>
            <p:ph type="ftr" idx="3"/>
          </p:nvPr>
        </p:nvSpPr>
        <p:spPr>
          <a:xfrm>
            <a:off x="838200"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06761869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6"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67238223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9"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41895823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9"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67068050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8"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58637585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458787"/>
            <a:ext cx="2170113" cy="6399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8787"/>
            <a:ext cx="6362700" cy="6399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8"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0242543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44376778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769312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458787"/>
            <a:ext cx="2170113" cy="639921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8787"/>
            <a:ext cx="6362700" cy="6399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8"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22435657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3035344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3541322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96779526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32244844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80882806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63555641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79519648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78812913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99919219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789790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6281655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9321377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20624831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84145703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90987287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2416390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69398415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93691287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569660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74574294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0347747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93358131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8655576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07896256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03882607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98299931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571258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0790237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7366981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705323527"/>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72803014"/>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6715827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52711807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322616872"/>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6984856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91173319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18698158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9121470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19048927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92346170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01819745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29649054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741530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4190824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6572381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66405505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90332224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26491076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370586962"/>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9682465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48794122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54510405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2078700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5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7540278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155748886"/>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5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483618777"/>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5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17463100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1957423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32362950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84003559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63116948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5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88595220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73324083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6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5960994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506157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92698935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6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63316490"/>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6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36273420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6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6804203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6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6649753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6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29208470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6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72404750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6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60849289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7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8078007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7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9078641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7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877984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66348702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7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96554570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7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807947775"/>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7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21845382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7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371867127"/>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7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2830365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7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66972540"/>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7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295218464"/>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8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16956883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8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12328254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8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596167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041973176"/>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8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46441584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8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763766530"/>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8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83966296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8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79726187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8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10463039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8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73080554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8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820310834"/>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9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62236168"/>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9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88653183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9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130022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2086306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11769213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9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110584542"/>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9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265162205"/>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9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702360823"/>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9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7965193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9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915924864"/>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9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62345339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9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5418395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0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744840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0205087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9634077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131668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8598407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366123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6233724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1946195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solidFill>
          </a:ln>
        </p:spPr>
        <p:txBody>
          <a:bodyPr/>
          <a:lstStyle>
            <a:lvl1pPr>
              <a:defRPr sz="3200">
                <a:solidFill>
                  <a:schemeClr val="tx1"/>
                </a:solidFill>
              </a:defRPr>
            </a:lvl1pPr>
            <a:lvl2pPr>
              <a:buClr>
                <a:schemeClr val="accent1"/>
              </a:buClr>
              <a:defRPr sz="2800">
                <a:solidFill>
                  <a:schemeClr val="accent1"/>
                </a:solidFill>
              </a:defRPr>
            </a:lvl2pPr>
            <a:lvl3pPr>
              <a:buClr>
                <a:schemeClr val="accent2"/>
              </a:buClr>
              <a:defRPr sz="2400">
                <a:solidFill>
                  <a:schemeClr val="accent2"/>
                </a:solidFill>
              </a:defRPr>
            </a:lvl3pPr>
            <a:lvl4pPr>
              <a:buClr>
                <a:schemeClr val="accent3"/>
              </a:buClr>
              <a:defRPr sz="2400">
                <a:solidFill>
                  <a:schemeClr val="accent3"/>
                </a:solidFill>
              </a:defRPr>
            </a:lvl4pPr>
            <a:lvl5pPr>
              <a:buClr>
                <a:schemeClr val="accent6"/>
              </a:buClr>
              <a:defRPr sz="24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530195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016593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0" cap="all">
                <a:latin typeface="Source Sans Pro" panose="020B0503030403020204" pitchFamily="34" charset="0"/>
                <a:ea typeface="Source Sans Pro" panose="020B05030304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0">
                <a:solidFill>
                  <a:schemeClr val="tx2"/>
                </a:solidFill>
                <a:latin typeface="Source Sans Pro" panose="020B0503030403020204" pitchFamily="34" charset="0"/>
                <a:ea typeface="Source Sans Pro" panose="020B0503030403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idx="12"/>
          </p:nvPr>
        </p:nvSpPr>
        <p:spPr/>
        <p:txBody>
          <a:bodyPr/>
          <a:lstStyle>
            <a:lvl1pPr>
              <a:defRPr b="0">
                <a:latin typeface="Source Sans Pro" panose="020B0503030403020204" pitchFamily="34" charset="0"/>
                <a:ea typeface="Source Sans Pro" panose="020B0503030403020204" pitchFamily="34" charset="0"/>
              </a:defRPr>
            </a:lvl1pPr>
          </a:lstStyle>
          <a:p>
            <a:fld id="{257B593F-3784-4EB5-9510-D536B41273A7}" type="slidenum">
              <a:rPr lang="en-US" smtClean="0"/>
              <a:pPr/>
              <a:t>‹#›</a:t>
            </a:fld>
            <a:endParaRPr lang="en-US"/>
          </a:p>
        </p:txBody>
      </p:sp>
    </p:spTree>
    <p:extLst>
      <p:ext uri="{BB962C8B-B14F-4D97-AF65-F5344CB8AC3E}">
        <p14:creationId xmlns:p14="http://schemas.microsoft.com/office/powerpoint/2010/main" val="13210156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6707947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2420018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8469461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31667040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360404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1605133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1466117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5677500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2618736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5513573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191000" cy="5713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685800"/>
            <a:ext cx="4191000" cy="5713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9"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71648713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16968791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69647459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89210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16110723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29486777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032938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032298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0943988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94325720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186646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11" name="Footer Placeholder 4"/>
          <p:cNvSpPr>
            <a:spLocks noGrp="1"/>
          </p:cNvSpPr>
          <p:nvPr>
            <p:ph type="ftr" idx="1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17111928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0111753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17444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99144646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9778540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9138004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00608384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5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53384091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4369639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6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54658273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0934692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415" y="685800"/>
            <a:ext cx="8603185" cy="671513"/>
          </a:xfrm>
          <a:prstGeom prst="rect">
            <a:avLst/>
          </a:prstGeom>
        </p:spPr>
        <p:txBody>
          <a:bodyPr/>
          <a:lstStyle>
            <a:lvl1pPr>
              <a:defRPr sz="3200" b="0">
                <a:latin typeface="Source Sans Pro" panose="020B0503030403020204" pitchFamily="34" charset="0"/>
                <a:ea typeface="Source Sans Pro" panose="020B0503030403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idx="12"/>
          </p:nvPr>
        </p:nvSpPr>
        <p:spPr/>
        <p:txBody>
          <a:bodyPr/>
          <a:lstStyle>
            <a:lvl1pPr>
              <a:defRPr>
                <a:latin typeface="Source Sans Pro" panose="020B0503030403020204" pitchFamily="34" charset="0"/>
                <a:ea typeface="Source Sans Pro" panose="020B0503030403020204" pitchFamily="34" charset="0"/>
              </a:defRPr>
            </a:lvl1pPr>
          </a:lstStyle>
          <a:p>
            <a:fld id="{257B593F-3784-4EB5-9510-D536B41273A7}" type="slidenum">
              <a:rPr lang="en-US" smtClean="0"/>
              <a:pPr/>
              <a:t>‹#›</a:t>
            </a:fld>
            <a:endParaRPr lang="en-US"/>
          </a:p>
        </p:txBody>
      </p:sp>
      <p:sp>
        <p:nvSpPr>
          <p:cNvPr id="7" name="Footer Placeholder 4"/>
          <p:cNvSpPr txBox="1">
            <a:spLocks/>
          </p:cNvSpPr>
          <p:nvPr/>
        </p:nvSpPr>
        <p:spPr>
          <a:xfrm>
            <a:off x="841376" y="0"/>
            <a:ext cx="5483224" cy="455613"/>
          </a:xfrm>
          <a:prstGeom prst="rect">
            <a:avLst/>
          </a:prstGeom>
        </p:spPr>
        <p:txBody>
          <a:bodyPr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Source Sans Pro" panose="020B0503030403020204" pitchFamily="34" charset="0"/>
              <a:ea typeface="Source Sans Pro" panose="020B0503030403020204" pitchFamily="34" charset="0"/>
            </a:endParaRPr>
          </a:p>
        </p:txBody>
      </p:sp>
      <p:sp>
        <p:nvSpPr>
          <p:cNvPr id="6" name="Footer Placeholder 4"/>
          <p:cNvSpPr>
            <a:spLocks noGrp="1"/>
          </p:cNvSpPr>
          <p:nvPr>
            <p:ph type="ftr" idx="3"/>
          </p:nvPr>
        </p:nvSpPr>
        <p:spPr>
          <a:xfrm>
            <a:off x="838200" y="0"/>
            <a:ext cx="5483224" cy="455613"/>
          </a:xfrm>
          <a:prstGeom prst="rect">
            <a:avLst/>
          </a:prstGeom>
        </p:spPr>
        <p:txBody>
          <a:bodyPr anchor="ctr"/>
          <a:lstStyle>
            <a:lvl1pPr algn="ctr">
              <a:defRPr sz="1200">
                <a:solidFill>
                  <a:schemeClr val="bg1">
                    <a:lumMod val="50000"/>
                  </a:schemeClr>
                </a:solidFill>
                <a:latin typeface="Source Sans Pro" panose="020B0503030403020204" pitchFamily="34" charset="0"/>
                <a:ea typeface="Source Sans Pro" panose="020B0503030403020204" pitchFamily="34" charset="0"/>
              </a:defRPr>
            </a:lvl1pPr>
          </a:lstStyle>
          <a:p>
            <a:r>
              <a:rPr lang="en-US" smtClean="0"/>
              <a:t>(c) Mattan Erez</a:t>
            </a:r>
            <a:endParaRPr lang="en-US"/>
          </a:p>
        </p:txBody>
      </p:sp>
    </p:spTree>
    <p:extLst>
      <p:ext uri="{BB962C8B-B14F-4D97-AF65-F5344CB8AC3E}">
        <p14:creationId xmlns:p14="http://schemas.microsoft.com/office/powerpoint/2010/main" val="44803350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6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9129242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6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58885601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6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2462910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6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9610408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6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16573519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6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25444415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6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97259068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7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44568993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7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51639555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7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520105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6"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81916583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7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6389336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7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48744246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7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08302097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7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156892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7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41249333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8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60063593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8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62007023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8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8582037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8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044886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8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504025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9"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38108680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8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21562293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8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89734171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8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9955458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8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16561740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8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20589508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9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70581640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9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30451455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9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68016918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9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42280545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9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3504575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9"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23786867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9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11468484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9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50285619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9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48711664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9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194039601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9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36537282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0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vl1pPr>
            <a:lvl2pPr>
              <a:defRPr sz="2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257B593F-3784-4EB5-9510-D536B41273A7}" type="slidenum">
              <a:rPr lang="en-US" smtClean="0"/>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256752824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415" y="457200"/>
            <a:ext cx="8603185" cy="900113"/>
          </a:xfrm>
          <a:prstGeom prst="rect">
            <a:avLst/>
          </a:prstGeom>
        </p:spPr>
        <p:txBody>
          <a:bodyPr/>
          <a:lstStyle>
            <a:lvl1pPr>
              <a:defRPr sz="32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359B1C28-9D21-4559-A913-2EE6820D4D1C}" type="slidenum">
              <a:rPr lang="en-US" smtClean="0"/>
              <a:pPr/>
              <a:t>‹#›</a:t>
            </a:fld>
            <a:endParaRPr lang="en-US"/>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fr-FR" smtClean="0"/>
              <a:t>Containment Domains Resilience (c) Mattan Erez</a:t>
            </a:r>
            <a:endParaRPr lang="en-US" dirty="0"/>
          </a:p>
        </p:txBody>
      </p:sp>
    </p:spTree>
    <p:extLst>
      <p:ext uri="{BB962C8B-B14F-4D97-AF65-F5344CB8AC3E}">
        <p14:creationId xmlns:p14="http://schemas.microsoft.com/office/powerpoint/2010/main" val="3841646939"/>
      </p:ext>
    </p:extLst>
  </p:cSld>
  <p:clrMapOvr>
    <a:masterClrMapping/>
  </p:clrMapOvr>
  <p:timing>
    <p:tnLst>
      <p:par>
        <p:cTn id="1" dur="indefinite" restart="never" nodeType="tmRoot"/>
      </p:par>
    </p:tnLst>
  </p:timing>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Tree>
    <p:extLst>
      <p:ext uri="{BB962C8B-B14F-4D97-AF65-F5344CB8AC3E}">
        <p14:creationId xmlns:p14="http://schemas.microsoft.com/office/powerpoint/2010/main" val="22094244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dirty="0"/>
          </a:p>
        </p:txBody>
      </p:sp>
      <p:sp>
        <p:nvSpPr>
          <p:cNvPr id="7"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spTree>
    <p:extLst>
      <p:ext uri="{BB962C8B-B14F-4D97-AF65-F5344CB8AC3E}">
        <p14:creationId xmlns:p14="http://schemas.microsoft.com/office/powerpoint/2010/main" val="332651089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idx="12"/>
          </p:nvPr>
        </p:nvSpPr>
        <p:spPr/>
        <p:txBody>
          <a:bodyPr/>
          <a:lstStyle>
            <a:lvl1pPr>
              <a:defRPr/>
            </a:lvl1pPr>
          </a:lstStyle>
          <a:p>
            <a:fld id="{F779A162-24E5-4C01-8018-43508D7FCF53}" type="slidenum">
              <a:rPr lang="en-US" smtClean="0"/>
              <a:t>‹#›</a:t>
            </a:fld>
            <a:endParaRPr lang="en-US"/>
          </a:p>
        </p:txBody>
      </p:sp>
    </p:spTree>
    <p:extLst>
      <p:ext uri="{BB962C8B-B14F-4D97-AF65-F5344CB8AC3E}">
        <p14:creationId xmlns:p14="http://schemas.microsoft.com/office/powerpoint/2010/main" val="2856153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2.xml"/><Relationship Id="rId21" Type="http://schemas.openxmlformats.org/officeDocument/2006/relationships/slideLayout" Target="../slideLayouts/slideLayout117.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63" Type="http://schemas.openxmlformats.org/officeDocument/2006/relationships/slideLayout" Target="../slideLayouts/slideLayout159.xml"/><Relationship Id="rId68" Type="http://schemas.openxmlformats.org/officeDocument/2006/relationships/slideLayout" Target="../slideLayouts/slideLayout164.xml"/><Relationship Id="rId84" Type="http://schemas.openxmlformats.org/officeDocument/2006/relationships/slideLayout" Target="../slideLayouts/slideLayout180.xml"/><Relationship Id="rId89" Type="http://schemas.openxmlformats.org/officeDocument/2006/relationships/slideLayout" Target="../slideLayouts/slideLayout185.xml"/><Relationship Id="rId112" Type="http://schemas.openxmlformats.org/officeDocument/2006/relationships/theme" Target="../theme/theme2.xml"/><Relationship Id="rId16" Type="http://schemas.openxmlformats.org/officeDocument/2006/relationships/slideLayout" Target="../slideLayouts/slideLayout112.xml"/><Relationship Id="rId107" Type="http://schemas.openxmlformats.org/officeDocument/2006/relationships/slideLayout" Target="../slideLayouts/slideLayout203.xml"/><Relationship Id="rId11" Type="http://schemas.openxmlformats.org/officeDocument/2006/relationships/slideLayout" Target="../slideLayouts/slideLayout107.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53" Type="http://schemas.openxmlformats.org/officeDocument/2006/relationships/slideLayout" Target="../slideLayouts/slideLayout149.xml"/><Relationship Id="rId58" Type="http://schemas.openxmlformats.org/officeDocument/2006/relationships/slideLayout" Target="../slideLayouts/slideLayout154.xml"/><Relationship Id="rId74" Type="http://schemas.openxmlformats.org/officeDocument/2006/relationships/slideLayout" Target="../slideLayouts/slideLayout170.xml"/><Relationship Id="rId79" Type="http://schemas.openxmlformats.org/officeDocument/2006/relationships/slideLayout" Target="../slideLayouts/slideLayout175.xml"/><Relationship Id="rId102" Type="http://schemas.openxmlformats.org/officeDocument/2006/relationships/slideLayout" Target="../slideLayouts/slideLayout198.xml"/><Relationship Id="rId5" Type="http://schemas.openxmlformats.org/officeDocument/2006/relationships/slideLayout" Target="../slideLayouts/slideLayout101.xml"/><Relationship Id="rId90" Type="http://schemas.openxmlformats.org/officeDocument/2006/relationships/slideLayout" Target="../slideLayouts/slideLayout186.xml"/><Relationship Id="rId95" Type="http://schemas.openxmlformats.org/officeDocument/2006/relationships/slideLayout" Target="../slideLayouts/slideLayout191.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43" Type="http://schemas.openxmlformats.org/officeDocument/2006/relationships/slideLayout" Target="../slideLayouts/slideLayout139.xml"/><Relationship Id="rId48" Type="http://schemas.openxmlformats.org/officeDocument/2006/relationships/slideLayout" Target="../slideLayouts/slideLayout144.xml"/><Relationship Id="rId64" Type="http://schemas.openxmlformats.org/officeDocument/2006/relationships/slideLayout" Target="../slideLayouts/slideLayout160.xml"/><Relationship Id="rId69" Type="http://schemas.openxmlformats.org/officeDocument/2006/relationships/slideLayout" Target="../slideLayouts/slideLayout165.xml"/><Relationship Id="rId113" Type="http://schemas.openxmlformats.org/officeDocument/2006/relationships/image" Target="../media/image3.png"/><Relationship Id="rId80" Type="http://schemas.openxmlformats.org/officeDocument/2006/relationships/slideLayout" Target="../slideLayouts/slideLayout176.xml"/><Relationship Id="rId85" Type="http://schemas.openxmlformats.org/officeDocument/2006/relationships/slideLayout" Target="../slideLayouts/slideLayout181.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59" Type="http://schemas.openxmlformats.org/officeDocument/2006/relationships/slideLayout" Target="../slideLayouts/slideLayout155.xml"/><Relationship Id="rId103" Type="http://schemas.openxmlformats.org/officeDocument/2006/relationships/slideLayout" Target="../slideLayouts/slideLayout199.xml"/><Relationship Id="rId108" Type="http://schemas.openxmlformats.org/officeDocument/2006/relationships/slideLayout" Target="../slideLayouts/slideLayout204.xml"/><Relationship Id="rId54" Type="http://schemas.openxmlformats.org/officeDocument/2006/relationships/slideLayout" Target="../slideLayouts/slideLayout150.xml"/><Relationship Id="rId70" Type="http://schemas.openxmlformats.org/officeDocument/2006/relationships/slideLayout" Target="../slideLayouts/slideLayout166.xml"/><Relationship Id="rId75" Type="http://schemas.openxmlformats.org/officeDocument/2006/relationships/slideLayout" Target="../slideLayouts/slideLayout171.xml"/><Relationship Id="rId91" Type="http://schemas.openxmlformats.org/officeDocument/2006/relationships/slideLayout" Target="../slideLayouts/slideLayout187.xml"/><Relationship Id="rId96" Type="http://schemas.openxmlformats.org/officeDocument/2006/relationships/slideLayout" Target="../slideLayouts/slideLayout19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slideLayout" Target="../slideLayouts/slideLayout145.xml"/><Relationship Id="rId57" Type="http://schemas.openxmlformats.org/officeDocument/2006/relationships/slideLayout" Target="../slideLayouts/slideLayout153.xml"/><Relationship Id="rId106" Type="http://schemas.openxmlformats.org/officeDocument/2006/relationships/slideLayout" Target="../slideLayouts/slideLayout202.xml"/><Relationship Id="rId114" Type="http://schemas.openxmlformats.org/officeDocument/2006/relationships/image" Target="../media/image4.jpeg"/><Relationship Id="rId10" Type="http://schemas.openxmlformats.org/officeDocument/2006/relationships/slideLayout" Target="../slideLayouts/slideLayout106.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52" Type="http://schemas.openxmlformats.org/officeDocument/2006/relationships/slideLayout" Target="../slideLayouts/slideLayout148.xml"/><Relationship Id="rId60" Type="http://schemas.openxmlformats.org/officeDocument/2006/relationships/slideLayout" Target="../slideLayouts/slideLayout156.xml"/><Relationship Id="rId65" Type="http://schemas.openxmlformats.org/officeDocument/2006/relationships/slideLayout" Target="../slideLayouts/slideLayout161.xml"/><Relationship Id="rId73" Type="http://schemas.openxmlformats.org/officeDocument/2006/relationships/slideLayout" Target="../slideLayouts/slideLayout169.xml"/><Relationship Id="rId78" Type="http://schemas.openxmlformats.org/officeDocument/2006/relationships/slideLayout" Target="../slideLayouts/slideLayout174.xml"/><Relationship Id="rId81" Type="http://schemas.openxmlformats.org/officeDocument/2006/relationships/slideLayout" Target="../slideLayouts/slideLayout177.xml"/><Relationship Id="rId86" Type="http://schemas.openxmlformats.org/officeDocument/2006/relationships/slideLayout" Target="../slideLayouts/slideLayout182.xml"/><Relationship Id="rId94" Type="http://schemas.openxmlformats.org/officeDocument/2006/relationships/slideLayout" Target="../slideLayouts/slideLayout190.xml"/><Relationship Id="rId99" Type="http://schemas.openxmlformats.org/officeDocument/2006/relationships/slideLayout" Target="../slideLayouts/slideLayout195.xml"/><Relationship Id="rId101" Type="http://schemas.openxmlformats.org/officeDocument/2006/relationships/slideLayout" Target="../slideLayouts/slideLayout19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9" Type="http://schemas.openxmlformats.org/officeDocument/2006/relationships/slideLayout" Target="../slideLayouts/slideLayout135.xml"/><Relationship Id="rId109" Type="http://schemas.openxmlformats.org/officeDocument/2006/relationships/slideLayout" Target="../slideLayouts/slideLayout205.xml"/><Relationship Id="rId34" Type="http://schemas.openxmlformats.org/officeDocument/2006/relationships/slideLayout" Target="../slideLayouts/slideLayout130.xml"/><Relationship Id="rId50" Type="http://schemas.openxmlformats.org/officeDocument/2006/relationships/slideLayout" Target="../slideLayouts/slideLayout146.xml"/><Relationship Id="rId55" Type="http://schemas.openxmlformats.org/officeDocument/2006/relationships/slideLayout" Target="../slideLayouts/slideLayout151.xml"/><Relationship Id="rId76" Type="http://schemas.openxmlformats.org/officeDocument/2006/relationships/slideLayout" Target="../slideLayouts/slideLayout172.xml"/><Relationship Id="rId97" Type="http://schemas.openxmlformats.org/officeDocument/2006/relationships/slideLayout" Target="../slideLayouts/slideLayout193.xml"/><Relationship Id="rId104" Type="http://schemas.openxmlformats.org/officeDocument/2006/relationships/slideLayout" Target="../slideLayouts/slideLayout200.xml"/><Relationship Id="rId7" Type="http://schemas.openxmlformats.org/officeDocument/2006/relationships/slideLayout" Target="../slideLayouts/slideLayout103.xml"/><Relationship Id="rId71" Type="http://schemas.openxmlformats.org/officeDocument/2006/relationships/slideLayout" Target="../slideLayouts/slideLayout167.xml"/><Relationship Id="rId92" Type="http://schemas.openxmlformats.org/officeDocument/2006/relationships/slideLayout" Target="../slideLayouts/slideLayout188.xml"/><Relationship Id="rId2" Type="http://schemas.openxmlformats.org/officeDocument/2006/relationships/slideLayout" Target="../slideLayouts/slideLayout98.xml"/><Relationship Id="rId29" Type="http://schemas.openxmlformats.org/officeDocument/2006/relationships/slideLayout" Target="../slideLayouts/slideLayout125.xml"/><Relationship Id="rId24" Type="http://schemas.openxmlformats.org/officeDocument/2006/relationships/slideLayout" Target="../slideLayouts/slideLayout120.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66" Type="http://schemas.openxmlformats.org/officeDocument/2006/relationships/slideLayout" Target="../slideLayouts/slideLayout162.xml"/><Relationship Id="rId87" Type="http://schemas.openxmlformats.org/officeDocument/2006/relationships/slideLayout" Target="../slideLayouts/slideLayout183.xml"/><Relationship Id="rId110" Type="http://schemas.openxmlformats.org/officeDocument/2006/relationships/slideLayout" Target="../slideLayouts/slideLayout206.xml"/><Relationship Id="rId115" Type="http://schemas.openxmlformats.org/officeDocument/2006/relationships/image" Target="../media/image2.png"/><Relationship Id="rId61" Type="http://schemas.openxmlformats.org/officeDocument/2006/relationships/slideLayout" Target="../slideLayouts/slideLayout157.xml"/><Relationship Id="rId82" Type="http://schemas.openxmlformats.org/officeDocument/2006/relationships/slideLayout" Target="../slideLayouts/slideLayout178.xml"/><Relationship Id="rId19" Type="http://schemas.openxmlformats.org/officeDocument/2006/relationships/slideLayout" Target="../slideLayouts/slideLayout115.xml"/><Relationship Id="rId14" Type="http://schemas.openxmlformats.org/officeDocument/2006/relationships/slideLayout" Target="../slideLayouts/slideLayout110.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56" Type="http://schemas.openxmlformats.org/officeDocument/2006/relationships/slideLayout" Target="../slideLayouts/slideLayout152.xml"/><Relationship Id="rId77" Type="http://schemas.openxmlformats.org/officeDocument/2006/relationships/slideLayout" Target="../slideLayouts/slideLayout173.xml"/><Relationship Id="rId100" Type="http://schemas.openxmlformats.org/officeDocument/2006/relationships/slideLayout" Target="../slideLayouts/slideLayout196.xml"/><Relationship Id="rId105" Type="http://schemas.openxmlformats.org/officeDocument/2006/relationships/slideLayout" Target="../slideLayouts/slideLayout201.xml"/><Relationship Id="rId8" Type="http://schemas.openxmlformats.org/officeDocument/2006/relationships/slideLayout" Target="../slideLayouts/slideLayout104.xml"/><Relationship Id="rId51" Type="http://schemas.openxmlformats.org/officeDocument/2006/relationships/slideLayout" Target="../slideLayouts/slideLayout147.xml"/><Relationship Id="rId72" Type="http://schemas.openxmlformats.org/officeDocument/2006/relationships/slideLayout" Target="../slideLayouts/slideLayout168.xml"/><Relationship Id="rId93" Type="http://schemas.openxmlformats.org/officeDocument/2006/relationships/slideLayout" Target="../slideLayouts/slideLayout189.xml"/><Relationship Id="rId98" Type="http://schemas.openxmlformats.org/officeDocument/2006/relationships/slideLayout" Target="../slideLayouts/slideLayout194.xml"/><Relationship Id="rId3" Type="http://schemas.openxmlformats.org/officeDocument/2006/relationships/slideLayout" Target="../slideLayouts/slideLayout99.xml"/><Relationship Id="rId25" Type="http://schemas.openxmlformats.org/officeDocument/2006/relationships/slideLayout" Target="../slideLayouts/slideLayout121.xml"/><Relationship Id="rId46" Type="http://schemas.openxmlformats.org/officeDocument/2006/relationships/slideLayout" Target="../slideLayouts/slideLayout142.xml"/><Relationship Id="rId67" Type="http://schemas.openxmlformats.org/officeDocument/2006/relationships/slideLayout" Target="../slideLayouts/slideLayout163.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62" Type="http://schemas.openxmlformats.org/officeDocument/2006/relationships/slideLayout" Target="../slideLayouts/slideLayout158.xml"/><Relationship Id="rId83" Type="http://schemas.openxmlformats.org/officeDocument/2006/relationships/slideLayout" Target="../slideLayouts/slideLayout179.xml"/><Relationship Id="rId88" Type="http://schemas.openxmlformats.org/officeDocument/2006/relationships/slideLayout" Target="../slideLayouts/slideLayout184.xml"/><Relationship Id="rId111" Type="http://schemas.openxmlformats.org/officeDocument/2006/relationships/slideLayout" Target="../slideLayouts/slideLayout2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685801"/>
            <a:ext cx="8534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9" name="Rectangle 5"/>
          <p:cNvSpPr>
            <a:spLocks noGrp="1" noChangeArrowheads="1"/>
          </p:cNvSpPr>
          <p:nvPr>
            <p:ph type="sldNum"/>
          </p:nvPr>
        </p:nvSpPr>
        <p:spPr bwMode="auto">
          <a:xfrm>
            <a:off x="7239000" y="1587"/>
            <a:ext cx="8366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0">
                <a:solidFill>
                  <a:srgbClr val="94476B"/>
                </a:solidFill>
                <a:latin typeface="Source Sans Pro" panose="020B0503030403020204" pitchFamily="34" charset="0"/>
                <a:ea typeface="Source Sans Pro" panose="020B0503030403020204" pitchFamily="34" charset="0"/>
              </a:defRPr>
            </a:lvl1pPr>
          </a:lstStyle>
          <a:p>
            <a:fld id="{257B593F-3784-4EB5-9510-D536B41273A7}" type="slidenum">
              <a:rPr lang="en-US" smtClean="0"/>
              <a:pPr/>
              <a:t>‹#›</a:t>
            </a:fld>
            <a:endParaRPr lang="en-US"/>
          </a:p>
        </p:txBody>
      </p:sp>
      <p:sp>
        <p:nvSpPr>
          <p:cNvPr id="12"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latin typeface="Source Sans Pro" panose="020B0503030403020204" pitchFamily="34" charset="0"/>
                <a:ea typeface="Source Sans Pro" panose="020B0503030403020204" pitchFamily="34" charset="0"/>
              </a:defRPr>
            </a:lvl1pPr>
          </a:lstStyle>
          <a:p>
            <a:r>
              <a:rPr lang="en-US" smtClean="0"/>
              <a:t>(c) Mattan Erez</a:t>
            </a:r>
            <a:endParaRPr lang="en-US"/>
          </a:p>
        </p:txBody>
      </p:sp>
      <p:pic>
        <p:nvPicPr>
          <p:cNvPr id="3" name="Picture 2"/>
          <p:cNvPicPr>
            <a:picLocks noChangeAspect="1" noChangeArrowheads="1"/>
          </p:cNvPicPr>
          <p:nvPr/>
        </p:nvPicPr>
        <p:blipFill rotWithShape="1">
          <a:blip r:embed="rId98" cstate="screen">
            <a:clrChange>
              <a:clrFrom>
                <a:srgbClr val="FBFFFB"/>
              </a:clrFrom>
              <a:clrTo>
                <a:srgbClr val="FBFFFB">
                  <a:alpha val="0"/>
                </a:srgbClr>
              </a:clrTo>
            </a:clrChange>
            <a:extLst>
              <a:ext uri="{28A0092B-C50C-407E-A947-70E740481C1C}">
                <a14:useLocalDpi xmlns:a14="http://schemas.microsoft.com/office/drawing/2010/main"/>
              </a:ext>
            </a:extLst>
          </a:blip>
          <a:srcRect/>
          <a:stretch/>
        </p:blipFill>
        <p:spPr bwMode="auto">
          <a:xfrm>
            <a:off x="171800" y="76201"/>
            <a:ext cx="626326" cy="34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99"/>
          <a:stretch>
            <a:fillRect/>
          </a:stretch>
        </p:blipFill>
        <p:spPr>
          <a:xfrm>
            <a:off x="8132664" y="66217"/>
            <a:ext cx="782736" cy="351653"/>
          </a:xfrm>
          <a:prstGeom prst="rect">
            <a:avLst/>
          </a:prstGeom>
        </p:spPr>
      </p:pic>
    </p:spTree>
    <p:extLst>
      <p:ext uri="{BB962C8B-B14F-4D97-AF65-F5344CB8AC3E}">
        <p14:creationId xmlns:p14="http://schemas.microsoft.com/office/powerpoint/2010/main" val="2123460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40" r:id="rId54"/>
    <p:sldLayoutId id="2147483741" r:id="rId55"/>
    <p:sldLayoutId id="2147483742" r:id="rId56"/>
    <p:sldLayoutId id="2147483743" r:id="rId57"/>
    <p:sldLayoutId id="2147483744" r:id="rId58"/>
    <p:sldLayoutId id="2147483745" r:id="rId59"/>
    <p:sldLayoutId id="2147483746" r:id="rId60"/>
    <p:sldLayoutId id="2147483747" r:id="rId61"/>
    <p:sldLayoutId id="2147483748" r:id="rId62"/>
    <p:sldLayoutId id="2147483749" r:id="rId63"/>
    <p:sldLayoutId id="2147483750" r:id="rId64"/>
    <p:sldLayoutId id="2147483751" r:id="rId65"/>
    <p:sldLayoutId id="2147483752" r:id="rId66"/>
    <p:sldLayoutId id="2147483753" r:id="rId67"/>
    <p:sldLayoutId id="2147483754" r:id="rId68"/>
    <p:sldLayoutId id="2147483755" r:id="rId69"/>
    <p:sldLayoutId id="2147483756" r:id="rId70"/>
    <p:sldLayoutId id="2147483759" r:id="rId71"/>
    <p:sldLayoutId id="2147483760" r:id="rId72"/>
    <p:sldLayoutId id="2147483761" r:id="rId73"/>
    <p:sldLayoutId id="2147483762" r:id="rId74"/>
    <p:sldLayoutId id="2147483763" r:id="rId75"/>
    <p:sldLayoutId id="2147483764" r:id="rId76"/>
    <p:sldLayoutId id="2147483765" r:id="rId77"/>
    <p:sldLayoutId id="2147483766" r:id="rId78"/>
    <p:sldLayoutId id="2147483767" r:id="rId79"/>
    <p:sldLayoutId id="2147483768" r:id="rId80"/>
    <p:sldLayoutId id="2147483769" r:id="rId81"/>
    <p:sldLayoutId id="2147483770" r:id="rId82"/>
    <p:sldLayoutId id="2147483771" r:id="rId83"/>
    <p:sldLayoutId id="2147483772" r:id="rId84"/>
    <p:sldLayoutId id="2147483773" r:id="rId85"/>
    <p:sldLayoutId id="2147483774" r:id="rId86"/>
    <p:sldLayoutId id="2147483775" r:id="rId87"/>
    <p:sldLayoutId id="2147483776" r:id="rId88"/>
    <p:sldLayoutId id="2147483777" r:id="rId89"/>
    <p:sldLayoutId id="2147483778" r:id="rId90"/>
    <p:sldLayoutId id="2147483779" r:id="rId91"/>
    <p:sldLayoutId id="2147483780" r:id="rId92"/>
    <p:sldLayoutId id="2147483781" r:id="rId93"/>
    <p:sldLayoutId id="2147483782" r:id="rId94"/>
    <p:sldLayoutId id="2147483783" r:id="rId95"/>
    <p:sldLayoutId id="2147483896" r:id="rId96"/>
  </p:sldLayoutIdLst>
  <p:timing>
    <p:tnLst>
      <p:par>
        <p:cTn id="1" dur="indefinite" restart="never" nodeType="tmRoot"/>
      </p:par>
    </p:tnLst>
  </p:timing>
  <p:hf hdr="0" dt="0"/>
  <p:txStyles>
    <p:titleStyle>
      <a:lvl1pPr algn="l" defTabSz="457200" rtl="0" eaLnBrk="1" fontAlgn="base" hangingPunct="1">
        <a:lnSpc>
          <a:spcPct val="99000"/>
        </a:lnSpc>
        <a:spcBef>
          <a:spcPct val="0"/>
        </a:spcBef>
        <a:spcAft>
          <a:spcPct val="0"/>
        </a:spcAft>
        <a:buClr>
          <a:srgbClr val="333399"/>
        </a:buClr>
        <a:buSzPct val="100000"/>
        <a:buFont typeface="Century Gothic" pitchFamily="34" charset="0"/>
        <a:defRPr sz="3200" b="1">
          <a:solidFill>
            <a:schemeClr val="tx1"/>
          </a:solidFill>
          <a:latin typeface="+mj-lt"/>
          <a:ea typeface="+mj-ea"/>
          <a:cs typeface="+mj-cs"/>
        </a:defRPr>
      </a:lvl1pPr>
      <a:lvl2pPr marL="4318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2pPr>
      <a:lvl3pPr marL="6477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3pPr>
      <a:lvl4pPr marL="8636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4pPr>
      <a:lvl5pPr marL="10795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5pPr>
      <a:lvl6pPr marL="15367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6pPr>
      <a:lvl7pPr marL="19939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7pPr>
      <a:lvl8pPr marL="24511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8pPr>
      <a:lvl9pPr marL="29083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9pPr>
    </p:titleStyle>
    <p:bodyStyle>
      <a:lvl1pPr marL="0" indent="0" algn="l" defTabSz="457200" rtl="0" eaLnBrk="1" fontAlgn="base" hangingPunct="1">
        <a:lnSpc>
          <a:spcPct val="99000"/>
        </a:lnSpc>
        <a:spcBef>
          <a:spcPts val="650"/>
        </a:spcBef>
        <a:spcAft>
          <a:spcPct val="0"/>
        </a:spcAft>
        <a:buClr>
          <a:schemeClr val="bg1"/>
        </a:buClr>
        <a:buSzPct val="53000"/>
        <a:buFont typeface="Arial" pitchFamily="34" charset="0"/>
        <a:buChar char="•"/>
        <a:defRPr sz="2800">
          <a:solidFill>
            <a:schemeClr val="tx1"/>
          </a:solidFill>
          <a:latin typeface="Source Sans Pro" panose="020B0503030403020204" pitchFamily="34" charset="0"/>
          <a:ea typeface="Source Sans Pro" panose="020B0503030403020204" pitchFamily="34" charset="0"/>
          <a:cs typeface="+mn-cs"/>
        </a:defRPr>
      </a:lvl1pPr>
      <a:lvl2pPr marL="457200" indent="-284163" algn="l" defTabSz="457200" rtl="0" eaLnBrk="1" fontAlgn="base" hangingPunct="1">
        <a:lnSpc>
          <a:spcPct val="99000"/>
        </a:lnSpc>
        <a:spcBef>
          <a:spcPts val="600"/>
        </a:spcBef>
        <a:spcAft>
          <a:spcPct val="0"/>
        </a:spcAft>
        <a:buClr>
          <a:schemeClr val="accent1"/>
        </a:buClr>
        <a:buSzPct val="100000"/>
        <a:buFont typeface="Century Gothic" pitchFamily="34" charset="0"/>
        <a:buChar char="–"/>
        <a:defRPr sz="2400">
          <a:solidFill>
            <a:schemeClr val="accent1"/>
          </a:solidFill>
          <a:latin typeface="Source Sans Pro" panose="020B0503030403020204" pitchFamily="34" charset="0"/>
          <a:ea typeface="Source Sans Pro" panose="020B0503030403020204" pitchFamily="34" charset="0"/>
          <a:cs typeface="+mn-cs"/>
        </a:defRPr>
      </a:lvl2pPr>
      <a:lvl3pPr marL="685800" indent="-228600" algn="l" defTabSz="457200" rtl="0" eaLnBrk="1" fontAlgn="base" hangingPunct="1">
        <a:lnSpc>
          <a:spcPct val="99000"/>
        </a:lnSpc>
        <a:spcBef>
          <a:spcPts val="500"/>
        </a:spcBef>
        <a:spcAft>
          <a:spcPct val="0"/>
        </a:spcAft>
        <a:buClr>
          <a:schemeClr val="accent2"/>
        </a:buClr>
        <a:buSzPct val="100000"/>
        <a:buFont typeface="Century Gothic" pitchFamily="34" charset="0"/>
        <a:buChar char="•"/>
        <a:defRPr sz="2000">
          <a:solidFill>
            <a:schemeClr val="accent2"/>
          </a:solidFill>
          <a:latin typeface="Source Sans Pro" panose="020B0503030403020204" pitchFamily="34" charset="0"/>
          <a:ea typeface="Source Sans Pro" panose="020B0503030403020204" pitchFamily="34" charset="0"/>
          <a:cs typeface="+mn-cs"/>
        </a:defRPr>
      </a:lvl3pPr>
      <a:lvl4pPr marL="914400" indent="-228600" algn="l" defTabSz="457200" rtl="0" eaLnBrk="1" fontAlgn="base" hangingPunct="1">
        <a:lnSpc>
          <a:spcPct val="99000"/>
        </a:lnSpc>
        <a:spcBef>
          <a:spcPts val="450"/>
        </a:spcBef>
        <a:spcAft>
          <a:spcPct val="0"/>
        </a:spcAft>
        <a:buClr>
          <a:schemeClr val="accent4"/>
        </a:buClr>
        <a:buSzPct val="100000"/>
        <a:buFont typeface="Century Gothic" pitchFamily="34" charset="0"/>
        <a:buChar char="–"/>
        <a:defRPr sz="2000">
          <a:solidFill>
            <a:schemeClr val="accent4"/>
          </a:solidFill>
          <a:latin typeface="Source Sans Pro" panose="020B0503030403020204" pitchFamily="34" charset="0"/>
          <a:ea typeface="Source Sans Pro" panose="020B0503030403020204" pitchFamily="34" charset="0"/>
          <a:cs typeface="+mn-cs"/>
        </a:defRPr>
      </a:lvl4pPr>
      <a:lvl5pPr marL="1371600" indent="-228600" algn="l" defTabSz="457200" rtl="0" eaLnBrk="1" fontAlgn="base" hangingPunct="1">
        <a:lnSpc>
          <a:spcPct val="99000"/>
        </a:lnSpc>
        <a:spcBef>
          <a:spcPts val="500"/>
        </a:spcBef>
        <a:spcAft>
          <a:spcPct val="0"/>
        </a:spcAft>
        <a:buClr>
          <a:schemeClr val="accent3"/>
        </a:buClr>
        <a:buSzPct val="100000"/>
        <a:buFont typeface="Century Gothic" pitchFamily="34" charset="0"/>
        <a:buChar char="•"/>
        <a:defRPr sz="2000">
          <a:solidFill>
            <a:schemeClr val="accent3"/>
          </a:solidFill>
          <a:latin typeface="Source Sans Pro" panose="020B0503030403020204" pitchFamily="34" charset="0"/>
          <a:ea typeface="Source Sans Pro" panose="020B0503030403020204" pitchFamily="34" charset="0"/>
          <a:cs typeface="+mn-cs"/>
        </a:defRPr>
      </a:lvl5pPr>
      <a:lvl6pPr marL="25146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6pPr>
      <a:lvl7pPr marL="29718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7pPr>
      <a:lvl8pPr marL="34290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8pPr>
      <a:lvl9pPr marL="38862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8415" y="457200"/>
            <a:ext cx="8603185"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433513"/>
            <a:ext cx="8534400" cy="540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9" name="Rectangle 5"/>
          <p:cNvSpPr>
            <a:spLocks noGrp="1" noChangeArrowheads="1"/>
          </p:cNvSpPr>
          <p:nvPr>
            <p:ph type="sldNum"/>
          </p:nvPr>
        </p:nvSpPr>
        <p:spPr bwMode="auto">
          <a:xfrm>
            <a:off x="7239000" y="1587"/>
            <a:ext cx="8366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0">
                <a:solidFill>
                  <a:srgbClr val="94476B"/>
                </a:solidFill>
              </a:defRPr>
            </a:lvl1pPr>
          </a:lstStyle>
          <a:p>
            <a:fld id="{F779A162-24E5-4C01-8018-43508D7FCF53}" type="slidenum">
              <a:rPr lang="en-US" smtClean="0"/>
              <a:t>‹#›</a:t>
            </a:fld>
            <a:endParaRPr lang="en-US" dirty="0"/>
          </a:p>
        </p:txBody>
      </p:sp>
      <p:sp>
        <p:nvSpPr>
          <p:cNvPr id="12" name="Footer Placeholder 4"/>
          <p:cNvSpPr>
            <a:spLocks noGrp="1"/>
          </p:cNvSpPr>
          <p:nvPr>
            <p:ph type="ftr" idx="3"/>
          </p:nvPr>
        </p:nvSpPr>
        <p:spPr>
          <a:xfrm>
            <a:off x="841376" y="0"/>
            <a:ext cx="5483224" cy="455613"/>
          </a:xfrm>
          <a:prstGeom prst="rect">
            <a:avLst/>
          </a:prstGeom>
        </p:spPr>
        <p:txBody>
          <a:bodyPr anchor="ctr"/>
          <a:lstStyle>
            <a:lvl1pPr algn="ctr">
              <a:defRPr sz="1200">
                <a:solidFill>
                  <a:schemeClr val="bg1">
                    <a:lumMod val="50000"/>
                  </a:schemeClr>
                </a:solidFill>
              </a:defRPr>
            </a:lvl1pPr>
          </a:lstStyle>
          <a:p>
            <a:r>
              <a:rPr lang="en-US" smtClean="0"/>
              <a:t>(c) Mattan Erez</a:t>
            </a:r>
            <a:endParaRPr lang="en-US"/>
          </a:p>
        </p:txBody>
      </p:sp>
      <p:pic>
        <p:nvPicPr>
          <p:cNvPr id="5122" name="Picture 2"/>
          <p:cNvPicPr>
            <a:picLocks noChangeAspect="1" noChangeArrowheads="1"/>
          </p:cNvPicPr>
          <p:nvPr/>
        </p:nvPicPr>
        <p:blipFill>
          <a:blip r:embed="rId113" cstate="print">
            <a:extLst>
              <a:ext uri="{28A0092B-C50C-407E-A947-70E740481C1C}">
                <a14:useLocalDpi xmlns:a14="http://schemas.microsoft.com/office/drawing/2010/main" val="0"/>
              </a:ext>
            </a:extLst>
          </a:blip>
          <a:srcRect/>
          <a:stretch>
            <a:fillRect/>
          </a:stretch>
        </p:blipFill>
        <p:spPr bwMode="auto">
          <a:xfrm>
            <a:off x="8132664" y="76200"/>
            <a:ext cx="782736" cy="34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114">
            <a:extLst>
              <a:ext uri="{28A0092B-C50C-407E-A947-70E740481C1C}">
                <a14:useLocalDpi xmlns:a14="http://schemas.microsoft.com/office/drawing/2010/main" val="0"/>
              </a:ext>
            </a:extLst>
          </a:blip>
          <a:srcRect l="24285" t="18824" r="20901" b="40588"/>
          <a:stretch/>
        </p:blipFill>
        <p:spPr bwMode="auto">
          <a:xfrm>
            <a:off x="171800" y="76201"/>
            <a:ext cx="626326" cy="34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115"/>
          <a:stretch>
            <a:fillRect/>
          </a:stretch>
        </p:blipFill>
        <p:spPr>
          <a:xfrm>
            <a:off x="8132664" y="66217"/>
            <a:ext cx="782736" cy="351653"/>
          </a:xfrm>
          <a:prstGeom prst="rect">
            <a:avLst/>
          </a:prstGeom>
        </p:spPr>
      </p:pic>
    </p:spTree>
    <p:extLst>
      <p:ext uri="{BB962C8B-B14F-4D97-AF65-F5344CB8AC3E}">
        <p14:creationId xmlns:p14="http://schemas.microsoft.com/office/powerpoint/2010/main" val="131892480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 id="2147483815" r:id="rId31"/>
    <p:sldLayoutId id="2147483816" r:id="rId32"/>
    <p:sldLayoutId id="2147483817" r:id="rId33"/>
    <p:sldLayoutId id="2147483818" r:id="rId34"/>
    <p:sldLayoutId id="2147483819" r:id="rId35"/>
    <p:sldLayoutId id="2147483820" r:id="rId36"/>
    <p:sldLayoutId id="2147483821" r:id="rId37"/>
    <p:sldLayoutId id="2147483822" r:id="rId38"/>
    <p:sldLayoutId id="2147483823" r:id="rId39"/>
    <p:sldLayoutId id="2147483824" r:id="rId40"/>
    <p:sldLayoutId id="2147483825" r:id="rId41"/>
    <p:sldLayoutId id="2147483826" r:id="rId42"/>
    <p:sldLayoutId id="2147483827" r:id="rId43"/>
    <p:sldLayoutId id="2147483828" r:id="rId44"/>
    <p:sldLayoutId id="2147483829" r:id="rId45"/>
    <p:sldLayoutId id="2147483830" r:id="rId46"/>
    <p:sldLayoutId id="2147483831" r:id="rId47"/>
    <p:sldLayoutId id="2147483832" r:id="rId48"/>
    <p:sldLayoutId id="2147483833" r:id="rId49"/>
    <p:sldLayoutId id="2147483834" r:id="rId50"/>
    <p:sldLayoutId id="2147483835" r:id="rId51"/>
    <p:sldLayoutId id="2147483836" r:id="rId52"/>
    <p:sldLayoutId id="2147483837" r:id="rId53"/>
    <p:sldLayoutId id="2147483838" r:id="rId54"/>
    <p:sldLayoutId id="2147483839" r:id="rId55"/>
    <p:sldLayoutId id="2147483840" r:id="rId56"/>
    <p:sldLayoutId id="2147483841" r:id="rId57"/>
    <p:sldLayoutId id="2147483842" r:id="rId58"/>
    <p:sldLayoutId id="2147483843" r:id="rId59"/>
    <p:sldLayoutId id="2147483844" r:id="rId60"/>
    <p:sldLayoutId id="2147483845" r:id="rId61"/>
    <p:sldLayoutId id="2147483846" r:id="rId62"/>
    <p:sldLayoutId id="2147483847" r:id="rId63"/>
    <p:sldLayoutId id="2147483848" r:id="rId64"/>
    <p:sldLayoutId id="2147483849" r:id="rId65"/>
    <p:sldLayoutId id="2147483850" r:id="rId66"/>
    <p:sldLayoutId id="2147483851" r:id="rId67"/>
    <p:sldLayoutId id="2147483852" r:id="rId68"/>
    <p:sldLayoutId id="2147483853" r:id="rId69"/>
    <p:sldLayoutId id="2147483854" r:id="rId70"/>
    <p:sldLayoutId id="2147483855" r:id="rId71"/>
    <p:sldLayoutId id="2147483856" r:id="rId72"/>
    <p:sldLayoutId id="2147483857" r:id="rId73"/>
    <p:sldLayoutId id="2147483858" r:id="rId74"/>
    <p:sldLayoutId id="2147483859" r:id="rId75"/>
    <p:sldLayoutId id="2147483860" r:id="rId76"/>
    <p:sldLayoutId id="2147483861" r:id="rId77"/>
    <p:sldLayoutId id="2147483862" r:id="rId78"/>
    <p:sldLayoutId id="2147483863" r:id="rId79"/>
    <p:sldLayoutId id="2147483864" r:id="rId80"/>
    <p:sldLayoutId id="2147483865" r:id="rId81"/>
    <p:sldLayoutId id="2147483866" r:id="rId82"/>
    <p:sldLayoutId id="2147483867" r:id="rId83"/>
    <p:sldLayoutId id="2147483868" r:id="rId84"/>
    <p:sldLayoutId id="2147483869" r:id="rId85"/>
    <p:sldLayoutId id="2147483870" r:id="rId86"/>
    <p:sldLayoutId id="2147483871" r:id="rId87"/>
    <p:sldLayoutId id="2147483872" r:id="rId88"/>
    <p:sldLayoutId id="2147483873" r:id="rId89"/>
    <p:sldLayoutId id="2147483874" r:id="rId90"/>
    <p:sldLayoutId id="2147483875" r:id="rId91"/>
    <p:sldLayoutId id="2147483876" r:id="rId92"/>
    <p:sldLayoutId id="2147483877" r:id="rId93"/>
    <p:sldLayoutId id="2147483878" r:id="rId94"/>
    <p:sldLayoutId id="2147483879" r:id="rId95"/>
    <p:sldLayoutId id="2147483880" r:id="rId96"/>
    <p:sldLayoutId id="2147483881" r:id="rId97"/>
    <p:sldLayoutId id="2147483882" r:id="rId98"/>
    <p:sldLayoutId id="2147483883" r:id="rId99"/>
    <p:sldLayoutId id="2147483884" r:id="rId100"/>
    <p:sldLayoutId id="2147483885" r:id="rId101"/>
    <p:sldLayoutId id="2147483886" r:id="rId102"/>
    <p:sldLayoutId id="2147483887" r:id="rId103"/>
    <p:sldLayoutId id="2147483888" r:id="rId104"/>
    <p:sldLayoutId id="2147483889" r:id="rId105"/>
    <p:sldLayoutId id="2147483890" r:id="rId106"/>
    <p:sldLayoutId id="2147483891" r:id="rId107"/>
    <p:sldLayoutId id="2147483892" r:id="rId108"/>
    <p:sldLayoutId id="2147483893" r:id="rId109"/>
    <p:sldLayoutId id="2147483894" r:id="rId110"/>
    <p:sldLayoutId id="2147483895" r:id="rId111"/>
  </p:sldLayoutIdLst>
  <p:timing>
    <p:tnLst>
      <p:par>
        <p:cTn id="1" dur="indefinite" restart="never" nodeType="tmRoot"/>
      </p:par>
    </p:tnLst>
  </p:timing>
  <p:hf hdr="0" dt="0"/>
  <p:txStyles>
    <p:titleStyle>
      <a:lvl1pPr algn="l" defTabSz="457200" rtl="0" eaLnBrk="1" fontAlgn="base" hangingPunct="1">
        <a:lnSpc>
          <a:spcPct val="99000"/>
        </a:lnSpc>
        <a:spcBef>
          <a:spcPct val="0"/>
        </a:spcBef>
        <a:spcAft>
          <a:spcPct val="0"/>
        </a:spcAft>
        <a:buClr>
          <a:srgbClr val="333399"/>
        </a:buClr>
        <a:buSzPct val="100000"/>
        <a:buFont typeface="Century Gothic" pitchFamily="34" charset="0"/>
        <a:defRPr sz="3200" b="1">
          <a:solidFill>
            <a:schemeClr val="tx1"/>
          </a:solidFill>
          <a:latin typeface="+mj-lt"/>
          <a:ea typeface="+mj-ea"/>
          <a:cs typeface="+mj-cs"/>
        </a:defRPr>
      </a:lvl1pPr>
      <a:lvl2pPr marL="4318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2pPr>
      <a:lvl3pPr marL="6477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3pPr>
      <a:lvl4pPr marL="8636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4pPr>
      <a:lvl5pPr marL="10795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5pPr>
      <a:lvl6pPr marL="15367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6pPr>
      <a:lvl7pPr marL="19939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7pPr>
      <a:lvl8pPr marL="24511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8pPr>
      <a:lvl9pPr marL="2908300" indent="-215900" algn="l" defTabSz="457200" rtl="0" eaLnBrk="1" fontAlgn="base" hangingPunct="1">
        <a:lnSpc>
          <a:spcPct val="99000"/>
        </a:lnSpc>
        <a:spcBef>
          <a:spcPct val="0"/>
        </a:spcBef>
        <a:spcAft>
          <a:spcPct val="0"/>
        </a:spcAft>
        <a:buClr>
          <a:srgbClr val="000000"/>
        </a:buClr>
        <a:buSzPct val="45000"/>
        <a:buFont typeface="Wingdings" pitchFamily="2" charset="2"/>
        <a:defRPr sz="2800" b="1">
          <a:solidFill>
            <a:srgbClr val="CC6633"/>
          </a:solidFill>
          <a:latin typeface="Century Gothic" pitchFamily="34" charset="0"/>
          <a:cs typeface="Times New Roman" pitchFamily="18" charset="0"/>
        </a:defRPr>
      </a:lvl9pPr>
    </p:titleStyle>
    <p:bodyStyle>
      <a:lvl1pPr marL="341313" indent="-341313" algn="l" defTabSz="457200" rtl="0" eaLnBrk="1" fontAlgn="base" hangingPunct="1">
        <a:lnSpc>
          <a:spcPct val="99000"/>
        </a:lnSpc>
        <a:spcBef>
          <a:spcPts val="650"/>
        </a:spcBef>
        <a:spcAft>
          <a:spcPct val="0"/>
        </a:spcAft>
        <a:buClr>
          <a:srgbClr val="000000"/>
        </a:buClr>
        <a:buSzPct val="100000"/>
        <a:buFont typeface="Century Gothic" pitchFamily="34" charset="0"/>
        <a:buChar char="•"/>
        <a:defRPr sz="2600">
          <a:solidFill>
            <a:srgbClr val="000000"/>
          </a:solidFill>
          <a:latin typeface="+mn-lt"/>
          <a:ea typeface="+mn-ea"/>
          <a:cs typeface="+mn-cs"/>
        </a:defRPr>
      </a:lvl1pPr>
      <a:lvl2pPr marL="741363" indent="-284163" algn="l" defTabSz="457200" rtl="0" eaLnBrk="1" fontAlgn="base" hangingPunct="1">
        <a:lnSpc>
          <a:spcPct val="99000"/>
        </a:lnSpc>
        <a:spcBef>
          <a:spcPts val="600"/>
        </a:spcBef>
        <a:spcAft>
          <a:spcPct val="0"/>
        </a:spcAft>
        <a:buClr>
          <a:srgbClr val="800080"/>
        </a:buClr>
        <a:buSzPct val="100000"/>
        <a:buFont typeface="Century Gothic" pitchFamily="34" charset="0"/>
        <a:buChar char="–"/>
        <a:defRPr sz="2200">
          <a:solidFill>
            <a:srgbClr val="660066"/>
          </a:solidFill>
          <a:latin typeface="+mn-lt"/>
          <a:cs typeface="+mn-cs"/>
        </a:defRPr>
      </a:lvl2pPr>
      <a:lvl3pPr marL="1143000" indent="-228600" algn="l" defTabSz="457200" rtl="0" eaLnBrk="1" fontAlgn="base" hangingPunct="1">
        <a:lnSpc>
          <a:spcPct val="99000"/>
        </a:lnSpc>
        <a:spcBef>
          <a:spcPts val="500"/>
        </a:spcBef>
        <a:spcAft>
          <a:spcPct val="0"/>
        </a:spcAft>
        <a:buClr>
          <a:srgbClr val="333399"/>
        </a:buClr>
        <a:buSzPct val="100000"/>
        <a:buFont typeface="Century Gothic" pitchFamily="34" charset="0"/>
        <a:buChar char="•"/>
        <a:defRPr>
          <a:solidFill>
            <a:srgbClr val="B80047"/>
          </a:solidFill>
          <a:latin typeface="+mn-lt"/>
          <a:cs typeface="+mn-cs"/>
        </a:defRPr>
      </a:lvl3pPr>
      <a:lvl4pPr marL="1600200" indent="-228600" algn="l" defTabSz="457200" rtl="0" eaLnBrk="1" fontAlgn="base" hangingPunct="1">
        <a:lnSpc>
          <a:spcPct val="99000"/>
        </a:lnSpc>
        <a:spcBef>
          <a:spcPts val="450"/>
        </a:spcBef>
        <a:spcAft>
          <a:spcPct val="0"/>
        </a:spcAft>
        <a:buClr>
          <a:srgbClr val="0000FF"/>
        </a:buClr>
        <a:buSzPct val="100000"/>
        <a:buFont typeface="Century Gothic" pitchFamily="34" charset="0"/>
        <a:buChar char="–"/>
        <a:defRPr>
          <a:solidFill>
            <a:srgbClr val="94476B"/>
          </a:solidFill>
          <a:latin typeface="+mn-lt"/>
          <a:cs typeface="+mn-cs"/>
        </a:defRPr>
      </a:lvl4pPr>
      <a:lvl5pPr marL="20574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5pPr>
      <a:lvl6pPr marL="25146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6pPr>
      <a:lvl7pPr marL="29718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7pPr>
      <a:lvl8pPr marL="34290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8pPr>
      <a:lvl9pPr marL="3886200" indent="-228600" algn="l" defTabSz="457200" rtl="0" eaLnBrk="1" fontAlgn="base" hangingPunct="1">
        <a:lnSpc>
          <a:spcPct val="99000"/>
        </a:lnSpc>
        <a:spcBef>
          <a:spcPts val="500"/>
        </a:spcBef>
        <a:spcAft>
          <a:spcPct val="0"/>
        </a:spcAft>
        <a:buClr>
          <a:srgbClr val="0000FF"/>
        </a:buClr>
        <a:buSzPct val="100000"/>
        <a:buFont typeface="Century Gothic" pitchFamily="34" charset="0"/>
        <a:buChar char="•"/>
        <a:defRPr>
          <a:solidFill>
            <a:srgbClr val="8383A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21.png"/><Relationship Id="rId15" Type="http://schemas.openxmlformats.org/officeDocument/2006/relationships/image" Target="../media/image17.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chart" Target="../charts/chart6.xml"/></Relationships>
</file>

<file path=ppt/slides/_rels/slide6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6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chart" Target="../charts/chart13.xml"/><Relationship Id="rId4" Type="http://schemas.openxmlformats.org/officeDocument/2006/relationships/chart" Target="../charts/char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458200" cy="1470025"/>
          </a:xfrm>
        </p:spPr>
        <p:txBody>
          <a:bodyPr/>
          <a:lstStyle/>
          <a:p>
            <a:r>
              <a:rPr lang="en-US" sz="4800" dirty="0" smtClean="0"/>
              <a:t>Toward </a:t>
            </a:r>
            <a:r>
              <a:rPr lang="en-US" sz="4800" dirty="0" err="1" smtClean="0"/>
              <a:t>Exascale</a:t>
            </a:r>
            <a:r>
              <a:rPr lang="en-US" sz="4800" dirty="0" smtClean="0"/>
              <a:t> Resilience</a:t>
            </a:r>
            <a:r>
              <a:rPr lang="en-US" dirty="0" smtClean="0"/>
              <a:t/>
            </a:r>
            <a:br>
              <a:rPr lang="en-US" dirty="0" smtClean="0"/>
            </a:br>
            <a:r>
              <a:rPr lang="en-US" b="1" dirty="0" smtClean="0"/>
              <a:t>Part 8: </a:t>
            </a:r>
            <a:br>
              <a:rPr lang="en-US" b="1" dirty="0" smtClean="0"/>
            </a:br>
            <a:r>
              <a:rPr lang="en-US" b="1" dirty="0" smtClean="0"/>
              <a:t>Containment Domains / cross-layer schemes</a:t>
            </a:r>
            <a:endParaRPr lang="en-US" b="1" dirty="0"/>
          </a:p>
        </p:txBody>
      </p:sp>
      <p:sp>
        <p:nvSpPr>
          <p:cNvPr id="3" name="Subtitle 2"/>
          <p:cNvSpPr>
            <a:spLocks noGrp="1"/>
          </p:cNvSpPr>
          <p:nvPr>
            <p:ph type="subTitle" idx="1"/>
          </p:nvPr>
        </p:nvSpPr>
        <p:spPr>
          <a:xfrm>
            <a:off x="1371600" y="3886199"/>
            <a:ext cx="6400800" cy="2709333"/>
          </a:xfrm>
        </p:spPr>
        <p:txBody>
          <a:bodyPr/>
          <a:lstStyle/>
          <a:p>
            <a:r>
              <a:rPr lang="en-US" dirty="0" smtClean="0"/>
              <a:t>Mattan Erez</a:t>
            </a:r>
          </a:p>
          <a:p>
            <a:r>
              <a:rPr lang="en-US" dirty="0" smtClean="0"/>
              <a:t>The University of Texas at Austin</a:t>
            </a:r>
          </a:p>
          <a:p>
            <a:endParaRPr lang="en-US" dirty="0"/>
          </a:p>
          <a:p>
            <a:r>
              <a:rPr lang="en-US" dirty="0" smtClean="0"/>
              <a:t>July 2015</a:t>
            </a:r>
            <a:endParaRPr lang="en-US" dirty="0"/>
          </a:p>
        </p:txBody>
      </p:sp>
    </p:spTree>
    <p:extLst>
      <p:ext uri="{BB962C8B-B14F-4D97-AF65-F5344CB8AC3E}">
        <p14:creationId xmlns:p14="http://schemas.microsoft.com/office/powerpoint/2010/main" val="90541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Software?</a:t>
            </a:r>
          </a:p>
          <a:p>
            <a:r>
              <a:rPr lang="en-US" dirty="0"/>
              <a:t> </a:t>
            </a:r>
            <a:r>
              <a:rPr lang="en-US" dirty="0" smtClean="0"/>
              <a:t>  Hardware?</a:t>
            </a:r>
          </a:p>
          <a:p>
            <a:r>
              <a:rPr lang="en-US" dirty="0"/>
              <a:t> </a:t>
            </a:r>
            <a:r>
              <a:rPr lang="en-US" dirty="0" smtClean="0"/>
              <a:t>    Algorithm?</a:t>
            </a:r>
          </a:p>
          <a:p>
            <a:endParaRPr lang="en-US" dirty="0"/>
          </a:p>
          <a:p>
            <a:r>
              <a:rPr lang="en-US" dirty="0" smtClean="0"/>
              <a:t> </a:t>
            </a:r>
            <a:br>
              <a:rPr lang="en-US" dirty="0" smtClean="0"/>
            </a:br>
            <a:r>
              <a:rPr lang="en-US" dirty="0" smtClean="0"/>
              <a:t>           </a:t>
            </a:r>
          </a:p>
          <a:p>
            <a:pPr marL="173037" lvl="1" indent="0">
              <a:buNone/>
            </a:pPr>
            <a:r>
              <a:rPr lang="en-US" dirty="0"/>
              <a:t/>
            </a:r>
            <a:br>
              <a:rPr lang="en-US" dirty="0"/>
            </a:b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10</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422377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Lato Light" panose="020F0302020204030203" pitchFamily="34" charset="0"/>
              </a:rPr>
              <a:t>Software?</a:t>
            </a:r>
          </a:p>
          <a:p>
            <a:r>
              <a:rPr lang="en-US" dirty="0">
                <a:latin typeface="Lato Light" panose="020F0302020204030203" pitchFamily="34" charset="0"/>
              </a:rPr>
              <a:t> </a:t>
            </a:r>
            <a:r>
              <a:rPr lang="en-US" dirty="0" smtClean="0">
                <a:latin typeface="Lato Light" panose="020F0302020204030203" pitchFamily="34" charset="0"/>
              </a:rPr>
              <a:t>  Hardware?</a:t>
            </a:r>
          </a:p>
          <a:p>
            <a:r>
              <a:rPr lang="en-US" dirty="0">
                <a:latin typeface="Lato Light" panose="020F0302020204030203" pitchFamily="34" charset="0"/>
              </a:rPr>
              <a:t> </a:t>
            </a:r>
            <a:r>
              <a:rPr lang="en-US" dirty="0" smtClean="0">
                <a:latin typeface="Lato Light" panose="020F0302020204030203" pitchFamily="34" charset="0"/>
              </a:rPr>
              <a:t>    Algorithm?</a:t>
            </a:r>
          </a:p>
          <a:p>
            <a:endParaRPr lang="en-US" dirty="0"/>
          </a:p>
          <a:p>
            <a:r>
              <a:rPr lang="en-US" dirty="0"/>
              <a:t>Containment </a:t>
            </a:r>
            <a:r>
              <a:rPr lang="en-US" dirty="0" smtClean="0"/>
              <a:t>Domains: </a:t>
            </a:r>
            <a:br>
              <a:rPr lang="en-US" dirty="0" smtClean="0"/>
            </a:br>
            <a:r>
              <a:rPr lang="en-US" dirty="0" smtClean="0"/>
              <a:t>           adaptive </a:t>
            </a:r>
            <a:r>
              <a:rPr lang="en-US" b="1" dirty="0" smtClean="0"/>
              <a:t>holistic</a:t>
            </a:r>
            <a:r>
              <a:rPr lang="en-US" dirty="0" smtClean="0"/>
              <a:t> </a:t>
            </a:r>
            <a:r>
              <a:rPr lang="en-US" dirty="0"/>
              <a:t>approach</a:t>
            </a:r>
          </a:p>
          <a:p>
            <a:pPr lvl="1"/>
            <a:r>
              <a:rPr lang="en-US" dirty="0" smtClean="0"/>
              <a:t>Per-experiment </a:t>
            </a:r>
            <a:r>
              <a:rPr lang="en-US" dirty="0"/>
              <a:t>b</a:t>
            </a:r>
            <a:r>
              <a:rPr lang="en-US" dirty="0" smtClean="0"/>
              <a:t>alance of </a:t>
            </a:r>
            <a:br>
              <a:rPr lang="en-US" dirty="0" smtClean="0"/>
            </a:br>
            <a:r>
              <a:rPr lang="en-US" dirty="0" smtClean="0"/>
              <a:t>    energy</a:t>
            </a:r>
            <a:r>
              <a:rPr lang="en-US" dirty="0"/>
              <a:t>, time, money, </a:t>
            </a:r>
            <a:r>
              <a:rPr lang="en-US" dirty="0" smtClean="0"/>
              <a:t>correctness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11</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613619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a:t>
            </a:r>
            <a:r>
              <a:rPr lang="en-US" b="1" dirty="0" smtClean="0"/>
              <a:t>hardware</a:t>
            </a:r>
            <a:r>
              <a:rPr lang="en-US" dirty="0"/>
              <a:t> </a:t>
            </a:r>
            <a:r>
              <a:rPr lang="en-US" b="1" dirty="0" smtClean="0"/>
              <a:t>alone</a:t>
            </a:r>
            <a:r>
              <a:rPr lang="en-US" dirty="0" smtClean="0"/>
              <a:t> solve the problem?</a:t>
            </a:r>
          </a:p>
          <a:p>
            <a:r>
              <a:rPr lang="en-US" dirty="0" smtClean="0"/>
              <a:t>Yes, but </a:t>
            </a:r>
            <a:r>
              <a:rPr lang="en-US" b="1" dirty="0" smtClean="0"/>
              <a:t>costly</a:t>
            </a:r>
          </a:p>
          <a:p>
            <a:pPr lvl="1"/>
            <a:r>
              <a:rPr lang="en-US" b="1" dirty="0" smtClean="0"/>
              <a:t>Significant </a:t>
            </a:r>
            <a:r>
              <a:rPr lang="en-US" dirty="0" smtClean="0"/>
              <a:t>and likely </a:t>
            </a:r>
            <a:r>
              <a:rPr lang="en-US" b="1" dirty="0" smtClean="0"/>
              <a:t>fixed</a:t>
            </a:r>
            <a:r>
              <a:rPr lang="en-US" dirty="0" smtClean="0"/>
              <a:t> overheads</a:t>
            </a:r>
          </a:p>
          <a:p>
            <a:pPr lvl="1"/>
            <a:r>
              <a:rPr lang="en-US" dirty="0" smtClean="0"/>
              <a:t>May not be </a:t>
            </a:r>
            <a:r>
              <a:rPr lang="en-US" dirty="0"/>
              <a:t>needed in </a:t>
            </a:r>
            <a:r>
              <a:rPr lang="en-US" dirty="0" smtClean="0"/>
              <a:t>many commercial settings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12</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3847135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Fixed overhead examples (estimated)</a:t>
            </a:r>
            <a:br>
              <a:rPr lang="en-US" dirty="0" smtClean="0"/>
            </a:br>
            <a:r>
              <a:rPr lang="en-US" dirty="0" smtClean="0"/>
              <a:t> Both energy and/or throughput</a:t>
            </a:r>
          </a:p>
          <a:p>
            <a:pPr lvl="1"/>
            <a:r>
              <a:rPr lang="en-US" dirty="0" smtClean="0"/>
              <a:t>Up to ~25% </a:t>
            </a:r>
            <a:r>
              <a:rPr lang="en-US" dirty="0" err="1"/>
              <a:t>c</a:t>
            </a:r>
            <a:r>
              <a:rPr lang="en-US" dirty="0" err="1" smtClean="0"/>
              <a:t>hipkill</a:t>
            </a:r>
            <a:r>
              <a:rPr lang="en-US" dirty="0" smtClean="0"/>
              <a:t> </a:t>
            </a:r>
            <a:r>
              <a:rPr lang="en-US" b="1" dirty="0" smtClean="0"/>
              <a:t>correct</a:t>
            </a:r>
            <a:r>
              <a:rPr lang="en-US" dirty="0" smtClean="0"/>
              <a:t> </a:t>
            </a:r>
            <a:r>
              <a:rPr lang="en-US" b="1" dirty="0" smtClean="0"/>
              <a:t>vs.</a:t>
            </a:r>
            <a:r>
              <a:rPr lang="en-US" dirty="0" smtClean="0"/>
              <a:t> </a:t>
            </a:r>
            <a:r>
              <a:rPr lang="en-US" dirty="0" err="1" smtClean="0"/>
              <a:t>chipkill</a:t>
            </a:r>
            <a:r>
              <a:rPr lang="en-US" dirty="0" smtClean="0"/>
              <a:t> </a:t>
            </a:r>
            <a:r>
              <a:rPr lang="en-US" b="1" dirty="0" smtClean="0"/>
              <a:t>detect</a:t>
            </a:r>
          </a:p>
          <a:p>
            <a:pPr lvl="1"/>
            <a:r>
              <a:rPr lang="en-US" dirty="0" smtClean="0"/>
              <a:t>20 – 40% for pipeline SDC reduction</a:t>
            </a:r>
          </a:p>
          <a:p>
            <a:pPr lvl="1"/>
            <a:r>
              <a:rPr lang="en-US" dirty="0" smtClean="0"/>
              <a:t>&gt;2X for arbitrary correction</a:t>
            </a:r>
          </a:p>
          <a:p>
            <a:pPr lvl="1"/>
            <a:r>
              <a:rPr lang="en-US" dirty="0" smtClean="0"/>
              <a:t>Even greater overhead if protecting approximate units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13</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075337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Something bad every </a:t>
            </a:r>
            <a:r>
              <a:rPr lang="en-US" dirty="0"/>
              <a:t>~</a:t>
            </a:r>
            <a:r>
              <a:rPr lang="en-US" b="1" dirty="0"/>
              <a:t>minute at </a:t>
            </a:r>
            <a:r>
              <a:rPr lang="en-US" b="1" dirty="0" smtClean="0"/>
              <a:t>DOE</a:t>
            </a:r>
            <a:endParaRPr lang="en-US" dirty="0" smtClean="0"/>
          </a:p>
          <a:p>
            <a:endParaRPr lang="en-US" dirty="0"/>
          </a:p>
          <a:p>
            <a:r>
              <a:rPr lang="en-US" dirty="0" smtClean="0"/>
              <a:t>Something bad every </a:t>
            </a:r>
            <a:r>
              <a:rPr lang="en-US" b="1" dirty="0"/>
              <a:t>year </a:t>
            </a:r>
            <a:r>
              <a:rPr lang="en-US" b="1" dirty="0" smtClean="0"/>
              <a:t>commercially</a:t>
            </a:r>
            <a:endParaRPr lang="en-US" dirty="0" smtClean="0"/>
          </a:p>
          <a:p>
            <a:pPr lvl="1"/>
            <a:r>
              <a:rPr lang="en-US" dirty="0" smtClean="0"/>
              <a:t>Smaller units of execution</a:t>
            </a:r>
          </a:p>
          <a:p>
            <a:pPr lvl="1"/>
            <a:r>
              <a:rPr lang="en-US" dirty="0" smtClean="0"/>
              <a:t>Different requirements</a:t>
            </a:r>
            <a:endParaRPr lang="en-US" dirty="0"/>
          </a:p>
          <a:p>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14</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344989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Locality and hierarchy are key</a:t>
            </a:r>
          </a:p>
          <a:p>
            <a:pPr lvl="1"/>
            <a:r>
              <a:rPr lang="en-US" dirty="0" smtClean="0"/>
              <a:t>Hierarchical constructs</a:t>
            </a:r>
          </a:p>
          <a:p>
            <a:pPr lvl="1"/>
            <a:r>
              <a:rPr lang="en-US" dirty="0" smtClean="0"/>
              <a:t>Distributed operation</a:t>
            </a:r>
          </a:p>
          <a:p>
            <a:endParaRPr lang="en-US" dirty="0"/>
          </a:p>
          <a:p>
            <a:r>
              <a:rPr lang="en-US" dirty="0" smtClean="0"/>
              <a:t>Range of correctness requirements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15</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01344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about </a:t>
            </a:r>
            <a:r>
              <a:rPr lang="en-US" b="1" dirty="0" smtClean="0"/>
              <a:t>algorithmic resilience</a:t>
            </a:r>
            <a:r>
              <a:rPr lang="en-US" dirty="0" smtClean="0"/>
              <a:t>?</a:t>
            </a:r>
          </a:p>
          <a:p>
            <a:pPr lvl="1"/>
            <a:r>
              <a:rPr lang="en-US" dirty="0" smtClean="0"/>
              <a:t>Algorithmic detection</a:t>
            </a:r>
          </a:p>
          <a:p>
            <a:pPr lvl="1"/>
            <a:r>
              <a:rPr lang="en-US" dirty="0" smtClean="0"/>
              <a:t>Iterative converging algorithms</a:t>
            </a:r>
          </a:p>
          <a:p>
            <a:pPr lvl="1"/>
            <a:r>
              <a:rPr lang="en-US" dirty="0" smtClean="0"/>
              <a:t>Redundant information</a:t>
            </a:r>
          </a:p>
          <a:p>
            <a:pPr lvl="1"/>
            <a:r>
              <a:rPr lang="en-US" dirty="0" smtClean="0"/>
              <a:t>Probabilistic methods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16</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2887419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 on board</a:t>
            </a:r>
          </a:p>
          <a:p>
            <a:pPr lvl="1"/>
            <a:r>
              <a:rPr lang="en-US" dirty="0" smtClean="0"/>
              <a:t>Algorithmic check of matrix multiplication</a:t>
            </a:r>
          </a:p>
          <a:p>
            <a:pPr lvl="1"/>
            <a:r>
              <a:rPr lang="en-US" dirty="0" smtClean="0"/>
              <a:t>Algorithmic check of a solver</a:t>
            </a:r>
          </a:p>
          <a:p>
            <a:pPr lvl="1"/>
            <a:r>
              <a:rPr lang="en-US" dirty="0" smtClean="0"/>
              <a:t>Convergent calculation</a:t>
            </a:r>
          </a:p>
          <a:p>
            <a:pPr lvl="2"/>
            <a:r>
              <a:rPr lang="en-US" dirty="0" smtClean="0"/>
              <a:t>Simple and basic Newton-Raphson</a:t>
            </a:r>
          </a:p>
          <a:p>
            <a:pPr lvl="1"/>
            <a:r>
              <a:rPr lang="en-US" dirty="0" smtClean="0"/>
              <a:t>Monte Carlo</a:t>
            </a:r>
          </a:p>
          <a:p>
            <a:pPr lvl="1"/>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t>17</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992687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But,</a:t>
            </a:r>
          </a:p>
          <a:p>
            <a:r>
              <a:rPr lang="en-US" dirty="0"/>
              <a:t> </a:t>
            </a:r>
            <a:r>
              <a:rPr lang="en-US" dirty="0" smtClean="0"/>
              <a:t>  Different apps </a:t>
            </a:r>
            <a:r>
              <a:rPr lang="en-US" dirty="0" smtClean="0">
                <a:sym typeface="Wingdings" panose="05000000000000000000" pitchFamily="2" charset="2"/>
              </a:rPr>
              <a:t> different techniques</a:t>
            </a:r>
            <a:br>
              <a:rPr lang="en-US" dirty="0" smtClean="0">
                <a:sym typeface="Wingdings" panose="05000000000000000000" pitchFamily="2" charset="2"/>
              </a:rPr>
            </a:br>
            <a:r>
              <a:rPr lang="en-US" dirty="0" smtClean="0">
                <a:sym typeface="Wingdings" panose="05000000000000000000" pitchFamily="2" charset="2"/>
              </a:rPr>
              <a:t>    Different scales  different techniques</a:t>
            </a:r>
          </a:p>
        </p:txBody>
      </p:sp>
    </p:spTree>
    <p:extLst>
      <p:ext uri="{BB962C8B-B14F-4D97-AF65-F5344CB8AC3E}">
        <p14:creationId xmlns:p14="http://schemas.microsoft.com/office/powerpoint/2010/main" val="953874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Need to adapt/co-tune</a:t>
            </a:r>
          </a:p>
        </p:txBody>
      </p:sp>
    </p:spTree>
    <p:extLst>
      <p:ext uri="{BB962C8B-B14F-4D97-AF65-F5344CB8AC3E}">
        <p14:creationId xmlns:p14="http://schemas.microsoft.com/office/powerpoint/2010/main" val="2589736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pPr>
            <a:r>
              <a:rPr lang="en-US" b="1" dirty="0"/>
              <a:t>Credit to:</a:t>
            </a:r>
            <a:endParaRPr lang="en-US" b="1" dirty="0" smtClean="0"/>
          </a:p>
          <a:p>
            <a:pPr>
              <a:lnSpc>
                <a:spcPct val="100000"/>
              </a:lnSpc>
            </a:pPr>
            <a:r>
              <a:rPr lang="en-US" sz="2400" dirty="0" smtClean="0"/>
              <a:t>UT Austin students:</a:t>
            </a:r>
          </a:p>
          <a:p>
            <a:pPr lvl="1">
              <a:lnSpc>
                <a:spcPct val="100000"/>
              </a:lnSpc>
            </a:pPr>
            <a:r>
              <a:rPr lang="en-US" sz="2000" dirty="0" err="1" smtClean="0"/>
              <a:t>Benjaming</a:t>
            </a:r>
            <a:r>
              <a:rPr lang="en-US" sz="2000" dirty="0" smtClean="0"/>
              <a:t> Cho, </a:t>
            </a:r>
            <a:r>
              <a:rPr lang="en-US" sz="2000" dirty="0" err="1" smtClean="0"/>
              <a:t>Jinsuk</a:t>
            </a:r>
            <a:r>
              <a:rPr lang="en-US" sz="2000" dirty="0" smtClean="0"/>
              <a:t> </a:t>
            </a:r>
            <a:r>
              <a:rPr lang="en-US" sz="2000" dirty="0"/>
              <a:t>Chung, Ali </a:t>
            </a:r>
            <a:r>
              <a:rPr lang="en-US" sz="2000" dirty="0" err="1"/>
              <a:t>Fakhrzadehgan</a:t>
            </a:r>
            <a:r>
              <a:rPr lang="en-US" sz="2000" dirty="0"/>
              <a:t>, </a:t>
            </a:r>
            <a:r>
              <a:rPr lang="en-US" sz="2000" dirty="0" err="1"/>
              <a:t>Ikhwan</a:t>
            </a:r>
            <a:r>
              <a:rPr lang="en-US" sz="2000" dirty="0"/>
              <a:t> Lee, </a:t>
            </a:r>
            <a:r>
              <a:rPr lang="en-US" sz="2000" dirty="0" err="1"/>
              <a:t>Kyushick</a:t>
            </a:r>
            <a:r>
              <a:rPr lang="en-US" sz="2000" dirty="0"/>
              <a:t> Lee, </a:t>
            </a:r>
            <a:r>
              <a:rPr lang="en-US" sz="2000" dirty="0" err="1"/>
              <a:t>Seong-Lyong</a:t>
            </a:r>
            <a:r>
              <a:rPr lang="en-US" sz="2000" dirty="0"/>
              <a:t> Gong, Mike Sullivan, Song </a:t>
            </a:r>
            <a:r>
              <a:rPr lang="en-US" sz="2000" dirty="0" smtClean="0"/>
              <a:t>Zhang, </a:t>
            </a:r>
            <a:br>
              <a:rPr lang="en-US" sz="2000" dirty="0" smtClean="0"/>
            </a:br>
            <a:r>
              <a:rPr lang="en-US" sz="2000" dirty="0" smtClean="0"/>
              <a:t>Doe Hyun Yoon (now at Google)</a:t>
            </a:r>
          </a:p>
          <a:p>
            <a:pPr>
              <a:lnSpc>
                <a:spcPct val="100000"/>
              </a:lnSpc>
            </a:pPr>
            <a:r>
              <a:rPr lang="en-US" sz="2400" dirty="0" smtClean="0"/>
              <a:t>Collaborators (growing list)</a:t>
            </a:r>
          </a:p>
          <a:p>
            <a:pPr lvl="1">
              <a:lnSpc>
                <a:spcPct val="100000"/>
              </a:lnSpc>
            </a:pPr>
            <a:r>
              <a:rPr lang="en-US" sz="2000" dirty="0" smtClean="0"/>
              <a:t>Cray, NVIDIA, ETI</a:t>
            </a:r>
          </a:p>
          <a:p>
            <a:pPr lvl="1">
              <a:lnSpc>
                <a:spcPct val="100000"/>
              </a:lnSpc>
            </a:pPr>
            <a:r>
              <a:rPr lang="en-US" sz="2000" dirty="0" smtClean="0"/>
              <a:t>LBNL: Brian Austin, Dan </a:t>
            </a:r>
            <a:r>
              <a:rPr lang="en-US" sz="2000" dirty="0" err="1" smtClean="0"/>
              <a:t>Bonachea</a:t>
            </a:r>
            <a:r>
              <a:rPr lang="en-US" sz="2000" smtClean="0"/>
              <a:t>, Paul </a:t>
            </a:r>
            <a:r>
              <a:rPr lang="en-US" sz="2000" dirty="0" smtClean="0"/>
              <a:t>Hargrove , Sherry Li, Eric Roman</a:t>
            </a:r>
          </a:p>
          <a:p>
            <a:pPr marL="173037" lvl="1" indent="0">
              <a:lnSpc>
                <a:spcPct val="100000"/>
              </a:lnSpc>
              <a:buNone/>
            </a:pPr>
            <a:endParaRPr lang="en-US" sz="2000" dirty="0" smtClean="0"/>
          </a:p>
          <a:p>
            <a:pPr>
              <a:lnSpc>
                <a:spcPct val="100000"/>
              </a:lnSpc>
            </a:pPr>
            <a:r>
              <a:rPr lang="en-US" sz="2800" dirty="0" smtClean="0"/>
              <a:t>Funding agencies</a:t>
            </a:r>
          </a:p>
          <a:p>
            <a:pPr lvl="1">
              <a:lnSpc>
                <a:spcPct val="100000"/>
              </a:lnSpc>
            </a:pPr>
            <a:r>
              <a:rPr lang="en-US" dirty="0" smtClean="0"/>
              <a:t>DOE ECRP, </a:t>
            </a:r>
            <a:r>
              <a:rPr lang="en-US" dirty="0" err="1" smtClean="0"/>
              <a:t>XStack</a:t>
            </a:r>
            <a:r>
              <a:rPr lang="en-US" dirty="0" smtClean="0"/>
              <a:t>, FF, PSAAP II</a:t>
            </a:r>
            <a:endParaRPr lang="en-US" sz="2400" dirty="0" smtClean="0"/>
          </a:p>
          <a:p>
            <a:pPr lvl="1">
              <a:lnSpc>
                <a:spcPct val="100000"/>
              </a:lnSpc>
            </a:pPr>
            <a:r>
              <a:rPr lang="en-US" sz="2400" dirty="0" smtClean="0"/>
              <a:t>Initial funding from DARPA UHPC</a:t>
            </a:r>
          </a:p>
        </p:txBody>
      </p:sp>
      <p:sp>
        <p:nvSpPr>
          <p:cNvPr id="4" name="Slide Number Placeholder 3"/>
          <p:cNvSpPr>
            <a:spLocks noGrp="1"/>
          </p:cNvSpPr>
          <p:nvPr>
            <p:ph type="sldNum" idx="12"/>
          </p:nvPr>
        </p:nvSpPr>
        <p:spPr/>
        <p:txBody>
          <a:bodyPr/>
          <a:lstStyle/>
          <a:p>
            <a:fld id="{359B1C28-9D21-4559-A913-2EE6820D4D1C}" type="slidenum">
              <a:rPr lang="en-US" smtClean="0"/>
              <a:pPr/>
              <a:t>2</a:t>
            </a:fld>
            <a:endParaRPr lang="en-US"/>
          </a:p>
        </p:txBody>
      </p:sp>
      <p:sp>
        <p:nvSpPr>
          <p:cNvPr id="5" name="Footer Placeholder 4"/>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39900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Containment Domains </a:t>
            </a:r>
            <a:br>
              <a:rPr lang="en-US" dirty="0" smtClean="0"/>
            </a:br>
            <a:r>
              <a:rPr lang="en-US" dirty="0" smtClean="0"/>
              <a:t>    elevate resilience to </a:t>
            </a:r>
            <a:r>
              <a:rPr lang="en-US" b="1" dirty="0" smtClean="0"/>
              <a:t>first-class abstraction</a:t>
            </a:r>
          </a:p>
          <a:p>
            <a:pPr lvl="1"/>
            <a:r>
              <a:rPr lang="en-US" dirty="0" smtClean="0"/>
              <a:t>Program-structure abstractions</a:t>
            </a:r>
          </a:p>
          <a:p>
            <a:pPr lvl="1"/>
            <a:r>
              <a:rPr lang="en-US" dirty="0" err="1" smtClean="0"/>
              <a:t>Composable</a:t>
            </a:r>
            <a:r>
              <a:rPr lang="en-US" dirty="0" smtClean="0"/>
              <a:t> resilient program components</a:t>
            </a:r>
          </a:p>
          <a:p>
            <a:pPr lvl="1"/>
            <a:r>
              <a:rPr lang="en-US" dirty="0" smtClean="0"/>
              <a:t>Regimented development flow</a:t>
            </a:r>
          </a:p>
          <a:p>
            <a:pPr lvl="1"/>
            <a:r>
              <a:rPr lang="en-US" dirty="0" smtClean="0"/>
              <a:t>Supporting tools and mechanisms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20</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pic>
        <p:nvPicPr>
          <p:cNvPr id="5" name="Picture 2" descr="C:\cygwin\home\merez\LPHGDrive\cdresilience\doc\figures\cd_logo\favicon-3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360" y="4775201"/>
            <a:ext cx="1097279" cy="109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19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Containment Domains </a:t>
            </a:r>
          </a:p>
          <a:p>
            <a:pPr lvl="1">
              <a:lnSpc>
                <a:spcPct val="100000"/>
              </a:lnSpc>
              <a:buFont typeface="Century Gothic"/>
              <a:buChar char="–"/>
            </a:pPr>
            <a:r>
              <a:rPr lang="en-US" b="1" dirty="0">
                <a:solidFill>
                  <a:srgbClr val="115E67"/>
                </a:solidFill>
                <a:latin typeface="Calibri" panose="020F0502020204030204" pitchFamily="34" charset="0"/>
                <a:cs typeface="Calibri" panose="020F0502020204030204" pitchFamily="34" charset="0"/>
              </a:rPr>
              <a:t>Abstract </a:t>
            </a:r>
            <a:r>
              <a:rPr lang="en-US" dirty="0" smtClean="0">
                <a:solidFill>
                  <a:srgbClr val="115E67"/>
                </a:solidFill>
                <a:latin typeface="Calibri" panose="020F0502020204030204" pitchFamily="34" charset="0"/>
                <a:cs typeface="Calibri" panose="020F0502020204030204" pitchFamily="34" charset="0"/>
              </a:rPr>
              <a:t>resilience constructs that span system layers</a:t>
            </a:r>
            <a:endParaRPr lang="en-US" dirty="0">
              <a:solidFill>
                <a:srgbClr val="115E67"/>
              </a:solidFill>
              <a:latin typeface="Calibri" panose="020F0502020204030204" pitchFamily="34" charset="0"/>
              <a:cs typeface="Calibri" panose="020F0502020204030204" pitchFamily="34" charset="0"/>
            </a:endParaRPr>
          </a:p>
          <a:p>
            <a:pPr lvl="1">
              <a:lnSpc>
                <a:spcPct val="100000"/>
              </a:lnSpc>
              <a:buFont typeface="Century Gothic"/>
              <a:buChar char="–"/>
            </a:pPr>
            <a:r>
              <a:rPr lang="en-US" b="1" dirty="0">
                <a:solidFill>
                  <a:srgbClr val="115E67"/>
                </a:solidFill>
                <a:latin typeface="Calibri" panose="020F0502020204030204" pitchFamily="34" charset="0"/>
                <a:cs typeface="Calibri" panose="020F0502020204030204" pitchFamily="34" charset="0"/>
              </a:rPr>
              <a:t>Hierarchical and Distributed</a:t>
            </a:r>
            <a:r>
              <a:rPr lang="en-US" dirty="0">
                <a:solidFill>
                  <a:srgbClr val="115E67"/>
                </a:solidFill>
                <a:latin typeface="Calibri" panose="020F0502020204030204" pitchFamily="34" charset="0"/>
                <a:cs typeface="Calibri" panose="020F0502020204030204" pitchFamily="34" charset="0"/>
              </a:rPr>
              <a:t> operation for locality</a:t>
            </a:r>
            <a:endParaRPr lang="en-US" dirty="0">
              <a:latin typeface="Calibri" panose="020F0502020204030204" pitchFamily="34" charset="0"/>
              <a:cs typeface="Calibri" panose="020F0502020204030204" pitchFamily="34" charset="0"/>
            </a:endParaRPr>
          </a:p>
          <a:p>
            <a:pPr lvl="1">
              <a:lnSpc>
                <a:spcPct val="100000"/>
              </a:lnSpc>
              <a:buFont typeface="Century Gothic"/>
              <a:buChar char="–"/>
            </a:pPr>
            <a:r>
              <a:rPr lang="en-US" b="1" dirty="0">
                <a:solidFill>
                  <a:srgbClr val="115E67"/>
                </a:solidFill>
                <a:latin typeface="Calibri" panose="020F0502020204030204" pitchFamily="34" charset="0"/>
                <a:cs typeface="Calibri" panose="020F0502020204030204" pitchFamily="34" charset="0"/>
              </a:rPr>
              <a:t>Scalable </a:t>
            </a:r>
            <a:r>
              <a:rPr lang="en-US" dirty="0">
                <a:solidFill>
                  <a:srgbClr val="115E67"/>
                </a:solidFill>
                <a:latin typeface="Calibri" panose="020F0502020204030204" pitchFamily="34" charset="0"/>
                <a:cs typeface="Calibri" panose="020F0502020204030204" pitchFamily="34" charset="0"/>
              </a:rPr>
              <a:t>to large systems with high energy efficiency</a:t>
            </a:r>
            <a:endParaRPr lang="en-US" dirty="0">
              <a:latin typeface="Calibri" panose="020F0502020204030204" pitchFamily="34" charset="0"/>
              <a:cs typeface="Calibri" panose="020F0502020204030204" pitchFamily="34" charset="0"/>
            </a:endParaRPr>
          </a:p>
          <a:p>
            <a:pPr lvl="1">
              <a:lnSpc>
                <a:spcPct val="100000"/>
              </a:lnSpc>
              <a:buFont typeface="Century Gothic"/>
              <a:buChar char="–"/>
            </a:pPr>
            <a:r>
              <a:rPr lang="en-US" b="1" dirty="0">
                <a:solidFill>
                  <a:srgbClr val="115E67"/>
                </a:solidFill>
                <a:latin typeface="Calibri" panose="020F0502020204030204" pitchFamily="34" charset="0"/>
                <a:cs typeface="Calibri" panose="020F0502020204030204" pitchFamily="34" charset="0"/>
              </a:rPr>
              <a:t>Heterogeneous </a:t>
            </a:r>
            <a:r>
              <a:rPr lang="en-US" dirty="0">
                <a:solidFill>
                  <a:srgbClr val="115E67"/>
                </a:solidFill>
                <a:latin typeface="Calibri" panose="020F0502020204030204" pitchFamily="34" charset="0"/>
                <a:cs typeface="Calibri" panose="020F0502020204030204" pitchFamily="34" charset="0"/>
              </a:rPr>
              <a:t>to </a:t>
            </a:r>
            <a:r>
              <a:rPr lang="en-US" dirty="0" smtClean="0">
                <a:solidFill>
                  <a:srgbClr val="115E67"/>
                </a:solidFill>
                <a:latin typeface="Calibri" panose="020F0502020204030204" pitchFamily="34" charset="0"/>
                <a:cs typeface="Calibri" panose="020F0502020204030204" pitchFamily="34" charset="0"/>
              </a:rPr>
              <a:t>match disparate </a:t>
            </a:r>
            <a:r>
              <a:rPr lang="en-US" dirty="0">
                <a:solidFill>
                  <a:srgbClr val="115E67"/>
                </a:solidFill>
                <a:latin typeface="Calibri" panose="020F0502020204030204" pitchFamily="34" charset="0"/>
                <a:cs typeface="Calibri" panose="020F0502020204030204" pitchFamily="34" charset="0"/>
              </a:rPr>
              <a:t>error/failure effects</a:t>
            </a:r>
            <a:endParaRPr lang="en-US" dirty="0">
              <a:latin typeface="Calibri" panose="020F0502020204030204" pitchFamily="34" charset="0"/>
              <a:cs typeface="Calibri" panose="020F0502020204030204" pitchFamily="34" charset="0"/>
            </a:endParaRPr>
          </a:p>
          <a:p>
            <a:pPr lvl="1">
              <a:lnSpc>
                <a:spcPct val="100000"/>
              </a:lnSpc>
              <a:buFont typeface="Century Gothic"/>
              <a:buChar char="–"/>
            </a:pPr>
            <a:r>
              <a:rPr lang="en-US" b="1" dirty="0">
                <a:solidFill>
                  <a:srgbClr val="115E67"/>
                </a:solidFill>
                <a:latin typeface="Calibri" panose="020F0502020204030204" pitchFamily="34" charset="0"/>
                <a:cs typeface="Calibri" panose="020F0502020204030204" pitchFamily="34" charset="0"/>
              </a:rPr>
              <a:t>Proportional </a:t>
            </a:r>
            <a:r>
              <a:rPr lang="en-US" dirty="0" smtClean="0">
                <a:solidFill>
                  <a:srgbClr val="115E67"/>
                </a:solidFill>
                <a:latin typeface="Calibri" panose="020F0502020204030204" pitchFamily="34" charset="0"/>
                <a:cs typeface="Calibri" panose="020F0502020204030204" pitchFamily="34" charset="0"/>
              </a:rPr>
              <a:t>and effectively balanced</a:t>
            </a:r>
            <a:endParaRPr lang="en-US" dirty="0">
              <a:latin typeface="Calibri" panose="020F0502020204030204" pitchFamily="34" charset="0"/>
              <a:cs typeface="Calibri" panose="020F0502020204030204" pitchFamily="34" charset="0"/>
            </a:endParaRPr>
          </a:p>
          <a:p>
            <a:pPr lvl="1">
              <a:lnSpc>
                <a:spcPct val="100000"/>
              </a:lnSpc>
              <a:buFont typeface="Century Gothic"/>
              <a:buChar char="–"/>
            </a:pPr>
            <a:r>
              <a:rPr lang="en-US" b="1" dirty="0" smtClean="0">
                <a:solidFill>
                  <a:srgbClr val="115E67"/>
                </a:solidFill>
                <a:latin typeface="Calibri" panose="020F0502020204030204" pitchFamily="34" charset="0"/>
                <a:cs typeface="Calibri" panose="020F0502020204030204" pitchFamily="34" charset="0"/>
              </a:rPr>
              <a:t>Tunable</a:t>
            </a:r>
            <a:r>
              <a:rPr lang="en-US" dirty="0" smtClean="0">
                <a:solidFill>
                  <a:srgbClr val="115E67"/>
                </a:solidFill>
                <a:latin typeface="Calibri" panose="020F0502020204030204" pitchFamily="34" charset="0"/>
                <a:cs typeface="Calibri" panose="020F0502020204030204" pitchFamily="34" charset="0"/>
              </a:rPr>
              <a:t> </a:t>
            </a:r>
            <a:r>
              <a:rPr lang="en-US" dirty="0">
                <a:solidFill>
                  <a:srgbClr val="115E67"/>
                </a:solidFill>
                <a:latin typeface="Calibri" panose="020F0502020204030204" pitchFamily="34" charset="0"/>
                <a:cs typeface="Calibri" panose="020F0502020204030204" pitchFamily="34" charset="0"/>
              </a:rPr>
              <a:t>resilience </a:t>
            </a:r>
            <a:r>
              <a:rPr lang="en-US" altLang="ko-KR" dirty="0">
                <a:solidFill>
                  <a:srgbClr val="115E67"/>
                </a:solidFill>
                <a:latin typeface="Calibri" panose="020F0502020204030204" pitchFamily="34" charset="0"/>
                <a:cs typeface="Calibri" panose="020F0502020204030204" pitchFamily="34" charset="0"/>
              </a:rPr>
              <a:t>specialized to application/system</a:t>
            </a:r>
            <a:endParaRPr lang="en-US" altLang="ko-KR" b="1" dirty="0">
              <a:solidFill>
                <a:srgbClr val="115E67"/>
              </a:solidFill>
              <a:latin typeface="Calibri" panose="020F0502020204030204" pitchFamily="34" charset="0"/>
              <a:cs typeface="Calibri" panose="020F0502020204030204" pitchFamily="34" charset="0"/>
            </a:endParaRPr>
          </a:p>
          <a:p>
            <a:pPr lvl="1">
              <a:lnSpc>
                <a:spcPct val="100000"/>
              </a:lnSpc>
              <a:buFont typeface="Century Gothic"/>
              <a:buChar char="–"/>
            </a:pPr>
            <a:r>
              <a:rPr lang="en-US" altLang="ko-KR" b="1" dirty="0" smtClean="0">
                <a:solidFill>
                  <a:srgbClr val="115E67"/>
                </a:solidFill>
                <a:latin typeface="Calibri" panose="020F0502020204030204" pitchFamily="34" charset="0"/>
                <a:cs typeface="Calibri" panose="020F0502020204030204" pitchFamily="34" charset="0"/>
              </a:rPr>
              <a:t>Analyzable </a:t>
            </a:r>
            <a:r>
              <a:rPr lang="en-US" altLang="ko-KR" dirty="0" smtClean="0">
                <a:solidFill>
                  <a:srgbClr val="115E67"/>
                </a:solidFill>
                <a:latin typeface="Calibri" panose="020F0502020204030204" pitchFamily="34" charset="0"/>
                <a:cs typeface="Calibri" panose="020F0502020204030204" pitchFamily="34" charset="0"/>
              </a:rPr>
              <a:t>and auto-tuned</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p:txBody>
          <a:bodyPr/>
          <a:lstStyle/>
          <a:p>
            <a:fld id="{359B1C28-9D21-4559-A913-2EE6820D4D1C}" type="slidenum">
              <a:rPr lang="en-US" smtClean="0"/>
              <a:pPr/>
              <a:t>21</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2059204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CDs Embed Resilience within Application</a:t>
            </a:r>
            <a:endParaRPr lang="en-US" dirty="0"/>
          </a:p>
        </p:txBody>
      </p:sp>
      <p:sp>
        <p:nvSpPr>
          <p:cNvPr id="3" name="Content Placeholder 2"/>
          <p:cNvSpPr>
            <a:spLocks noGrp="1"/>
          </p:cNvSpPr>
          <p:nvPr>
            <p:ph idx="1"/>
          </p:nvPr>
        </p:nvSpPr>
        <p:spPr/>
        <p:txBody>
          <a:bodyPr>
            <a:normAutofit/>
          </a:bodyPr>
          <a:lstStyle/>
          <a:p>
            <a:r>
              <a:rPr lang="en-US" altLang="ko-KR" sz="2800" dirty="0" smtClean="0"/>
              <a:t>Express </a:t>
            </a:r>
            <a:r>
              <a:rPr lang="en-US" altLang="ko-KR" sz="2800" dirty="0"/>
              <a:t>resilience as a tree of </a:t>
            </a:r>
            <a:r>
              <a:rPr lang="en-US" altLang="ko-KR" sz="2800" dirty="0" smtClean="0"/>
              <a:t>CDs</a:t>
            </a:r>
            <a:endParaRPr lang="en-US" altLang="ko-KR" sz="2800" dirty="0"/>
          </a:p>
          <a:p>
            <a:pPr lvl="1"/>
            <a:r>
              <a:rPr lang="en-US" altLang="ko-KR" sz="2000" dirty="0"/>
              <a:t>Match </a:t>
            </a:r>
            <a:r>
              <a:rPr lang="en-US" altLang="ko-KR" sz="2000" dirty="0" smtClean="0"/>
              <a:t>CD, task, and </a:t>
            </a:r>
            <a:r>
              <a:rPr lang="en-US" altLang="ko-KR" sz="2000" dirty="0"/>
              <a:t>machine hierarchies</a:t>
            </a:r>
          </a:p>
          <a:p>
            <a:pPr lvl="1"/>
            <a:r>
              <a:rPr lang="en-US" altLang="ko-KR" sz="2000" dirty="0" smtClean="0"/>
              <a:t>Escalation for differentiated error handling </a:t>
            </a:r>
            <a:endParaRPr lang="en-US" altLang="ko-KR" sz="2400" dirty="0" smtClean="0"/>
          </a:p>
          <a:p>
            <a:r>
              <a:rPr lang="en-US" sz="2800" dirty="0"/>
              <a:t>Semantics</a:t>
            </a:r>
          </a:p>
          <a:p>
            <a:pPr lvl="1"/>
            <a:r>
              <a:rPr lang="en-US" altLang="ko-KR" sz="2000" dirty="0"/>
              <a:t>Erroneous data never communicated </a:t>
            </a:r>
          </a:p>
          <a:p>
            <a:pPr lvl="1"/>
            <a:r>
              <a:rPr lang="en-US" altLang="ko-KR" sz="2000" dirty="0"/>
              <a:t>Each CD provides recovery mechanism    </a:t>
            </a:r>
            <a:endParaRPr lang="en-US" altLang="ko-KR" sz="2000" dirty="0" smtClean="0"/>
          </a:p>
          <a:p>
            <a:r>
              <a:rPr lang="en-US" altLang="ko-KR" sz="2800" dirty="0" smtClean="0"/>
              <a:t>Components of a CD</a:t>
            </a:r>
            <a:endParaRPr lang="en-US" altLang="ko-KR" sz="2800" dirty="0"/>
          </a:p>
          <a:p>
            <a:pPr lvl="1"/>
            <a:r>
              <a:rPr lang="en-US" altLang="ko-KR" sz="2000" b="1" i="1" dirty="0"/>
              <a:t>Preserve</a:t>
            </a:r>
            <a:r>
              <a:rPr lang="en-US" altLang="ko-KR" sz="2000" dirty="0"/>
              <a:t> data on domain start</a:t>
            </a:r>
          </a:p>
          <a:p>
            <a:pPr lvl="1"/>
            <a:r>
              <a:rPr lang="en-US" altLang="ko-KR" sz="2000" b="1" i="1" dirty="0"/>
              <a:t>Compute </a:t>
            </a:r>
            <a:r>
              <a:rPr lang="en-US" altLang="ko-KR" sz="2000" i="1" dirty="0"/>
              <a:t>(domain body)</a:t>
            </a:r>
            <a:endParaRPr lang="en-US" altLang="ko-KR" sz="2000" b="1" i="1" dirty="0"/>
          </a:p>
          <a:p>
            <a:pPr lvl="1"/>
            <a:r>
              <a:rPr lang="en-US" altLang="ko-KR" sz="2000" b="1" i="1" dirty="0" smtClean="0"/>
              <a:t>Detect</a:t>
            </a:r>
            <a:r>
              <a:rPr lang="en-US" altLang="ko-KR" sz="2000" dirty="0" smtClean="0"/>
              <a:t> </a:t>
            </a:r>
            <a:r>
              <a:rPr lang="en-US" altLang="ko-KR" sz="2000" dirty="0"/>
              <a:t>faults before domain commits</a:t>
            </a:r>
          </a:p>
          <a:p>
            <a:pPr lvl="1"/>
            <a:r>
              <a:rPr lang="en-US" altLang="ko-KR" sz="2000" b="1" i="1" dirty="0" smtClean="0"/>
              <a:t>Recover</a:t>
            </a:r>
            <a:r>
              <a:rPr lang="en-US" altLang="ko-KR" sz="2000" i="1" dirty="0" smtClean="0"/>
              <a:t> </a:t>
            </a:r>
            <a:r>
              <a:rPr lang="en-US" altLang="ko-KR" sz="2000" dirty="0" smtClean="0"/>
              <a:t>from detected errors</a:t>
            </a:r>
            <a:endParaRPr lang="en-US" altLang="ko-KR" sz="2000" dirty="0"/>
          </a:p>
        </p:txBody>
      </p:sp>
      <p:sp>
        <p:nvSpPr>
          <p:cNvPr id="7" name="Slide Number Placeholder 6"/>
          <p:cNvSpPr>
            <a:spLocks noGrp="1"/>
          </p:cNvSpPr>
          <p:nvPr>
            <p:ph type="sldNum" idx="12"/>
          </p:nvPr>
        </p:nvSpPr>
        <p:spPr/>
        <p:txBody>
          <a:bodyPr/>
          <a:lstStyle/>
          <a:p>
            <a:fld id="{359B1C28-9D21-4559-A913-2EE6820D4D1C}" type="slidenum">
              <a:rPr lang="en-US" smtClean="0"/>
              <a:pPr/>
              <a:t>22</a:t>
            </a:fld>
            <a:endParaRPr lang="en-US"/>
          </a:p>
        </p:txBody>
      </p:sp>
      <p:sp>
        <p:nvSpPr>
          <p:cNvPr id="6" name="Footer Placeholder 5"/>
          <p:cNvSpPr>
            <a:spLocks noGrp="1"/>
          </p:cNvSpPr>
          <p:nvPr>
            <p:ph type="ftr" idx="3"/>
          </p:nvPr>
        </p:nvSpPr>
        <p:spPr/>
        <p:txBody>
          <a:bodyPr/>
          <a:lstStyle/>
          <a:p>
            <a:r>
              <a:rPr lang="fr-FR" smtClean="0"/>
              <a:t>Containment Domains Resilience (c) Mattan Erez</a:t>
            </a:r>
            <a:endParaRPr lang="en-US"/>
          </a:p>
        </p:txBody>
      </p:sp>
      <p:grpSp>
        <p:nvGrpSpPr>
          <p:cNvPr id="5" name="Group 4"/>
          <p:cNvGrpSpPr/>
          <p:nvPr/>
        </p:nvGrpSpPr>
        <p:grpSpPr>
          <a:xfrm>
            <a:off x="5410200" y="2271256"/>
            <a:ext cx="3597030" cy="3950732"/>
            <a:chOff x="5543795" y="1447800"/>
            <a:chExt cx="3597030" cy="3950732"/>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3795" y="1716214"/>
              <a:ext cx="359703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0" y="1447800"/>
              <a:ext cx="1295400" cy="369332"/>
            </a:xfrm>
            <a:prstGeom prst="rect">
              <a:avLst/>
            </a:prstGeom>
            <a:noFill/>
          </p:spPr>
          <p:txBody>
            <a:bodyPr wrap="square" rtlCol="0">
              <a:spAutoFit/>
            </a:bodyPr>
            <a:lstStyle/>
            <a:p>
              <a:r>
                <a:rPr lang="en-US" b="1" dirty="0" smtClean="0"/>
                <a:t>Root CD</a:t>
              </a:r>
              <a:endParaRPr lang="en-US" b="1" dirty="0"/>
            </a:p>
          </p:txBody>
        </p:sp>
        <p:sp>
          <p:nvSpPr>
            <p:cNvPr id="8" name="TextBox 7"/>
            <p:cNvSpPr txBox="1"/>
            <p:nvPr/>
          </p:nvSpPr>
          <p:spPr>
            <a:xfrm>
              <a:off x="5562600" y="5029200"/>
              <a:ext cx="1295400" cy="369332"/>
            </a:xfrm>
            <a:prstGeom prst="rect">
              <a:avLst/>
            </a:prstGeom>
            <a:noFill/>
          </p:spPr>
          <p:txBody>
            <a:bodyPr wrap="square" rtlCol="0">
              <a:spAutoFit/>
            </a:bodyPr>
            <a:lstStyle/>
            <a:p>
              <a:r>
                <a:rPr lang="en-US" b="1" dirty="0" smtClean="0"/>
                <a:t>Child CD</a:t>
              </a:r>
              <a:endParaRPr lang="en-US" b="1" dirty="0"/>
            </a:p>
          </p:txBody>
        </p:sp>
      </p:grpSp>
    </p:spTree>
    <p:extLst>
      <p:ext uri="{BB962C8B-B14F-4D97-AF65-F5344CB8AC3E}">
        <p14:creationId xmlns:p14="http://schemas.microsoft.com/office/powerpoint/2010/main" val="239450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example: </a:t>
            </a:r>
            <a:r>
              <a:rPr lang="en-US" dirty="0" err="1" smtClean="0"/>
              <a:t>SpMV</a:t>
            </a:r>
            <a:endParaRPr lang="en-US" dirty="0"/>
          </a:p>
        </p:txBody>
      </p:sp>
      <p:sp>
        <p:nvSpPr>
          <p:cNvPr id="8" name="Rectangle 6"/>
          <p:cNvSpPr>
            <a:spLocks noGrp="1" noChangeArrowheads="1"/>
          </p:cNvSpPr>
          <p:nvPr>
            <p:ph type="sldNum" idx="12"/>
          </p:nvPr>
        </p:nvSpPr>
        <p:spPr>
          <a:ln/>
        </p:spPr>
        <p:txBody>
          <a:bodyPr/>
          <a:lstStyle/>
          <a:p>
            <a:pPr>
              <a:defRPr/>
            </a:pPr>
            <a:fld id="{601C25D1-4320-45C9-A8DE-289E7E3A86B0}" type="slidenum">
              <a:rPr lang="en-US" altLang="en-US"/>
              <a:pPr>
                <a:defRPr/>
              </a:pPr>
              <a:t>23</a:t>
            </a:fld>
            <a:endParaRPr lang="en-US" altLang="en-US"/>
          </a:p>
        </p:txBody>
      </p:sp>
      <p:sp>
        <p:nvSpPr>
          <p:cNvPr id="6" name="Footer Placeholder 1"/>
          <p:cNvSpPr>
            <a:spLocks noGrp="1"/>
          </p:cNvSpPr>
          <p:nvPr>
            <p:ph type="ftr" idx="3"/>
          </p:nvPr>
        </p:nvSpPr>
        <p:spPr/>
        <p:txBody>
          <a:bodyPr/>
          <a:lstStyle/>
          <a:p>
            <a:r>
              <a:rPr lang="fr-FR" smtClean="0"/>
              <a:t>Containment Domains Resilience (c) Mattan Erez</a:t>
            </a:r>
            <a:endParaRPr lang="en-US" dirty="0"/>
          </a:p>
        </p:txBody>
      </p:sp>
      <mc:AlternateContent xmlns:mc="http://schemas.openxmlformats.org/markup-compatibility/2006" xmlns:a14="http://schemas.microsoft.com/office/drawing/2010/main">
        <mc:Choice Requires="a14">
          <p:sp>
            <p:nvSpPr>
              <p:cNvPr id="16" name="Rectangle 15"/>
              <p:cNvSpPr/>
              <p:nvPr/>
            </p:nvSpPr>
            <p:spPr bwMode="auto">
              <a:xfrm>
                <a:off x="913228" y="1524000"/>
                <a:ext cx="2367914" cy="2377440"/>
              </a:xfrm>
              <a:prstGeom prst="rect">
                <a:avLst/>
              </a:prstGeom>
              <a:solidFill>
                <a:schemeClr val="accent4">
                  <a:lumMod val="40000"/>
                  <a:lumOff val="6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r>
                        <a:rPr kumimoji="0" lang="en-US" sz="2800" b="1" i="1" u="none" strike="noStrike" cap="none" normalizeH="0" baseline="0" smtClean="0">
                          <a:ln>
                            <a:noFill/>
                          </a:ln>
                          <a:solidFill>
                            <a:schemeClr val="tx1"/>
                          </a:solidFill>
                          <a:effectLst/>
                          <a:latin typeface="Cambria Math"/>
                          <a:cs typeface="Times New Roman" pitchFamily="18" charset="0"/>
                        </a:rPr>
                        <m:t>𝑴</m:t>
                      </m:r>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913228" y="1524000"/>
                <a:ext cx="2367914" cy="2377440"/>
              </a:xfrm>
              <a:prstGeom prst="rect">
                <a:avLst/>
              </a:prstGeom>
              <a:blipFill rotWithShape="1">
                <a:blip r:embed="rId3"/>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0" name="TextBox 19"/>
          <p:cNvSpPr txBox="1"/>
          <p:nvPr/>
        </p:nvSpPr>
        <p:spPr>
          <a:xfrm>
            <a:off x="1507588" y="4006334"/>
            <a:ext cx="1133644" cy="369332"/>
          </a:xfrm>
          <a:prstGeom prst="rect">
            <a:avLst/>
          </a:prstGeom>
          <a:noFill/>
        </p:spPr>
        <p:txBody>
          <a:bodyPr wrap="none" rtlCol="0">
            <a:spAutoFit/>
          </a:bodyPr>
          <a:lstStyle/>
          <a:p>
            <a:r>
              <a:rPr lang="en-US" dirty="0" smtClean="0"/>
              <a:t>Matrix </a:t>
            </a:r>
            <a:r>
              <a:rPr lang="en-US" b="1" dirty="0" smtClean="0"/>
              <a:t>M</a:t>
            </a:r>
            <a:endParaRPr lang="en-US" b="1" dirty="0"/>
          </a:p>
        </p:txBody>
      </p:sp>
      <mc:AlternateContent xmlns:mc="http://schemas.openxmlformats.org/markup-compatibility/2006" xmlns:a14="http://schemas.microsoft.com/office/drawing/2010/main">
        <mc:Choice Requires="a14">
          <p:sp>
            <p:nvSpPr>
              <p:cNvPr id="21" name="Rectangle 20"/>
              <p:cNvSpPr/>
              <p:nvPr/>
            </p:nvSpPr>
            <p:spPr bwMode="auto">
              <a:xfrm>
                <a:off x="3535680" y="1524000"/>
                <a:ext cx="426720" cy="2377440"/>
              </a:xfrm>
              <a:prstGeom prst="rect">
                <a:avLst/>
              </a:prstGeom>
              <a:solidFill>
                <a:schemeClr val="accent3">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smtClean="0">
                          <a:ln>
                            <a:noFill/>
                          </a:ln>
                          <a:solidFill>
                            <a:schemeClr val="tx1"/>
                          </a:solidFill>
                          <a:effectLst/>
                          <a:latin typeface="Cambria Math"/>
                          <a:cs typeface="Times New Roman" pitchFamily="18" charset="0"/>
                        </a:rPr>
                        <m:t>𝑽</m:t>
                      </m:r>
                    </m:oMath>
                  </m:oMathPara>
                </a14:m>
                <a:endParaRPr kumimoji="0" lang="en-US" sz="20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3535680" y="1524000"/>
                <a:ext cx="426720" cy="2377440"/>
              </a:xfrm>
              <a:prstGeom prst="rect">
                <a:avLst/>
              </a:prstGeom>
              <a:blipFill rotWithShape="1">
                <a:blip r:embed="rId4"/>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2" name="TextBox 21"/>
          <p:cNvSpPr txBox="1"/>
          <p:nvPr/>
        </p:nvSpPr>
        <p:spPr>
          <a:xfrm>
            <a:off x="3124200" y="4006334"/>
            <a:ext cx="1170513" cy="369332"/>
          </a:xfrm>
          <a:prstGeom prst="rect">
            <a:avLst/>
          </a:prstGeom>
          <a:noFill/>
        </p:spPr>
        <p:txBody>
          <a:bodyPr wrap="none" rtlCol="0">
            <a:spAutoFit/>
          </a:bodyPr>
          <a:lstStyle/>
          <a:p>
            <a:r>
              <a:rPr lang="en-US" dirty="0" smtClean="0"/>
              <a:t>Vector </a:t>
            </a:r>
            <a:r>
              <a:rPr lang="en-US" b="1" dirty="0" smtClean="0"/>
              <a:t>V</a:t>
            </a:r>
            <a:endParaRPr lang="en-US" b="1" dirty="0"/>
          </a:p>
        </p:txBody>
      </p:sp>
      <p:sp>
        <p:nvSpPr>
          <p:cNvPr id="12" name="TextBox 11"/>
          <p:cNvSpPr txBox="1"/>
          <p:nvPr/>
        </p:nvSpPr>
        <p:spPr>
          <a:xfrm>
            <a:off x="4294712" y="1219200"/>
            <a:ext cx="4849287" cy="2308324"/>
          </a:xfrm>
          <a:prstGeom prst="rect">
            <a:avLst/>
          </a:prstGeom>
          <a:solidFill>
            <a:schemeClr val="bg2"/>
          </a:solidFill>
          <a:ln>
            <a:solidFill>
              <a:schemeClr val="bg2">
                <a:lumMod val="25000"/>
              </a:schemeClr>
            </a:solidFill>
          </a:ln>
        </p:spPr>
        <p:txBody>
          <a:bodyPr wrap="square" rtlCol="0">
            <a:spAutoFit/>
          </a:bodyPr>
          <a:lstStyle/>
          <a:p>
            <a:r>
              <a:rPr lang="en-US" altLang="ko-KR" sz="1600" dirty="0">
                <a:solidFill>
                  <a:srgbClr val="002060"/>
                </a:solidFill>
                <a:latin typeface="Lucida Console" panose="020B0609040504020204" pitchFamily="49" charset="0"/>
                <a:cs typeface="Calibri" panose="020F0502020204030204" pitchFamily="34" charset="0"/>
              </a:rPr>
              <a:t>void task&lt;inner&gt; </a:t>
            </a:r>
            <a:r>
              <a:rPr lang="en-US" altLang="ko-KR" sz="1600" dirty="0" err="1">
                <a:solidFill>
                  <a:srgbClr val="002060"/>
                </a:solidFill>
                <a:latin typeface="Lucida Console" panose="020B0609040504020204" pitchFamily="49" charset="0"/>
                <a:cs typeface="Calibri" panose="020F0502020204030204" pitchFamily="34" charset="0"/>
              </a:rPr>
              <a:t>SpMV</a:t>
            </a:r>
            <a:r>
              <a:rPr lang="en-US" altLang="ko-KR" sz="1600" dirty="0">
                <a:solidFill>
                  <a:srgbClr val="002060"/>
                </a:solidFill>
                <a:latin typeface="Lucida Console" panose="020B0609040504020204" pitchFamily="49" charset="0"/>
                <a:cs typeface="Calibri" panose="020F0502020204030204" pitchFamily="34" charset="0"/>
              </a:rPr>
              <a:t>(in M, in Vi, out </a:t>
            </a:r>
            <a:r>
              <a:rPr lang="en-US" altLang="ko-KR" sz="1600" dirty="0" smtClean="0">
                <a:solidFill>
                  <a:srgbClr val="002060"/>
                </a:solidFill>
                <a:latin typeface="Lucida Console" panose="020B0609040504020204" pitchFamily="49" charset="0"/>
                <a:cs typeface="Calibri" panose="020F0502020204030204" pitchFamily="34" charset="0"/>
              </a:rPr>
              <a:t>  </a:t>
            </a:r>
            <a:br>
              <a:rPr lang="en-US" altLang="ko-KR" sz="1600"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Ri</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 </a:t>
            </a: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b="1" dirty="0" err="1">
                <a:solidFill>
                  <a:srgbClr val="002060"/>
                </a:solidFill>
                <a:latin typeface="Lucida Console" panose="020B0609040504020204" pitchFamily="49" charset="0"/>
                <a:cs typeface="Calibri" panose="020F0502020204030204" pitchFamily="34" charset="0"/>
              </a:rPr>
              <a:t>GetCurrentCD</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b="1" dirty="0" smtClean="0">
                <a:solidFill>
                  <a:srgbClr val="002060"/>
                </a:solidFill>
                <a:latin typeface="Lucida Console" panose="020B0609040504020204" pitchFamily="49" charset="0"/>
                <a:cs typeface="Calibri" panose="020F0502020204030204" pitchFamily="34" charset="0"/>
              </a:rPr>
              <a:t>           -&gt;</a:t>
            </a:r>
            <a:r>
              <a:rPr lang="en-US" altLang="ko-KR" sz="1600" b="1" dirty="0" err="1" smtClean="0">
                <a:solidFill>
                  <a:srgbClr val="002060"/>
                </a:solidFill>
                <a:latin typeface="Lucida Console" panose="020B0609040504020204" pitchFamily="49" charset="0"/>
                <a:cs typeface="Calibri" panose="020F0502020204030204" pitchFamily="34" charset="0"/>
              </a:rPr>
              <a:t>CreateAndBegin</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cd-&gt;</a:t>
            </a:r>
            <a:r>
              <a:rPr lang="en-US" altLang="ko-KR" sz="1600" b="1" dirty="0">
                <a:solidFill>
                  <a:srgbClr val="002060"/>
                </a:solidFill>
                <a:latin typeface="Lucida Console" panose="020B0609040504020204" pitchFamily="49" charset="0"/>
                <a:cs typeface="Calibri" panose="020F0502020204030204" pitchFamily="34" charset="0"/>
              </a:rPr>
              <a:t>P</a:t>
            </a:r>
            <a:r>
              <a:rPr lang="en-US" altLang="ko-KR" sz="1600" b="1" dirty="0" smtClean="0">
                <a:solidFill>
                  <a:srgbClr val="002060"/>
                </a:solidFill>
                <a:latin typeface="Lucida Console" panose="020B0609040504020204" pitchFamily="49" charset="0"/>
                <a:cs typeface="Calibri" panose="020F0502020204030204" pitchFamily="34" charset="0"/>
              </a:rPr>
              <a:t>reserve(matrix</a:t>
            </a:r>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smtClean="0">
                <a:solidFill>
                  <a:srgbClr val="002060"/>
                </a:solidFill>
                <a:latin typeface="Lucida Console" panose="020B0609040504020204" pitchFamily="49" charset="0"/>
                <a:cs typeface="Calibri" panose="020F0502020204030204" pitchFamily="34" charset="0"/>
              </a:rPr>
              <a:t>size, </a:t>
            </a:r>
            <a:r>
              <a:rPr lang="en-US" altLang="ko-KR" sz="1600" b="1" dirty="0" err="1" smtClean="0">
                <a:solidFill>
                  <a:srgbClr val="002060"/>
                </a:solidFill>
                <a:latin typeface="Lucida Console" panose="020B0609040504020204" pitchFamily="49" charset="0"/>
                <a:cs typeface="Calibri" panose="020F0502020204030204" pitchFamily="34" charset="0"/>
              </a:rPr>
              <a:t>kCopy</a:t>
            </a:r>
            <a:r>
              <a:rPr lang="en-US" altLang="ko-KR" sz="1600" b="1" dirty="0" smtClean="0">
                <a:solidFill>
                  <a:srgbClr val="002060"/>
                </a:solidFill>
                <a:latin typeface="Lucida Console" panose="020B0609040504020204" pitchFamily="49" charset="0"/>
                <a:cs typeface="Calibri" panose="020F0502020204030204" pitchFamily="34" charset="0"/>
              </a:rPr>
              <a:t>);</a:t>
            </a:r>
            <a:endParaRPr lang="en-US" altLang="ko-KR" sz="1600" b="1" dirty="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a:solidFill>
                  <a:srgbClr val="002060"/>
                </a:solidFill>
                <a:latin typeface="Lucida Console" panose="020B0609040504020204" pitchFamily="49" charset="0"/>
                <a:cs typeface="Calibri" panose="020F0502020204030204" pitchFamily="34" charset="0"/>
              </a:rPr>
              <a:t>forall</a:t>
            </a:r>
            <a:r>
              <a:rPr lang="en-US" altLang="ko-KR" sz="1600" dirty="0">
                <a:solidFill>
                  <a:srgbClr val="002060"/>
                </a:solidFill>
                <a:latin typeface="Lucida Console" panose="020B0609040504020204" pitchFamily="49" charset="0"/>
                <a:cs typeface="Calibri" panose="020F0502020204030204" pitchFamily="34" charset="0"/>
              </a:rPr>
              <a:t>(…) reduce(…)</a:t>
            </a:r>
            <a:br>
              <a:rPr lang="en-US" altLang="ko-KR" sz="1600" dirty="0">
                <a:solidFill>
                  <a:srgbClr val="002060"/>
                </a:solidFill>
                <a:latin typeface="Lucida Console" panose="020B0609040504020204" pitchFamily="49" charset="0"/>
                <a:cs typeface="Calibri" panose="020F0502020204030204" pitchFamily="34" charset="0"/>
              </a:rPr>
            </a:b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SpMV</a:t>
            </a:r>
            <a:r>
              <a:rPr lang="en-US" altLang="ko-KR" sz="1600" dirty="0" smtClean="0">
                <a:solidFill>
                  <a:srgbClr val="002060"/>
                </a:solidFill>
                <a:latin typeface="Lucida Console" panose="020B0609040504020204" pitchFamily="49" charset="0"/>
                <a:cs typeface="Calibri" panose="020F0502020204030204" pitchFamily="34" charset="0"/>
              </a:rPr>
              <a:t>(M</a:t>
            </a:r>
            <a:r>
              <a:rPr lang="en-US" altLang="ko-KR" sz="1600" dirty="0">
                <a:solidFill>
                  <a:srgbClr val="002060"/>
                </a:solidFill>
                <a:latin typeface="Lucida Console" panose="020B0609040504020204" pitchFamily="49" charset="0"/>
                <a:cs typeface="Calibri" panose="020F0502020204030204" pitchFamily="34" charset="0"/>
              </a:rPr>
              <a:t>[…],Vi[…],</a:t>
            </a:r>
            <a:r>
              <a:rPr lang="en-US" altLang="ko-KR" sz="1600" dirty="0" err="1">
                <a:solidFill>
                  <a:srgbClr val="002060"/>
                </a:solidFill>
                <a:latin typeface="Lucida Console" panose="020B0609040504020204" pitchFamily="49" charset="0"/>
                <a:cs typeface="Calibri" panose="020F0502020204030204" pitchFamily="34" charset="0"/>
              </a:rPr>
              <a:t>Ri</a:t>
            </a:r>
            <a:r>
              <a:rPr lang="en-US" altLang="ko-KR" sz="1600" dirty="0">
                <a:solidFill>
                  <a:srgbClr val="002060"/>
                </a:solidFill>
                <a:latin typeface="Lucida Console" panose="020B0609040504020204" pitchFamily="49" charset="0"/>
                <a:cs typeface="Calibri" panose="020F0502020204030204" pitchFamily="34" charset="0"/>
              </a:rPr>
              <a:t>[…]);</a:t>
            </a:r>
          </a:p>
          <a:p>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smtClean="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a:solidFill>
                  <a:srgbClr val="002060"/>
                </a:solidFill>
                <a:latin typeface="Lucida Console" panose="020B0609040504020204" pitchFamily="49" charset="0"/>
                <a:cs typeface="Calibri" panose="020F0502020204030204" pitchFamily="34" charset="0"/>
              </a:rPr>
              <a:t>Complete(); </a:t>
            </a:r>
            <a:endParaRPr lang="en-US" altLang="ko-KR" sz="1600" b="1" dirty="0" smtClean="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a:t>
            </a:r>
            <a:endParaRPr lang="en-US" altLang="ko-KR" sz="1600" dirty="0">
              <a:solidFill>
                <a:srgbClr val="002060"/>
              </a:solidFill>
              <a:latin typeface="Lucida Console" panose="020B0609040504020204" pitchFamily="49" charset="0"/>
              <a:cs typeface="Calibri" panose="020F0502020204030204" pitchFamily="34" charset="0"/>
            </a:endParaRPr>
          </a:p>
        </p:txBody>
      </p:sp>
      <p:sp>
        <p:nvSpPr>
          <p:cNvPr id="13" name="TextBox 12"/>
          <p:cNvSpPr txBox="1"/>
          <p:nvPr/>
        </p:nvSpPr>
        <p:spPr>
          <a:xfrm>
            <a:off x="4294712" y="3773745"/>
            <a:ext cx="4849287" cy="3046988"/>
          </a:xfrm>
          <a:prstGeom prst="rect">
            <a:avLst/>
          </a:prstGeom>
          <a:solidFill>
            <a:schemeClr val="bg2"/>
          </a:solidFill>
          <a:ln>
            <a:solidFill>
              <a:schemeClr val="bg2">
                <a:lumMod val="25000"/>
              </a:schemeClr>
            </a:solidFill>
          </a:ln>
        </p:spPr>
        <p:txBody>
          <a:bodyPr wrap="square" rtlCol="0">
            <a:spAutoFit/>
          </a:bodyPr>
          <a:lstStyle/>
          <a:p>
            <a:r>
              <a:rPr lang="en-US" altLang="ko-KR" sz="1600" dirty="0" smtClean="0">
                <a:solidFill>
                  <a:srgbClr val="002060"/>
                </a:solidFill>
                <a:latin typeface="Lucida Console" panose="020B0609040504020204" pitchFamily="49" charset="0"/>
                <a:cs typeface="Calibri" panose="020F0502020204030204" pitchFamily="34" charset="0"/>
              </a:rPr>
              <a:t>void </a:t>
            </a:r>
            <a:r>
              <a:rPr lang="en-US" altLang="ko-KR" sz="1600" dirty="0">
                <a:solidFill>
                  <a:srgbClr val="002060"/>
                </a:solidFill>
                <a:latin typeface="Lucida Console" panose="020B0609040504020204" pitchFamily="49" charset="0"/>
                <a:cs typeface="Calibri" panose="020F0502020204030204" pitchFamily="34" charset="0"/>
              </a:rPr>
              <a:t>task&lt;leaf&gt; </a:t>
            </a:r>
            <a:r>
              <a:rPr lang="en-US" altLang="ko-KR" sz="1600" dirty="0" err="1">
                <a:solidFill>
                  <a:srgbClr val="002060"/>
                </a:solidFill>
                <a:latin typeface="Lucida Console" panose="020B0609040504020204" pitchFamily="49" charset="0"/>
                <a:cs typeface="Calibri" panose="020F0502020204030204" pitchFamily="34" charset="0"/>
              </a:rPr>
              <a:t>SpMV</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 </a:t>
            </a: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b="1" dirty="0" err="1">
                <a:solidFill>
                  <a:srgbClr val="002060"/>
                </a:solidFill>
                <a:latin typeface="Lucida Console" panose="020B0609040504020204" pitchFamily="49" charset="0"/>
                <a:cs typeface="Calibri" panose="020F0502020204030204" pitchFamily="34" charset="0"/>
              </a:rPr>
              <a:t>GetCurrentCD</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b="1" dirty="0" smtClean="0">
                <a:solidFill>
                  <a:srgbClr val="002060"/>
                </a:solidFill>
                <a:latin typeface="Lucida Console" panose="020B0609040504020204" pitchFamily="49" charset="0"/>
                <a:cs typeface="Calibri" panose="020F0502020204030204" pitchFamily="34" charset="0"/>
              </a:rPr>
              <a:t>           -&gt;</a:t>
            </a:r>
            <a:r>
              <a:rPr lang="en-US" altLang="ko-KR" sz="1600" b="1" dirty="0" err="1" smtClean="0">
                <a:solidFill>
                  <a:srgbClr val="002060"/>
                </a:solidFill>
                <a:latin typeface="Lucida Console" panose="020B0609040504020204" pitchFamily="49" charset="0"/>
                <a:cs typeface="Calibri" panose="020F0502020204030204" pitchFamily="34" charset="0"/>
              </a:rPr>
              <a:t>CreateAndBegin</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b="1" dirty="0" smtClean="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cd-&gt;</a:t>
            </a:r>
            <a:r>
              <a:rPr lang="en-US" altLang="ko-KR" sz="1600" b="1" dirty="0" smtClean="0">
                <a:solidFill>
                  <a:srgbClr val="002060"/>
                </a:solidFill>
                <a:latin typeface="Lucida Console" panose="020B0609040504020204" pitchFamily="49" charset="0"/>
                <a:cs typeface="Calibri" panose="020F0502020204030204" pitchFamily="34" charset="0"/>
              </a:rPr>
              <a:t>Preserve(M,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(M), </a:t>
            </a:r>
            <a:r>
              <a:rPr lang="en-US" altLang="ko-KR" sz="1600" b="1" dirty="0" err="1" smtClean="0">
                <a:solidFill>
                  <a:srgbClr val="002060"/>
                </a:solidFill>
                <a:latin typeface="Lucida Console" panose="020B0609040504020204" pitchFamily="49" charset="0"/>
                <a:cs typeface="Calibri" panose="020F0502020204030204" pitchFamily="34" charset="0"/>
              </a:rPr>
              <a:t>kRef</a:t>
            </a:r>
            <a:r>
              <a:rPr lang="en-US" altLang="ko-KR" sz="1600" b="1" dirty="0" smtClean="0">
                <a:solidFill>
                  <a:srgbClr val="002060"/>
                </a:solidFill>
                <a:latin typeface="Lucida Console" panose="020B0609040504020204" pitchFamily="49" charset="0"/>
                <a:cs typeface="Calibri" panose="020F0502020204030204" pitchFamily="34" charset="0"/>
              </a:rPr>
              <a:t>); </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cd-&gt;</a:t>
            </a:r>
            <a:r>
              <a:rPr lang="en-US" altLang="ko-KR" sz="1600" b="1" dirty="0" smtClean="0">
                <a:solidFill>
                  <a:srgbClr val="002060"/>
                </a:solidFill>
                <a:latin typeface="Lucida Console" panose="020B0609040504020204" pitchFamily="49" charset="0"/>
                <a:cs typeface="Calibri" panose="020F0502020204030204" pitchFamily="34" charset="0"/>
              </a:rPr>
              <a:t>Preserve(Vi,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(Vi), </a:t>
            </a:r>
            <a:r>
              <a:rPr lang="en-US" altLang="ko-KR" sz="1600" b="1" dirty="0" err="1" smtClean="0">
                <a:solidFill>
                  <a:srgbClr val="002060"/>
                </a:solidFill>
                <a:latin typeface="Lucida Console" panose="020B0609040504020204" pitchFamily="49" charset="0"/>
                <a:cs typeface="Calibri" panose="020F0502020204030204" pitchFamily="34" charset="0"/>
              </a:rPr>
              <a:t>kCopy</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r=0..N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c=</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[r+1] </a:t>
            </a:r>
            <a:br>
              <a:rPr lang="en-US" altLang="ko-KR" sz="1600" dirty="0">
                <a:solidFill>
                  <a:srgbClr val="002060"/>
                </a:solidFill>
                <a:latin typeface="Lucida Console" panose="020B0609040504020204" pitchFamily="49" charset="0"/>
                <a:cs typeface="Calibri" panose="020F0502020204030204" pitchFamily="34" charset="0"/>
              </a:rPr>
            </a:b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resi</a:t>
            </a:r>
            <a:r>
              <a:rPr lang="en-US" altLang="ko-KR" sz="1600" dirty="0" smtClean="0">
                <a:solidFill>
                  <a:srgbClr val="002060"/>
                </a:solidFill>
                <a:latin typeface="Lucida Console" panose="020B0609040504020204" pitchFamily="49" charset="0"/>
                <a:cs typeface="Calibri" panose="020F0502020204030204" pitchFamily="34" charset="0"/>
              </a:rPr>
              <a:t>[r</a:t>
            </a:r>
            <a:r>
              <a:rPr lang="en-US" altLang="ko-KR" sz="1600" dirty="0">
                <a:solidFill>
                  <a:srgbClr val="002060"/>
                </a:solidFill>
                <a:latin typeface="Lucida Console" panose="020B0609040504020204" pitchFamily="49" charset="0"/>
                <a:cs typeface="Calibri" panose="020F0502020204030204" pitchFamily="34" charset="0"/>
              </a:rPr>
              <a:t>]+=data[c]*Vi[</a:t>
            </a:r>
            <a:r>
              <a:rPr lang="en-US" altLang="ko-KR" sz="1600" dirty="0" err="1">
                <a:solidFill>
                  <a:srgbClr val="002060"/>
                </a:solidFill>
                <a:latin typeface="Lucida Console" panose="020B0609040504020204" pitchFamily="49" charset="0"/>
                <a:cs typeface="Calibri" panose="020F0502020204030204" pitchFamily="34" charset="0"/>
              </a:rPr>
              <a:t>cIdx</a:t>
            </a:r>
            <a:r>
              <a:rPr lang="en-US" altLang="ko-KR" sz="1600" dirty="0">
                <a:solidFill>
                  <a:srgbClr val="002060"/>
                </a:solidFill>
                <a:latin typeface="Lucida Console" panose="020B0609040504020204" pitchFamily="49" charset="0"/>
                <a:cs typeface="Calibri" panose="020F0502020204030204" pitchFamily="34" charset="0"/>
              </a:rPr>
              <a:t>[c]];</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err="1">
                <a:solidFill>
                  <a:srgbClr val="002060"/>
                </a:solidFill>
                <a:latin typeface="Lucida Console" panose="020B0609040504020204" pitchFamily="49" charset="0"/>
                <a:cs typeface="Calibri" panose="020F0502020204030204" pitchFamily="34" charset="0"/>
              </a:rPr>
              <a:t>CDAssert</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b="1" dirty="0" err="1">
                <a:solidFill>
                  <a:srgbClr val="002060"/>
                </a:solidFill>
                <a:latin typeface="Lucida Console" panose="020B0609040504020204" pitchFamily="49" charset="0"/>
                <a:cs typeface="Calibri" panose="020F0502020204030204" pitchFamily="34" charset="0"/>
              </a:rPr>
              <a:t>idx</a:t>
            </a:r>
            <a:r>
              <a:rPr lang="en-US" altLang="ko-KR" sz="1600" b="1" dirty="0">
                <a:solidFill>
                  <a:srgbClr val="002060"/>
                </a:solidFill>
                <a:latin typeface="Lucida Console" panose="020B0609040504020204" pitchFamily="49" charset="0"/>
                <a:cs typeface="Calibri" panose="020F0502020204030204" pitchFamily="34" charset="0"/>
              </a:rPr>
              <a:t> &gt; </a:t>
            </a:r>
            <a:r>
              <a:rPr lang="en-US" altLang="ko-KR" sz="1600" b="1" dirty="0" err="1">
                <a:solidFill>
                  <a:srgbClr val="002060"/>
                </a:solidFill>
                <a:latin typeface="Lucida Console" panose="020B0609040504020204" pitchFamily="49" charset="0"/>
                <a:cs typeface="Calibri" panose="020F0502020204030204" pitchFamily="34" charset="0"/>
              </a:rPr>
              <a:t>prevIdx</a:t>
            </a:r>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err="1" smtClean="0">
                <a:solidFill>
                  <a:srgbClr val="002060"/>
                </a:solidFill>
                <a:latin typeface="Lucida Console" panose="020B0609040504020204" pitchFamily="49" charset="0"/>
                <a:cs typeface="Calibri" panose="020F0502020204030204" pitchFamily="34" charset="0"/>
              </a:rPr>
              <a:t>kSoft</a:t>
            </a:r>
            <a:r>
              <a:rPr lang="en-US" altLang="ko-KR" sz="1600" b="1" dirty="0" smtClean="0">
                <a:solidFill>
                  <a:srgbClr val="002060"/>
                </a:solidFill>
                <a:latin typeface="Lucida Console" panose="020B0609040504020204" pitchFamily="49" charset="0"/>
                <a:cs typeface="Calibri" panose="020F0502020204030204" pitchFamily="34" charset="0"/>
              </a:rPr>
              <a:t>);</a:t>
            </a:r>
            <a:endParaRPr lang="en-US" altLang="ko-KR" sz="1600" b="1" dirty="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prevC</a:t>
            </a:r>
            <a:r>
              <a:rPr lang="en-US" altLang="ko-KR" sz="1600" dirty="0" smtClean="0">
                <a:solidFill>
                  <a:srgbClr val="002060"/>
                </a:solidFill>
                <a:latin typeface="Lucida Console" panose="020B0609040504020204" pitchFamily="49" charset="0"/>
                <a:cs typeface="Calibri" panose="020F0502020204030204" pitchFamily="34" charset="0"/>
              </a:rPr>
              <a:t>=c;</a:t>
            </a:r>
            <a:endParaRPr lang="en-US" altLang="ko-KR" sz="1600" dirty="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a:solidFill>
                  <a:srgbClr val="002060"/>
                </a:solidFill>
                <a:latin typeface="Lucida Console" panose="020B0609040504020204" pitchFamily="49" charset="0"/>
                <a:cs typeface="Calibri" panose="020F0502020204030204" pitchFamily="34" charset="0"/>
              </a:rPr>
              <a:t>Complete(); </a:t>
            </a:r>
            <a:endParaRPr lang="en-US" altLang="ko-KR" sz="1600" dirty="0" smtClean="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a:t>
            </a:r>
          </a:p>
        </p:txBody>
      </p:sp>
    </p:spTree>
    <p:extLst>
      <p:ext uri="{BB962C8B-B14F-4D97-AF65-F5344CB8AC3E}">
        <p14:creationId xmlns:p14="http://schemas.microsoft.com/office/powerpoint/2010/main" val="3328783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example: </a:t>
            </a:r>
            <a:r>
              <a:rPr lang="en-US" dirty="0" err="1" smtClean="0"/>
              <a:t>SpMV</a:t>
            </a:r>
            <a:endParaRPr lang="en-US" dirty="0"/>
          </a:p>
        </p:txBody>
      </p:sp>
      <p:sp>
        <p:nvSpPr>
          <p:cNvPr id="8" name="Rectangle 6"/>
          <p:cNvSpPr>
            <a:spLocks noGrp="1" noChangeArrowheads="1"/>
          </p:cNvSpPr>
          <p:nvPr>
            <p:ph type="sldNum" idx="12"/>
          </p:nvPr>
        </p:nvSpPr>
        <p:spPr>
          <a:ln/>
        </p:spPr>
        <p:txBody>
          <a:bodyPr/>
          <a:lstStyle/>
          <a:p>
            <a:pPr>
              <a:defRPr/>
            </a:pPr>
            <a:fld id="{601C25D1-4320-45C9-A8DE-289E7E3A86B0}" type="slidenum">
              <a:rPr lang="en-US" altLang="en-US"/>
              <a:pPr>
                <a:defRPr/>
              </a:pPr>
              <a:t>24</a:t>
            </a:fld>
            <a:endParaRPr lang="en-US" altLang="en-US"/>
          </a:p>
        </p:txBody>
      </p:sp>
      <p:sp>
        <p:nvSpPr>
          <p:cNvPr id="6" name="Footer Placeholder 1"/>
          <p:cNvSpPr>
            <a:spLocks noGrp="1"/>
          </p:cNvSpPr>
          <p:nvPr>
            <p:ph type="ftr" idx="3"/>
          </p:nvPr>
        </p:nvSpPr>
        <p:spPr/>
        <p:txBody>
          <a:bodyPr/>
          <a:lstStyle/>
          <a:p>
            <a:r>
              <a:rPr lang="fr-FR" smtClean="0"/>
              <a:t>Containment Domains Resilience (c) Mattan Erez</a:t>
            </a:r>
            <a:endParaRPr lang="en-US" dirty="0"/>
          </a:p>
        </p:txBody>
      </p:sp>
      <mc:AlternateContent xmlns:mc="http://schemas.openxmlformats.org/markup-compatibility/2006" xmlns:a14="http://schemas.microsoft.com/office/drawing/2010/main">
        <mc:Choice Requires="a14">
          <p:sp>
            <p:nvSpPr>
              <p:cNvPr id="16" name="Rectangle 15"/>
              <p:cNvSpPr/>
              <p:nvPr/>
            </p:nvSpPr>
            <p:spPr bwMode="auto">
              <a:xfrm>
                <a:off x="913228" y="1524000"/>
                <a:ext cx="1188720" cy="1188720"/>
              </a:xfrm>
              <a:prstGeom prst="rect">
                <a:avLst/>
              </a:prstGeom>
              <a:solidFill>
                <a:schemeClr val="accent4">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𝟎𝟎</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913228" y="1524000"/>
                <a:ext cx="1188720" cy="1188720"/>
              </a:xfrm>
              <a:prstGeom prst="rect">
                <a:avLst/>
              </a:prstGeom>
              <a:blipFill rotWithShape="1">
                <a:blip r:embed="rId3"/>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bwMode="auto">
              <a:xfrm>
                <a:off x="2092422" y="1524000"/>
                <a:ext cx="1188720" cy="1188720"/>
              </a:xfrm>
              <a:prstGeom prst="rect">
                <a:avLst/>
              </a:prstGeom>
              <a:solidFill>
                <a:schemeClr val="accent6">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𝟎𝟏</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bwMode="auto">
              <a:xfrm>
                <a:off x="2092422" y="1524000"/>
                <a:ext cx="1188720" cy="1188720"/>
              </a:xfrm>
              <a:prstGeom prst="rect">
                <a:avLst/>
              </a:prstGeom>
              <a:blipFill rotWithShape="1">
                <a:blip r:embed="rId4"/>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bwMode="auto">
              <a:xfrm>
                <a:off x="913228" y="2712720"/>
                <a:ext cx="1188720" cy="1188720"/>
              </a:xfrm>
              <a:prstGeom prst="rect">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𝟏𝟎</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bwMode="auto">
              <a:xfrm>
                <a:off x="913228" y="2712720"/>
                <a:ext cx="1188720" cy="1188720"/>
              </a:xfrm>
              <a:prstGeom prst="rect">
                <a:avLst/>
              </a:prstGeom>
              <a:blipFill rotWithShape="1">
                <a:blip r:embed="rId5"/>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bwMode="auto">
              <a:xfrm>
                <a:off x="2092422" y="2712720"/>
                <a:ext cx="1188720" cy="1188720"/>
              </a:xfrm>
              <a:prstGeom prst="rect">
                <a:avLst/>
              </a:prstGeom>
              <a:solidFill>
                <a:schemeClr val="accent4">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𝟏𝟏</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bwMode="auto">
              <a:xfrm>
                <a:off x="2092422" y="2712720"/>
                <a:ext cx="1188720" cy="1188720"/>
              </a:xfrm>
              <a:prstGeom prst="rect">
                <a:avLst/>
              </a:prstGeom>
              <a:blipFill rotWithShape="1">
                <a:blip r:embed="rId6"/>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0" name="TextBox 19"/>
          <p:cNvSpPr txBox="1"/>
          <p:nvPr/>
        </p:nvSpPr>
        <p:spPr>
          <a:xfrm>
            <a:off x="1507588" y="4006334"/>
            <a:ext cx="1133644" cy="369332"/>
          </a:xfrm>
          <a:prstGeom prst="rect">
            <a:avLst/>
          </a:prstGeom>
          <a:noFill/>
        </p:spPr>
        <p:txBody>
          <a:bodyPr wrap="none" rtlCol="0">
            <a:spAutoFit/>
          </a:bodyPr>
          <a:lstStyle/>
          <a:p>
            <a:r>
              <a:rPr lang="en-US" dirty="0" smtClean="0"/>
              <a:t>Matrix </a:t>
            </a:r>
            <a:r>
              <a:rPr lang="en-US" b="1" dirty="0" smtClean="0"/>
              <a:t>M</a:t>
            </a:r>
            <a:endParaRPr lang="en-US" b="1" dirty="0"/>
          </a:p>
        </p:txBody>
      </p:sp>
      <mc:AlternateContent xmlns:mc="http://schemas.openxmlformats.org/markup-compatibility/2006" xmlns:a14="http://schemas.microsoft.com/office/drawing/2010/main">
        <mc:Choice Requires="a14">
          <p:sp>
            <p:nvSpPr>
              <p:cNvPr id="21" name="Rectangle 20"/>
              <p:cNvSpPr/>
              <p:nvPr/>
            </p:nvSpPr>
            <p:spPr bwMode="auto">
              <a:xfrm>
                <a:off x="3535680" y="1524000"/>
                <a:ext cx="426720" cy="1188720"/>
              </a:xfrm>
              <a:prstGeom prst="rect">
                <a:avLst/>
              </a:prstGeom>
              <a:solidFill>
                <a:schemeClr val="accent3">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chemeClr val="tx1"/>
                              </a:solidFill>
                              <a:effectLst/>
                              <a:latin typeface="Cambria Math"/>
                              <a:cs typeface="Times New Roman" pitchFamily="18" charset="0"/>
                            </a:rPr>
                            <m:t>𝑽</m:t>
                          </m:r>
                        </m:e>
                        <m:sub>
                          <m:r>
                            <a:rPr kumimoji="0" lang="en-US" sz="2000" b="1" i="1" u="none" strike="noStrike" cap="none" normalizeH="0" baseline="0" smtClean="0">
                              <a:ln>
                                <a:noFill/>
                              </a:ln>
                              <a:solidFill>
                                <a:schemeClr val="tx1"/>
                              </a:solidFill>
                              <a:effectLst/>
                              <a:latin typeface="Cambria Math"/>
                              <a:cs typeface="Times New Roman" pitchFamily="18" charset="0"/>
                            </a:rPr>
                            <m:t>𝟎</m:t>
                          </m:r>
                        </m:sub>
                      </m:sSub>
                    </m:oMath>
                  </m:oMathPara>
                </a14:m>
                <a:endParaRPr kumimoji="0" lang="en-US" sz="20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3535680" y="1524000"/>
                <a:ext cx="426720" cy="1188720"/>
              </a:xfrm>
              <a:prstGeom prst="rect">
                <a:avLst/>
              </a:prstGeom>
              <a:blipFill rotWithShape="1">
                <a:blip r:embed="rId7"/>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2" name="TextBox 21"/>
          <p:cNvSpPr txBox="1"/>
          <p:nvPr/>
        </p:nvSpPr>
        <p:spPr>
          <a:xfrm>
            <a:off x="3124200" y="4006334"/>
            <a:ext cx="1170513" cy="369332"/>
          </a:xfrm>
          <a:prstGeom prst="rect">
            <a:avLst/>
          </a:prstGeom>
          <a:noFill/>
        </p:spPr>
        <p:txBody>
          <a:bodyPr wrap="none" rtlCol="0">
            <a:spAutoFit/>
          </a:bodyPr>
          <a:lstStyle/>
          <a:p>
            <a:r>
              <a:rPr lang="en-US" dirty="0" smtClean="0"/>
              <a:t>Vector </a:t>
            </a:r>
            <a:r>
              <a:rPr lang="en-US" b="1" dirty="0" smtClean="0"/>
              <a:t>V</a:t>
            </a:r>
            <a:endParaRPr lang="en-US" b="1" dirty="0"/>
          </a:p>
        </p:txBody>
      </p:sp>
      <mc:AlternateContent xmlns:mc="http://schemas.openxmlformats.org/markup-compatibility/2006" xmlns:a14="http://schemas.microsoft.com/office/drawing/2010/main">
        <mc:Choice Requires="a14">
          <p:sp>
            <p:nvSpPr>
              <p:cNvPr id="23" name="Rectangle 22"/>
              <p:cNvSpPr/>
              <p:nvPr/>
            </p:nvSpPr>
            <p:spPr bwMode="auto">
              <a:xfrm>
                <a:off x="3535680" y="2712720"/>
                <a:ext cx="426720" cy="1188720"/>
              </a:xfrm>
              <a:prstGeom prst="rect">
                <a:avLst/>
              </a:prstGeom>
              <a:solidFill>
                <a:schemeClr val="accent3">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457200" fontAlgn="base">
                  <a:lnSpc>
                    <a:spcPct val="99000"/>
                  </a:lnSpc>
                  <a:spcBef>
                    <a:spcPct val="0"/>
                  </a:spcBef>
                  <a:spcAft>
                    <a:spcPct val="0"/>
                  </a:spcAft>
                  <a:buClr>
                    <a:srgbClr val="333399"/>
                  </a:buClr>
                  <a:buSzPct val="100000"/>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Times New Roman" pitchFamily="18" charset="0"/>
                            </a:rPr>
                          </m:ctrlPr>
                        </m:sSubPr>
                        <m:e>
                          <m:r>
                            <a:rPr lang="en-US" sz="2000" b="1" i="1">
                              <a:solidFill>
                                <a:schemeClr val="tx1"/>
                              </a:solidFill>
                              <a:latin typeface="Cambria Math"/>
                              <a:cs typeface="Times New Roman" pitchFamily="18" charset="0"/>
                            </a:rPr>
                            <m:t>𝑽</m:t>
                          </m:r>
                        </m:e>
                        <m:sub>
                          <m:r>
                            <a:rPr lang="en-US" sz="2000" b="1" i="1" smtClean="0">
                              <a:solidFill>
                                <a:schemeClr val="tx1"/>
                              </a:solidFill>
                              <a:latin typeface="Cambria Math"/>
                              <a:cs typeface="Times New Roman" pitchFamily="18" charset="0"/>
                            </a:rPr>
                            <m:t>𝟏</m:t>
                          </m:r>
                        </m:sub>
                      </m:sSub>
                    </m:oMath>
                  </m:oMathPara>
                </a14:m>
                <a:endParaRPr lang="en-US" sz="2000" b="1" dirty="0">
                  <a:solidFill>
                    <a:schemeClr val="tx1"/>
                  </a:solidFill>
                  <a:latin typeface="Century Gothic" pitchFamily="34"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bwMode="auto">
              <a:xfrm>
                <a:off x="3535680" y="2712720"/>
                <a:ext cx="426720" cy="1188720"/>
              </a:xfrm>
              <a:prstGeom prst="rect">
                <a:avLst/>
              </a:prstGeom>
              <a:blipFill rotWithShape="1">
                <a:blip r:embed="rId8"/>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5" name="TextBox 24"/>
          <p:cNvSpPr txBox="1"/>
          <p:nvPr/>
        </p:nvSpPr>
        <p:spPr>
          <a:xfrm>
            <a:off x="4294712" y="1219200"/>
            <a:ext cx="4849287" cy="2308324"/>
          </a:xfrm>
          <a:prstGeom prst="rect">
            <a:avLst/>
          </a:prstGeom>
          <a:solidFill>
            <a:schemeClr val="bg2"/>
          </a:solidFill>
          <a:ln>
            <a:solidFill>
              <a:schemeClr val="bg2">
                <a:lumMod val="25000"/>
              </a:schemeClr>
            </a:solidFill>
          </a:ln>
        </p:spPr>
        <p:txBody>
          <a:bodyPr wrap="square" rtlCol="0">
            <a:spAutoFit/>
          </a:bodyPr>
          <a:lstStyle/>
          <a:p>
            <a:r>
              <a:rPr lang="en-US" altLang="ko-KR" sz="1600" dirty="0">
                <a:solidFill>
                  <a:srgbClr val="002060"/>
                </a:solidFill>
                <a:latin typeface="Lucida Console" panose="020B0609040504020204" pitchFamily="49" charset="0"/>
                <a:cs typeface="Calibri" panose="020F0502020204030204" pitchFamily="34" charset="0"/>
              </a:rPr>
              <a:t>void task&lt;inner&gt; </a:t>
            </a:r>
            <a:r>
              <a:rPr lang="en-US" altLang="ko-KR" sz="1600" dirty="0" err="1">
                <a:solidFill>
                  <a:srgbClr val="002060"/>
                </a:solidFill>
                <a:latin typeface="Lucida Console" panose="020B0609040504020204" pitchFamily="49" charset="0"/>
                <a:cs typeface="Calibri" panose="020F0502020204030204" pitchFamily="34" charset="0"/>
              </a:rPr>
              <a:t>SpMV</a:t>
            </a:r>
            <a:r>
              <a:rPr lang="en-US" altLang="ko-KR" sz="1600" dirty="0">
                <a:solidFill>
                  <a:srgbClr val="002060"/>
                </a:solidFill>
                <a:latin typeface="Lucida Console" panose="020B0609040504020204" pitchFamily="49" charset="0"/>
                <a:cs typeface="Calibri" panose="020F0502020204030204" pitchFamily="34" charset="0"/>
              </a:rPr>
              <a:t>(in M, in Vi, out </a:t>
            </a:r>
            <a:r>
              <a:rPr lang="en-US" altLang="ko-KR" sz="1600" dirty="0" smtClean="0">
                <a:solidFill>
                  <a:srgbClr val="002060"/>
                </a:solidFill>
                <a:latin typeface="Lucida Console" panose="020B0609040504020204" pitchFamily="49" charset="0"/>
                <a:cs typeface="Calibri" panose="020F0502020204030204" pitchFamily="34" charset="0"/>
              </a:rPr>
              <a:t/>
            </a:r>
            <a:br>
              <a:rPr lang="en-US" altLang="ko-KR" sz="1600"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Ri</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 </a:t>
            </a: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b="1" dirty="0" err="1">
                <a:solidFill>
                  <a:srgbClr val="002060"/>
                </a:solidFill>
                <a:latin typeface="Lucida Console" panose="020B0609040504020204" pitchFamily="49" charset="0"/>
                <a:cs typeface="Calibri" panose="020F0502020204030204" pitchFamily="34" charset="0"/>
              </a:rPr>
              <a:t>GetCurrentCD</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b="1" dirty="0" smtClean="0">
                <a:solidFill>
                  <a:srgbClr val="002060"/>
                </a:solidFill>
                <a:latin typeface="Lucida Console" panose="020B0609040504020204" pitchFamily="49" charset="0"/>
                <a:cs typeface="Calibri" panose="020F0502020204030204" pitchFamily="34" charset="0"/>
              </a:rPr>
              <a:t>           -&gt;</a:t>
            </a:r>
            <a:r>
              <a:rPr lang="en-US" altLang="ko-KR" sz="1600" b="1" dirty="0" err="1" smtClean="0">
                <a:solidFill>
                  <a:srgbClr val="002060"/>
                </a:solidFill>
                <a:latin typeface="Lucida Console" panose="020B0609040504020204" pitchFamily="49" charset="0"/>
                <a:cs typeface="Calibri" panose="020F0502020204030204" pitchFamily="34" charset="0"/>
              </a:rPr>
              <a:t>CreateAndBegin</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cd-&gt;</a:t>
            </a:r>
            <a:r>
              <a:rPr lang="en-US" altLang="ko-KR" sz="1600" b="1" dirty="0">
                <a:solidFill>
                  <a:srgbClr val="002060"/>
                </a:solidFill>
                <a:latin typeface="Lucida Console" panose="020B0609040504020204" pitchFamily="49" charset="0"/>
                <a:cs typeface="Calibri" panose="020F0502020204030204" pitchFamily="34" charset="0"/>
              </a:rPr>
              <a:t>P</a:t>
            </a:r>
            <a:r>
              <a:rPr lang="en-US" altLang="ko-KR" sz="1600" b="1" dirty="0" smtClean="0">
                <a:solidFill>
                  <a:srgbClr val="002060"/>
                </a:solidFill>
                <a:latin typeface="Lucida Console" panose="020B0609040504020204" pitchFamily="49" charset="0"/>
                <a:cs typeface="Calibri" panose="020F0502020204030204" pitchFamily="34" charset="0"/>
              </a:rPr>
              <a:t>reserve(matrix</a:t>
            </a:r>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smtClean="0">
                <a:solidFill>
                  <a:srgbClr val="002060"/>
                </a:solidFill>
                <a:latin typeface="Lucida Console" panose="020B0609040504020204" pitchFamily="49" charset="0"/>
                <a:cs typeface="Calibri" panose="020F0502020204030204" pitchFamily="34" charset="0"/>
              </a:rPr>
              <a:t>size, </a:t>
            </a:r>
            <a:r>
              <a:rPr lang="en-US" altLang="ko-KR" sz="1600" b="1" dirty="0" err="1" smtClean="0">
                <a:solidFill>
                  <a:srgbClr val="002060"/>
                </a:solidFill>
                <a:latin typeface="Lucida Console" panose="020B0609040504020204" pitchFamily="49" charset="0"/>
                <a:cs typeface="Calibri" panose="020F0502020204030204" pitchFamily="34" charset="0"/>
              </a:rPr>
              <a:t>kCopy</a:t>
            </a:r>
            <a:r>
              <a:rPr lang="en-US" altLang="ko-KR" sz="1600" b="1" dirty="0" smtClean="0">
                <a:solidFill>
                  <a:srgbClr val="002060"/>
                </a:solidFill>
                <a:latin typeface="Lucida Console" panose="020B0609040504020204" pitchFamily="49" charset="0"/>
                <a:cs typeface="Calibri" panose="020F0502020204030204" pitchFamily="34" charset="0"/>
              </a:rPr>
              <a:t>);</a:t>
            </a:r>
            <a:endParaRPr lang="en-US" altLang="ko-KR" sz="1600" b="1" dirty="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a:solidFill>
                  <a:srgbClr val="002060"/>
                </a:solidFill>
                <a:latin typeface="Lucida Console" panose="020B0609040504020204" pitchFamily="49" charset="0"/>
                <a:cs typeface="Calibri" panose="020F0502020204030204" pitchFamily="34" charset="0"/>
              </a:rPr>
              <a:t>forall</a:t>
            </a:r>
            <a:r>
              <a:rPr lang="en-US" altLang="ko-KR" sz="1600" dirty="0">
                <a:solidFill>
                  <a:srgbClr val="002060"/>
                </a:solidFill>
                <a:latin typeface="Lucida Console" panose="020B0609040504020204" pitchFamily="49" charset="0"/>
                <a:cs typeface="Calibri" panose="020F0502020204030204" pitchFamily="34" charset="0"/>
              </a:rPr>
              <a:t>(…) reduce(…)</a:t>
            </a:r>
            <a:br>
              <a:rPr lang="en-US" altLang="ko-KR" sz="1600" dirty="0">
                <a:solidFill>
                  <a:srgbClr val="002060"/>
                </a:solidFill>
                <a:latin typeface="Lucida Console" panose="020B0609040504020204" pitchFamily="49" charset="0"/>
                <a:cs typeface="Calibri" panose="020F0502020204030204" pitchFamily="34" charset="0"/>
              </a:rPr>
            </a:b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SpMV</a:t>
            </a:r>
            <a:r>
              <a:rPr lang="en-US" altLang="ko-KR" sz="1600" dirty="0" smtClean="0">
                <a:solidFill>
                  <a:srgbClr val="002060"/>
                </a:solidFill>
                <a:latin typeface="Lucida Console" panose="020B0609040504020204" pitchFamily="49" charset="0"/>
                <a:cs typeface="Calibri" panose="020F0502020204030204" pitchFamily="34" charset="0"/>
              </a:rPr>
              <a:t>(M</a:t>
            </a:r>
            <a:r>
              <a:rPr lang="en-US" altLang="ko-KR" sz="1600" dirty="0">
                <a:solidFill>
                  <a:srgbClr val="002060"/>
                </a:solidFill>
                <a:latin typeface="Lucida Console" panose="020B0609040504020204" pitchFamily="49" charset="0"/>
                <a:cs typeface="Calibri" panose="020F0502020204030204" pitchFamily="34" charset="0"/>
              </a:rPr>
              <a:t>[…],Vi[…],</a:t>
            </a:r>
            <a:r>
              <a:rPr lang="en-US" altLang="ko-KR" sz="1600" dirty="0" err="1">
                <a:solidFill>
                  <a:srgbClr val="002060"/>
                </a:solidFill>
                <a:latin typeface="Lucida Console" panose="020B0609040504020204" pitchFamily="49" charset="0"/>
                <a:cs typeface="Calibri" panose="020F0502020204030204" pitchFamily="34" charset="0"/>
              </a:rPr>
              <a:t>Ri</a:t>
            </a:r>
            <a:r>
              <a:rPr lang="en-US" altLang="ko-KR" sz="1600" dirty="0">
                <a:solidFill>
                  <a:srgbClr val="002060"/>
                </a:solidFill>
                <a:latin typeface="Lucida Console" panose="020B0609040504020204" pitchFamily="49" charset="0"/>
                <a:cs typeface="Calibri" panose="020F0502020204030204" pitchFamily="34" charset="0"/>
              </a:rPr>
              <a:t>[…]);</a:t>
            </a:r>
          </a:p>
          <a:p>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smtClean="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a:solidFill>
                  <a:srgbClr val="002060"/>
                </a:solidFill>
                <a:latin typeface="Lucida Console" panose="020B0609040504020204" pitchFamily="49" charset="0"/>
                <a:cs typeface="Calibri" panose="020F0502020204030204" pitchFamily="34" charset="0"/>
              </a:rPr>
              <a:t>Complete(); </a:t>
            </a:r>
            <a:endParaRPr lang="en-US" altLang="ko-KR" sz="1600" b="1" dirty="0" smtClean="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a:t>
            </a:r>
            <a:endParaRPr lang="en-US" altLang="ko-KR" sz="1600" dirty="0">
              <a:solidFill>
                <a:srgbClr val="002060"/>
              </a:solidFill>
              <a:latin typeface="Lucida Console" panose="020B0609040504020204" pitchFamily="49" charset="0"/>
              <a:cs typeface="Calibri" panose="020F0502020204030204" pitchFamily="34" charset="0"/>
            </a:endParaRPr>
          </a:p>
        </p:txBody>
      </p:sp>
      <p:sp>
        <p:nvSpPr>
          <p:cNvPr id="26" name="TextBox 25"/>
          <p:cNvSpPr txBox="1"/>
          <p:nvPr/>
        </p:nvSpPr>
        <p:spPr>
          <a:xfrm>
            <a:off x="4294712" y="3733800"/>
            <a:ext cx="4849287" cy="3046988"/>
          </a:xfrm>
          <a:prstGeom prst="rect">
            <a:avLst/>
          </a:prstGeom>
          <a:solidFill>
            <a:schemeClr val="bg2"/>
          </a:solidFill>
          <a:ln>
            <a:solidFill>
              <a:schemeClr val="bg2">
                <a:lumMod val="25000"/>
              </a:schemeClr>
            </a:solidFill>
          </a:ln>
        </p:spPr>
        <p:txBody>
          <a:bodyPr wrap="square" rtlCol="0">
            <a:spAutoFit/>
          </a:bodyPr>
          <a:lstStyle/>
          <a:p>
            <a:r>
              <a:rPr lang="en-US" altLang="ko-KR" sz="1600" dirty="0" smtClean="0">
                <a:solidFill>
                  <a:srgbClr val="002060"/>
                </a:solidFill>
                <a:latin typeface="Lucida Console" panose="020B0609040504020204" pitchFamily="49" charset="0"/>
                <a:cs typeface="Calibri" panose="020F0502020204030204" pitchFamily="34" charset="0"/>
              </a:rPr>
              <a:t>void </a:t>
            </a:r>
            <a:r>
              <a:rPr lang="en-US" altLang="ko-KR" sz="1600" dirty="0">
                <a:solidFill>
                  <a:srgbClr val="002060"/>
                </a:solidFill>
                <a:latin typeface="Lucida Console" panose="020B0609040504020204" pitchFamily="49" charset="0"/>
                <a:cs typeface="Calibri" panose="020F0502020204030204" pitchFamily="34" charset="0"/>
              </a:rPr>
              <a:t>task&lt;leaf&gt; </a:t>
            </a:r>
            <a:r>
              <a:rPr lang="en-US" altLang="ko-KR" sz="1600" dirty="0" err="1">
                <a:solidFill>
                  <a:srgbClr val="002060"/>
                </a:solidFill>
                <a:latin typeface="Lucida Console" panose="020B0609040504020204" pitchFamily="49" charset="0"/>
                <a:cs typeface="Calibri" panose="020F0502020204030204" pitchFamily="34" charset="0"/>
              </a:rPr>
              <a:t>SpMV</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 </a:t>
            </a: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b="1" dirty="0" err="1">
                <a:solidFill>
                  <a:srgbClr val="002060"/>
                </a:solidFill>
                <a:latin typeface="Lucida Console" panose="020B0609040504020204" pitchFamily="49" charset="0"/>
                <a:cs typeface="Calibri" panose="020F0502020204030204" pitchFamily="34" charset="0"/>
              </a:rPr>
              <a:t>GetCurrentCD</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b="1" dirty="0" smtClean="0">
                <a:solidFill>
                  <a:srgbClr val="002060"/>
                </a:solidFill>
                <a:latin typeface="Lucida Console" panose="020B0609040504020204" pitchFamily="49" charset="0"/>
                <a:cs typeface="Calibri" panose="020F0502020204030204" pitchFamily="34" charset="0"/>
              </a:rPr>
              <a:t>           -&gt;</a:t>
            </a:r>
            <a:r>
              <a:rPr lang="en-US" altLang="ko-KR" sz="1600" b="1" dirty="0" err="1" smtClean="0">
                <a:solidFill>
                  <a:srgbClr val="002060"/>
                </a:solidFill>
                <a:latin typeface="Lucida Console" panose="020B0609040504020204" pitchFamily="49" charset="0"/>
                <a:cs typeface="Calibri" panose="020F0502020204030204" pitchFamily="34" charset="0"/>
              </a:rPr>
              <a:t>CreateAndBegin</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b="1" dirty="0" smtClean="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cd-&gt;</a:t>
            </a:r>
            <a:r>
              <a:rPr lang="en-US" altLang="ko-KR" sz="1600" b="1" dirty="0" smtClean="0">
                <a:solidFill>
                  <a:srgbClr val="002060"/>
                </a:solidFill>
                <a:latin typeface="Lucida Console" panose="020B0609040504020204" pitchFamily="49" charset="0"/>
                <a:cs typeface="Calibri" panose="020F0502020204030204" pitchFamily="34" charset="0"/>
              </a:rPr>
              <a:t>Preserve(M,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(M), </a:t>
            </a:r>
            <a:r>
              <a:rPr lang="en-US" altLang="ko-KR" sz="1600" b="1" dirty="0" err="1" smtClean="0">
                <a:solidFill>
                  <a:srgbClr val="002060"/>
                </a:solidFill>
                <a:latin typeface="Lucida Console" panose="020B0609040504020204" pitchFamily="49" charset="0"/>
                <a:cs typeface="Calibri" panose="020F0502020204030204" pitchFamily="34" charset="0"/>
              </a:rPr>
              <a:t>kRef</a:t>
            </a:r>
            <a:r>
              <a:rPr lang="en-US" altLang="ko-KR" sz="1600" b="1" dirty="0" smtClean="0">
                <a:solidFill>
                  <a:srgbClr val="002060"/>
                </a:solidFill>
                <a:latin typeface="Lucida Console" panose="020B0609040504020204" pitchFamily="49" charset="0"/>
                <a:cs typeface="Calibri" panose="020F0502020204030204" pitchFamily="34" charset="0"/>
              </a:rPr>
              <a:t>); </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cd-&gt;</a:t>
            </a:r>
            <a:r>
              <a:rPr lang="en-US" altLang="ko-KR" sz="1600" b="1" dirty="0" smtClean="0">
                <a:solidFill>
                  <a:srgbClr val="002060"/>
                </a:solidFill>
                <a:latin typeface="Lucida Console" panose="020B0609040504020204" pitchFamily="49" charset="0"/>
                <a:cs typeface="Calibri" panose="020F0502020204030204" pitchFamily="34" charset="0"/>
              </a:rPr>
              <a:t>Preserve(Vi,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(Vi), </a:t>
            </a:r>
            <a:r>
              <a:rPr lang="en-US" altLang="ko-KR" sz="1600" b="1" dirty="0" err="1" smtClean="0">
                <a:solidFill>
                  <a:srgbClr val="002060"/>
                </a:solidFill>
                <a:latin typeface="Lucida Console" panose="020B0609040504020204" pitchFamily="49" charset="0"/>
                <a:cs typeface="Calibri" panose="020F0502020204030204" pitchFamily="34" charset="0"/>
              </a:rPr>
              <a:t>kCopy</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r=0..N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c=</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[r+1] </a:t>
            </a:r>
            <a:br>
              <a:rPr lang="en-US" altLang="ko-KR" sz="1600" dirty="0">
                <a:solidFill>
                  <a:srgbClr val="002060"/>
                </a:solidFill>
                <a:latin typeface="Lucida Console" panose="020B0609040504020204" pitchFamily="49" charset="0"/>
                <a:cs typeface="Calibri" panose="020F0502020204030204" pitchFamily="34" charset="0"/>
              </a:rPr>
            </a:b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resi</a:t>
            </a:r>
            <a:r>
              <a:rPr lang="en-US" altLang="ko-KR" sz="1600" dirty="0" smtClean="0">
                <a:solidFill>
                  <a:srgbClr val="002060"/>
                </a:solidFill>
                <a:latin typeface="Lucida Console" panose="020B0609040504020204" pitchFamily="49" charset="0"/>
                <a:cs typeface="Calibri" panose="020F0502020204030204" pitchFamily="34" charset="0"/>
              </a:rPr>
              <a:t>[r</a:t>
            </a:r>
            <a:r>
              <a:rPr lang="en-US" altLang="ko-KR" sz="1600" dirty="0">
                <a:solidFill>
                  <a:srgbClr val="002060"/>
                </a:solidFill>
                <a:latin typeface="Lucida Console" panose="020B0609040504020204" pitchFamily="49" charset="0"/>
                <a:cs typeface="Calibri" panose="020F0502020204030204" pitchFamily="34" charset="0"/>
              </a:rPr>
              <a:t>]+=data[c]*Vi[</a:t>
            </a:r>
            <a:r>
              <a:rPr lang="en-US" altLang="ko-KR" sz="1600" dirty="0" err="1">
                <a:solidFill>
                  <a:srgbClr val="002060"/>
                </a:solidFill>
                <a:latin typeface="Lucida Console" panose="020B0609040504020204" pitchFamily="49" charset="0"/>
                <a:cs typeface="Calibri" panose="020F0502020204030204" pitchFamily="34" charset="0"/>
              </a:rPr>
              <a:t>cIdx</a:t>
            </a:r>
            <a:r>
              <a:rPr lang="en-US" altLang="ko-KR" sz="1600" dirty="0">
                <a:solidFill>
                  <a:srgbClr val="002060"/>
                </a:solidFill>
                <a:latin typeface="Lucida Console" panose="020B0609040504020204" pitchFamily="49" charset="0"/>
                <a:cs typeface="Calibri" panose="020F0502020204030204" pitchFamily="34" charset="0"/>
              </a:rPr>
              <a:t>[c]];</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err="1">
                <a:solidFill>
                  <a:srgbClr val="002060"/>
                </a:solidFill>
                <a:latin typeface="Lucida Console" panose="020B0609040504020204" pitchFamily="49" charset="0"/>
                <a:cs typeface="Calibri" panose="020F0502020204030204" pitchFamily="34" charset="0"/>
              </a:rPr>
              <a:t>CDAssert</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b="1" dirty="0" err="1">
                <a:solidFill>
                  <a:srgbClr val="002060"/>
                </a:solidFill>
                <a:latin typeface="Lucida Console" panose="020B0609040504020204" pitchFamily="49" charset="0"/>
                <a:cs typeface="Calibri" panose="020F0502020204030204" pitchFamily="34" charset="0"/>
              </a:rPr>
              <a:t>idx</a:t>
            </a:r>
            <a:r>
              <a:rPr lang="en-US" altLang="ko-KR" sz="1600" b="1" dirty="0">
                <a:solidFill>
                  <a:srgbClr val="002060"/>
                </a:solidFill>
                <a:latin typeface="Lucida Console" panose="020B0609040504020204" pitchFamily="49" charset="0"/>
                <a:cs typeface="Calibri" panose="020F0502020204030204" pitchFamily="34" charset="0"/>
              </a:rPr>
              <a:t> &gt; </a:t>
            </a:r>
            <a:r>
              <a:rPr lang="en-US" altLang="ko-KR" sz="1600" b="1" dirty="0" err="1">
                <a:solidFill>
                  <a:srgbClr val="002060"/>
                </a:solidFill>
                <a:latin typeface="Lucida Console" panose="020B0609040504020204" pitchFamily="49" charset="0"/>
                <a:cs typeface="Calibri" panose="020F0502020204030204" pitchFamily="34" charset="0"/>
              </a:rPr>
              <a:t>prevIdx</a:t>
            </a:r>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err="1" smtClean="0">
                <a:solidFill>
                  <a:srgbClr val="002060"/>
                </a:solidFill>
                <a:latin typeface="Lucida Console" panose="020B0609040504020204" pitchFamily="49" charset="0"/>
                <a:cs typeface="Calibri" panose="020F0502020204030204" pitchFamily="34" charset="0"/>
              </a:rPr>
              <a:t>kSoft</a:t>
            </a:r>
            <a:r>
              <a:rPr lang="en-US" altLang="ko-KR" sz="1600" b="1" dirty="0" smtClean="0">
                <a:solidFill>
                  <a:srgbClr val="002060"/>
                </a:solidFill>
                <a:latin typeface="Lucida Console" panose="020B0609040504020204" pitchFamily="49" charset="0"/>
                <a:cs typeface="Calibri" panose="020F0502020204030204" pitchFamily="34" charset="0"/>
              </a:rPr>
              <a:t>);</a:t>
            </a:r>
            <a:endParaRPr lang="en-US" altLang="ko-KR" sz="1600" b="1" dirty="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prevC</a:t>
            </a:r>
            <a:r>
              <a:rPr lang="en-US" altLang="ko-KR" sz="1600" dirty="0" smtClean="0">
                <a:solidFill>
                  <a:srgbClr val="002060"/>
                </a:solidFill>
                <a:latin typeface="Lucida Console" panose="020B0609040504020204" pitchFamily="49" charset="0"/>
                <a:cs typeface="Calibri" panose="020F0502020204030204" pitchFamily="34" charset="0"/>
              </a:rPr>
              <a:t>=c;</a:t>
            </a:r>
            <a:endParaRPr lang="en-US" altLang="ko-KR" sz="1600" dirty="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a:solidFill>
                  <a:srgbClr val="002060"/>
                </a:solidFill>
                <a:latin typeface="Lucida Console" panose="020B0609040504020204" pitchFamily="49" charset="0"/>
                <a:cs typeface="Calibri" panose="020F0502020204030204" pitchFamily="34" charset="0"/>
              </a:rPr>
              <a:t>Complete(); </a:t>
            </a:r>
            <a:endParaRPr lang="en-US" altLang="ko-KR" sz="1600" dirty="0" smtClean="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a:t>
            </a:r>
          </a:p>
        </p:txBody>
      </p:sp>
    </p:spTree>
    <p:extLst>
      <p:ext uri="{BB962C8B-B14F-4D97-AF65-F5344CB8AC3E}">
        <p14:creationId xmlns:p14="http://schemas.microsoft.com/office/powerpoint/2010/main" val="388277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example: </a:t>
            </a:r>
            <a:r>
              <a:rPr lang="en-US" dirty="0" err="1" smtClean="0"/>
              <a:t>SpMV</a:t>
            </a:r>
            <a:endParaRPr lang="en-US" dirty="0"/>
          </a:p>
        </p:txBody>
      </p:sp>
      <p:sp>
        <p:nvSpPr>
          <p:cNvPr id="4" name="Slide Number Placeholder 3"/>
          <p:cNvSpPr>
            <a:spLocks noGrp="1"/>
          </p:cNvSpPr>
          <p:nvPr>
            <p:ph type="sldNum" idx="12"/>
          </p:nvPr>
        </p:nvSpPr>
        <p:spPr/>
        <p:txBody>
          <a:bodyPr/>
          <a:lstStyle/>
          <a:p>
            <a:fld id="{359B1C28-9D21-4559-A913-2EE6820D4D1C}" type="slidenum">
              <a:rPr lang="en-US" smtClean="0"/>
              <a:pPr/>
              <a:t>25</a:t>
            </a:fld>
            <a:endParaRPr lang="en-US"/>
          </a:p>
        </p:txBody>
      </p:sp>
      <p:sp>
        <p:nvSpPr>
          <p:cNvPr id="7" name="Footer Placeholder 1"/>
          <p:cNvSpPr>
            <a:spLocks noGrp="1"/>
          </p:cNvSpPr>
          <p:nvPr>
            <p:ph type="ftr" idx="3"/>
          </p:nvPr>
        </p:nvSpPr>
        <p:spPr/>
        <p:txBody>
          <a:bodyPr/>
          <a:lstStyle/>
          <a:p>
            <a:r>
              <a:rPr lang="fr-FR" smtClean="0"/>
              <a:t>Containment Domains Resilience (c) Mattan Erez</a:t>
            </a:r>
            <a:endParaRPr lang="en-US" dirty="0"/>
          </a:p>
        </p:txBody>
      </p:sp>
      <mc:AlternateContent xmlns:mc="http://schemas.openxmlformats.org/markup-compatibility/2006" xmlns:a14="http://schemas.microsoft.com/office/drawing/2010/main">
        <mc:Choice Requires="a14">
          <p:sp>
            <p:nvSpPr>
              <p:cNvPr id="6" name="Rectangle 5"/>
              <p:cNvSpPr/>
              <p:nvPr/>
            </p:nvSpPr>
            <p:spPr bwMode="auto">
              <a:xfrm>
                <a:off x="304800" y="5181600"/>
                <a:ext cx="1188720" cy="1188720"/>
              </a:xfrm>
              <a:prstGeom prst="rect">
                <a:avLst/>
              </a:prstGeom>
              <a:solidFill>
                <a:schemeClr val="accent4">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𝟎𝟎</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bwMode="auto">
              <a:xfrm>
                <a:off x="304800" y="5181600"/>
                <a:ext cx="1188720" cy="1188720"/>
              </a:xfrm>
              <a:prstGeom prst="rect">
                <a:avLst/>
              </a:prstGeom>
              <a:blipFill rotWithShape="1">
                <a:blip r:embed="rId3"/>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bwMode="auto">
              <a:xfrm>
                <a:off x="4826000" y="5181600"/>
                <a:ext cx="1188720" cy="1188720"/>
              </a:xfrm>
              <a:prstGeom prst="rect">
                <a:avLst/>
              </a:prstGeom>
              <a:solidFill>
                <a:schemeClr val="accent6">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𝟎𝟏</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bwMode="auto">
              <a:xfrm>
                <a:off x="4826000" y="5181600"/>
                <a:ext cx="1188720" cy="1188720"/>
              </a:xfrm>
              <a:prstGeom prst="rect">
                <a:avLst/>
              </a:prstGeom>
              <a:blipFill rotWithShape="1">
                <a:blip r:embed="rId4"/>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bwMode="auto">
              <a:xfrm>
                <a:off x="2565400" y="5181600"/>
                <a:ext cx="1188720" cy="1188720"/>
              </a:xfrm>
              <a:prstGeom prst="rect">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𝟏𝟎</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bwMode="auto">
              <a:xfrm>
                <a:off x="2565400" y="5181600"/>
                <a:ext cx="1188720" cy="1188720"/>
              </a:xfrm>
              <a:prstGeom prst="rect">
                <a:avLst/>
              </a:prstGeom>
              <a:blipFill rotWithShape="1">
                <a:blip r:embed="rId5"/>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bwMode="auto">
              <a:xfrm>
                <a:off x="7086600" y="5181600"/>
                <a:ext cx="1188720" cy="1188720"/>
              </a:xfrm>
              <a:prstGeom prst="rect">
                <a:avLst/>
              </a:prstGeom>
              <a:solidFill>
                <a:schemeClr val="accent4">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𝟏𝟏</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bwMode="auto">
              <a:xfrm>
                <a:off x="7086600" y="5181600"/>
                <a:ext cx="1188720" cy="1188720"/>
              </a:xfrm>
              <a:prstGeom prst="rect">
                <a:avLst/>
              </a:prstGeom>
              <a:blipFill rotWithShape="1">
                <a:blip r:embed="rId6"/>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bwMode="auto">
              <a:xfrm>
                <a:off x="1600200" y="5181600"/>
                <a:ext cx="426720" cy="1188720"/>
              </a:xfrm>
              <a:prstGeom prst="rect">
                <a:avLst/>
              </a:prstGeom>
              <a:solidFill>
                <a:schemeClr val="accent3">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chemeClr val="tx1"/>
                              </a:solidFill>
                              <a:effectLst/>
                              <a:latin typeface="Cambria Math"/>
                              <a:cs typeface="Times New Roman" pitchFamily="18" charset="0"/>
                            </a:rPr>
                            <m:t>𝑽</m:t>
                          </m:r>
                        </m:e>
                        <m:sub>
                          <m:r>
                            <a:rPr kumimoji="0" lang="en-US" sz="2000" b="1" i="1" u="none" strike="noStrike" cap="none" normalizeH="0" baseline="0" smtClean="0">
                              <a:ln>
                                <a:noFill/>
                              </a:ln>
                              <a:solidFill>
                                <a:schemeClr val="tx1"/>
                              </a:solidFill>
                              <a:effectLst/>
                              <a:latin typeface="Cambria Math"/>
                              <a:cs typeface="Times New Roman" pitchFamily="18" charset="0"/>
                            </a:rPr>
                            <m:t>𝟎</m:t>
                          </m:r>
                        </m:sub>
                      </m:sSub>
                    </m:oMath>
                  </m:oMathPara>
                </a14:m>
                <a:endParaRPr kumimoji="0" lang="en-US" sz="20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bwMode="auto">
              <a:xfrm>
                <a:off x="1600200" y="5181600"/>
                <a:ext cx="426720" cy="1188720"/>
              </a:xfrm>
              <a:prstGeom prst="rect">
                <a:avLst/>
              </a:prstGeom>
              <a:blipFill rotWithShape="1">
                <a:blip r:embed="rId7"/>
                <a:stretch>
                  <a:fillRect l="-9211"/>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bwMode="auto">
              <a:xfrm>
                <a:off x="8382000" y="5181600"/>
                <a:ext cx="426720" cy="1188720"/>
              </a:xfrm>
              <a:prstGeom prst="rect">
                <a:avLst/>
              </a:prstGeom>
              <a:solidFill>
                <a:schemeClr val="accent3">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457200" fontAlgn="base">
                  <a:lnSpc>
                    <a:spcPct val="99000"/>
                  </a:lnSpc>
                  <a:spcBef>
                    <a:spcPct val="0"/>
                  </a:spcBef>
                  <a:spcAft>
                    <a:spcPct val="0"/>
                  </a:spcAft>
                  <a:buClr>
                    <a:srgbClr val="333399"/>
                  </a:buClr>
                  <a:buSzPct val="100000"/>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Times New Roman" pitchFamily="18" charset="0"/>
                            </a:rPr>
                          </m:ctrlPr>
                        </m:sSubPr>
                        <m:e>
                          <m:r>
                            <a:rPr lang="en-US" sz="2000" b="1" i="1">
                              <a:solidFill>
                                <a:schemeClr val="tx1"/>
                              </a:solidFill>
                              <a:latin typeface="Cambria Math"/>
                              <a:cs typeface="Times New Roman" pitchFamily="18" charset="0"/>
                            </a:rPr>
                            <m:t>𝑽</m:t>
                          </m:r>
                        </m:e>
                        <m:sub>
                          <m:r>
                            <a:rPr lang="en-US" sz="2000" b="1" i="1" smtClean="0">
                              <a:solidFill>
                                <a:schemeClr val="tx1"/>
                              </a:solidFill>
                              <a:latin typeface="Cambria Math"/>
                              <a:cs typeface="Times New Roman" pitchFamily="18" charset="0"/>
                            </a:rPr>
                            <m:t>𝟏</m:t>
                          </m:r>
                        </m:sub>
                      </m:sSub>
                    </m:oMath>
                  </m:oMathPara>
                </a14:m>
                <a:endParaRPr lang="en-US" sz="2000" b="1" dirty="0">
                  <a:solidFill>
                    <a:schemeClr val="tx1"/>
                  </a:solidFill>
                  <a:latin typeface="Century Gothic" pitchFamily="34" charset="0"/>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bwMode="auto">
              <a:xfrm>
                <a:off x="8382000" y="5181600"/>
                <a:ext cx="426720" cy="1188720"/>
              </a:xfrm>
              <a:prstGeom prst="rect">
                <a:avLst/>
              </a:prstGeom>
              <a:blipFill rotWithShape="1">
                <a:blip r:embed="rId8"/>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bwMode="auto">
              <a:xfrm>
                <a:off x="3860800" y="5181600"/>
                <a:ext cx="426720" cy="1188720"/>
              </a:xfrm>
              <a:prstGeom prst="rect">
                <a:avLst/>
              </a:prstGeom>
              <a:solidFill>
                <a:schemeClr val="accent3">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chemeClr val="tx1"/>
                              </a:solidFill>
                              <a:effectLst/>
                              <a:latin typeface="Cambria Math"/>
                              <a:cs typeface="Times New Roman" pitchFamily="18" charset="0"/>
                            </a:rPr>
                            <m:t>𝑽</m:t>
                          </m:r>
                        </m:e>
                        <m:sub>
                          <m:r>
                            <a:rPr kumimoji="0" lang="en-US" sz="2000" b="1" i="1" u="none" strike="noStrike" cap="none" normalizeH="0" baseline="0" smtClean="0">
                              <a:ln>
                                <a:noFill/>
                              </a:ln>
                              <a:solidFill>
                                <a:schemeClr val="tx1"/>
                              </a:solidFill>
                              <a:effectLst/>
                              <a:latin typeface="Cambria Math"/>
                              <a:cs typeface="Times New Roman" pitchFamily="18" charset="0"/>
                            </a:rPr>
                            <m:t>𝟎</m:t>
                          </m:r>
                        </m:sub>
                      </m:sSub>
                    </m:oMath>
                  </m:oMathPara>
                </a14:m>
                <a:endParaRPr kumimoji="0" lang="en-US" sz="20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3860800" y="5181600"/>
                <a:ext cx="426720" cy="1188720"/>
              </a:xfrm>
              <a:prstGeom prst="rect">
                <a:avLst/>
              </a:prstGeom>
              <a:blipFill rotWithShape="1">
                <a:blip r:embed="rId9"/>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bwMode="auto">
              <a:xfrm>
                <a:off x="6121400" y="5181600"/>
                <a:ext cx="426720" cy="1188720"/>
              </a:xfrm>
              <a:prstGeom prst="rect">
                <a:avLst/>
              </a:prstGeom>
              <a:solidFill>
                <a:schemeClr val="accent3">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457200" fontAlgn="base">
                  <a:lnSpc>
                    <a:spcPct val="99000"/>
                  </a:lnSpc>
                  <a:spcBef>
                    <a:spcPct val="0"/>
                  </a:spcBef>
                  <a:spcAft>
                    <a:spcPct val="0"/>
                  </a:spcAft>
                  <a:buClr>
                    <a:srgbClr val="333399"/>
                  </a:buClr>
                  <a:buSzPct val="100000"/>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Times New Roman" pitchFamily="18" charset="0"/>
                            </a:rPr>
                          </m:ctrlPr>
                        </m:sSubPr>
                        <m:e>
                          <m:r>
                            <a:rPr lang="en-US" sz="2000" b="1" i="1">
                              <a:solidFill>
                                <a:schemeClr val="tx1"/>
                              </a:solidFill>
                              <a:latin typeface="Cambria Math"/>
                              <a:cs typeface="Times New Roman" pitchFamily="18" charset="0"/>
                            </a:rPr>
                            <m:t>𝑽</m:t>
                          </m:r>
                        </m:e>
                        <m:sub>
                          <m:r>
                            <a:rPr lang="en-US" sz="2000" b="1" i="1" smtClean="0">
                              <a:solidFill>
                                <a:schemeClr val="tx1"/>
                              </a:solidFill>
                              <a:latin typeface="Cambria Math"/>
                              <a:cs typeface="Times New Roman" pitchFamily="18" charset="0"/>
                            </a:rPr>
                            <m:t>𝟏</m:t>
                          </m:r>
                        </m:sub>
                      </m:sSub>
                    </m:oMath>
                  </m:oMathPara>
                </a14:m>
                <a:endParaRPr lang="en-US" sz="2000" b="1" dirty="0">
                  <a:solidFill>
                    <a:schemeClr val="tx1"/>
                  </a:solidFill>
                  <a:latin typeface="Century Gothic" pitchFamily="34" charset="0"/>
                  <a:cs typeface="Times New Roman"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bwMode="auto">
              <a:xfrm>
                <a:off x="6121400" y="5181600"/>
                <a:ext cx="426720" cy="1188720"/>
              </a:xfrm>
              <a:prstGeom prst="rect">
                <a:avLst/>
              </a:prstGeom>
              <a:blipFill rotWithShape="1">
                <a:blip r:embed="rId10"/>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bwMode="auto">
              <a:xfrm>
                <a:off x="913228" y="1524000"/>
                <a:ext cx="1188720" cy="1188720"/>
              </a:xfrm>
              <a:prstGeom prst="rect">
                <a:avLst/>
              </a:prstGeom>
              <a:solidFill>
                <a:schemeClr val="accent4">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𝟎𝟎</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bwMode="auto">
              <a:xfrm>
                <a:off x="913228" y="1524000"/>
                <a:ext cx="1188720" cy="1188720"/>
              </a:xfrm>
              <a:prstGeom prst="rect">
                <a:avLst/>
              </a:prstGeom>
              <a:blipFill rotWithShape="1">
                <a:blip r:embed="rId11"/>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bwMode="auto">
              <a:xfrm>
                <a:off x="2092422" y="1524000"/>
                <a:ext cx="1188720" cy="1188720"/>
              </a:xfrm>
              <a:prstGeom prst="rect">
                <a:avLst/>
              </a:prstGeom>
              <a:solidFill>
                <a:schemeClr val="accent6">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𝟎𝟏</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bwMode="auto">
              <a:xfrm>
                <a:off x="2092422" y="1524000"/>
                <a:ext cx="1188720" cy="1188720"/>
              </a:xfrm>
              <a:prstGeom prst="rect">
                <a:avLst/>
              </a:prstGeom>
              <a:blipFill rotWithShape="1">
                <a:blip r:embed="rId12"/>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bwMode="auto">
              <a:xfrm>
                <a:off x="913228" y="2712720"/>
                <a:ext cx="1188720" cy="1188720"/>
              </a:xfrm>
              <a:prstGeom prst="rect">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𝟏𝟎</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bwMode="auto">
              <a:xfrm>
                <a:off x="913228" y="2712720"/>
                <a:ext cx="1188720" cy="1188720"/>
              </a:xfrm>
              <a:prstGeom prst="rect">
                <a:avLst/>
              </a:prstGeom>
              <a:blipFill rotWithShape="1">
                <a:blip r:embed="rId13"/>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bwMode="auto">
              <a:xfrm>
                <a:off x="2092422" y="2712720"/>
                <a:ext cx="1188720" cy="1188720"/>
              </a:xfrm>
              <a:prstGeom prst="rect">
                <a:avLst/>
              </a:prstGeom>
              <a:solidFill>
                <a:schemeClr val="accent4">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𝟏𝟏</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2092422" y="2712720"/>
                <a:ext cx="1188720" cy="1188720"/>
              </a:xfrm>
              <a:prstGeom prst="rect">
                <a:avLst/>
              </a:prstGeom>
              <a:blipFill rotWithShape="1">
                <a:blip r:embed="rId14"/>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2" name="TextBox 21"/>
          <p:cNvSpPr txBox="1"/>
          <p:nvPr/>
        </p:nvSpPr>
        <p:spPr>
          <a:xfrm>
            <a:off x="1507588" y="4006334"/>
            <a:ext cx="1133644" cy="369332"/>
          </a:xfrm>
          <a:prstGeom prst="rect">
            <a:avLst/>
          </a:prstGeom>
          <a:noFill/>
        </p:spPr>
        <p:txBody>
          <a:bodyPr wrap="none" rtlCol="0">
            <a:spAutoFit/>
          </a:bodyPr>
          <a:lstStyle/>
          <a:p>
            <a:r>
              <a:rPr lang="en-US" dirty="0" smtClean="0"/>
              <a:t>Matrix </a:t>
            </a:r>
            <a:r>
              <a:rPr lang="en-US" b="1" dirty="0" smtClean="0"/>
              <a:t>M</a:t>
            </a:r>
            <a:endParaRPr lang="en-US" b="1" dirty="0"/>
          </a:p>
        </p:txBody>
      </p:sp>
      <mc:AlternateContent xmlns:mc="http://schemas.openxmlformats.org/markup-compatibility/2006" xmlns:a14="http://schemas.microsoft.com/office/drawing/2010/main">
        <mc:Choice Requires="a14">
          <p:sp>
            <p:nvSpPr>
              <p:cNvPr id="23" name="Rectangle 22"/>
              <p:cNvSpPr/>
              <p:nvPr/>
            </p:nvSpPr>
            <p:spPr bwMode="auto">
              <a:xfrm>
                <a:off x="3535680" y="1524000"/>
                <a:ext cx="426720" cy="1188720"/>
              </a:xfrm>
              <a:prstGeom prst="rect">
                <a:avLst/>
              </a:prstGeom>
              <a:solidFill>
                <a:schemeClr val="accent3">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chemeClr val="tx1"/>
                              </a:solidFill>
                              <a:effectLst/>
                              <a:latin typeface="Cambria Math"/>
                              <a:cs typeface="Times New Roman" pitchFamily="18" charset="0"/>
                            </a:rPr>
                            <m:t>𝑽</m:t>
                          </m:r>
                        </m:e>
                        <m:sub>
                          <m:r>
                            <a:rPr kumimoji="0" lang="en-US" sz="2000" b="1" i="1" u="none" strike="noStrike" cap="none" normalizeH="0" baseline="0" smtClean="0">
                              <a:ln>
                                <a:noFill/>
                              </a:ln>
                              <a:solidFill>
                                <a:schemeClr val="tx1"/>
                              </a:solidFill>
                              <a:effectLst/>
                              <a:latin typeface="Cambria Math"/>
                              <a:cs typeface="Times New Roman" pitchFamily="18" charset="0"/>
                            </a:rPr>
                            <m:t>𝟎</m:t>
                          </m:r>
                        </m:sub>
                      </m:sSub>
                    </m:oMath>
                  </m:oMathPara>
                </a14:m>
                <a:endParaRPr kumimoji="0" lang="en-US" sz="20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bwMode="auto">
              <a:xfrm>
                <a:off x="3535680" y="1524000"/>
                <a:ext cx="426720" cy="1188720"/>
              </a:xfrm>
              <a:prstGeom prst="rect">
                <a:avLst/>
              </a:prstGeom>
              <a:blipFill rotWithShape="1">
                <a:blip r:embed="rId15"/>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4" name="TextBox 23"/>
          <p:cNvSpPr txBox="1"/>
          <p:nvPr/>
        </p:nvSpPr>
        <p:spPr>
          <a:xfrm>
            <a:off x="3124200" y="4006334"/>
            <a:ext cx="1170513" cy="369332"/>
          </a:xfrm>
          <a:prstGeom prst="rect">
            <a:avLst/>
          </a:prstGeom>
          <a:noFill/>
        </p:spPr>
        <p:txBody>
          <a:bodyPr wrap="none" rtlCol="0">
            <a:spAutoFit/>
          </a:bodyPr>
          <a:lstStyle/>
          <a:p>
            <a:r>
              <a:rPr lang="en-US" dirty="0" smtClean="0"/>
              <a:t>Vector </a:t>
            </a:r>
            <a:r>
              <a:rPr lang="en-US" b="1" dirty="0" smtClean="0"/>
              <a:t>V</a:t>
            </a:r>
            <a:endParaRPr lang="en-US" b="1" dirty="0"/>
          </a:p>
        </p:txBody>
      </p:sp>
      <mc:AlternateContent xmlns:mc="http://schemas.openxmlformats.org/markup-compatibility/2006" xmlns:a14="http://schemas.microsoft.com/office/drawing/2010/main">
        <mc:Choice Requires="a14">
          <p:sp>
            <p:nvSpPr>
              <p:cNvPr id="25" name="Rectangle 24"/>
              <p:cNvSpPr/>
              <p:nvPr/>
            </p:nvSpPr>
            <p:spPr bwMode="auto">
              <a:xfrm>
                <a:off x="3535680" y="2712720"/>
                <a:ext cx="426720" cy="1188720"/>
              </a:xfrm>
              <a:prstGeom prst="rect">
                <a:avLst/>
              </a:prstGeom>
              <a:solidFill>
                <a:schemeClr val="accent3">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457200" fontAlgn="base">
                  <a:lnSpc>
                    <a:spcPct val="99000"/>
                  </a:lnSpc>
                  <a:spcBef>
                    <a:spcPct val="0"/>
                  </a:spcBef>
                  <a:spcAft>
                    <a:spcPct val="0"/>
                  </a:spcAft>
                  <a:buClr>
                    <a:srgbClr val="333399"/>
                  </a:buClr>
                  <a:buSzPct val="100000"/>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Times New Roman" pitchFamily="18" charset="0"/>
                            </a:rPr>
                          </m:ctrlPr>
                        </m:sSubPr>
                        <m:e>
                          <m:r>
                            <a:rPr lang="en-US" sz="2000" b="1" i="1">
                              <a:solidFill>
                                <a:schemeClr val="tx1"/>
                              </a:solidFill>
                              <a:latin typeface="Cambria Math"/>
                              <a:cs typeface="Times New Roman" pitchFamily="18" charset="0"/>
                            </a:rPr>
                            <m:t>𝑽</m:t>
                          </m:r>
                        </m:e>
                        <m:sub>
                          <m:r>
                            <a:rPr lang="en-US" sz="2000" b="1" i="1" smtClean="0">
                              <a:solidFill>
                                <a:schemeClr val="tx1"/>
                              </a:solidFill>
                              <a:latin typeface="Cambria Math"/>
                              <a:cs typeface="Times New Roman" pitchFamily="18" charset="0"/>
                            </a:rPr>
                            <m:t>𝟏</m:t>
                          </m:r>
                        </m:sub>
                      </m:sSub>
                    </m:oMath>
                  </m:oMathPara>
                </a14:m>
                <a:endParaRPr lang="en-US" sz="2000" b="1" dirty="0">
                  <a:solidFill>
                    <a:schemeClr val="tx1"/>
                  </a:solidFill>
                  <a:latin typeface="Century Gothic" pitchFamily="34" charset="0"/>
                  <a:cs typeface="Times New Roman"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bwMode="auto">
              <a:xfrm>
                <a:off x="3535680" y="2712720"/>
                <a:ext cx="426720" cy="1188720"/>
              </a:xfrm>
              <a:prstGeom prst="rect">
                <a:avLst/>
              </a:prstGeom>
              <a:blipFill rotWithShape="1">
                <a:blip r:embed="rId16"/>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grpSp>
        <p:nvGrpSpPr>
          <p:cNvPr id="36" name="Group 35"/>
          <p:cNvGrpSpPr/>
          <p:nvPr/>
        </p:nvGrpSpPr>
        <p:grpSpPr>
          <a:xfrm>
            <a:off x="831166" y="4375666"/>
            <a:ext cx="6941234" cy="805934"/>
            <a:chOff x="831166" y="4375666"/>
            <a:chExt cx="6941234" cy="1110734"/>
          </a:xfrm>
        </p:grpSpPr>
        <p:cxnSp>
          <p:nvCxnSpPr>
            <p:cNvPr id="5" name="Straight Arrow Connector 4"/>
            <p:cNvCxnSpPr/>
            <p:nvPr/>
          </p:nvCxnSpPr>
          <p:spPr bwMode="auto">
            <a:xfrm>
              <a:off x="3535680" y="4375666"/>
              <a:ext cx="4236720" cy="1021080"/>
            </a:xfrm>
            <a:prstGeom prst="straightConnector1">
              <a:avLst/>
            </a:prstGeom>
            <a:noFill/>
            <a:ln w="349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2971800" y="4375666"/>
              <a:ext cx="2524760" cy="1021080"/>
            </a:xfrm>
            <a:prstGeom prst="straightConnector1">
              <a:avLst/>
            </a:prstGeom>
            <a:noFill/>
            <a:ln w="349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2317750" y="4421386"/>
              <a:ext cx="873760" cy="1065014"/>
            </a:xfrm>
            <a:prstGeom prst="straightConnector1">
              <a:avLst/>
            </a:prstGeom>
            <a:noFill/>
            <a:ln w="349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a:off x="831166" y="4421386"/>
              <a:ext cx="608428" cy="1065014"/>
            </a:xfrm>
            <a:prstGeom prst="straightConnector1">
              <a:avLst/>
            </a:prstGeom>
            <a:noFill/>
            <a:ln w="349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TextBox 31"/>
          <p:cNvSpPr txBox="1"/>
          <p:nvPr/>
        </p:nvSpPr>
        <p:spPr>
          <a:xfrm>
            <a:off x="5953760" y="4419600"/>
            <a:ext cx="3266440" cy="369332"/>
          </a:xfrm>
          <a:prstGeom prst="rect">
            <a:avLst/>
          </a:prstGeom>
          <a:noFill/>
        </p:spPr>
        <p:txBody>
          <a:bodyPr wrap="square" rtlCol="0">
            <a:spAutoFit/>
          </a:bodyPr>
          <a:lstStyle/>
          <a:p>
            <a:r>
              <a:rPr lang="en-US" b="1" dirty="0" smtClean="0"/>
              <a:t>Distributed to 4 nodes</a:t>
            </a:r>
            <a:endParaRPr lang="en-US" b="1" dirty="0"/>
          </a:p>
        </p:txBody>
      </p:sp>
      <p:sp>
        <p:nvSpPr>
          <p:cNvPr id="29" name="TextBox 28"/>
          <p:cNvSpPr txBox="1"/>
          <p:nvPr/>
        </p:nvSpPr>
        <p:spPr>
          <a:xfrm>
            <a:off x="4294712" y="1219200"/>
            <a:ext cx="4849287" cy="3046988"/>
          </a:xfrm>
          <a:prstGeom prst="rect">
            <a:avLst/>
          </a:prstGeom>
          <a:solidFill>
            <a:schemeClr val="bg2"/>
          </a:solidFill>
          <a:ln>
            <a:solidFill>
              <a:schemeClr val="bg2">
                <a:lumMod val="25000"/>
              </a:schemeClr>
            </a:solidFill>
          </a:ln>
        </p:spPr>
        <p:txBody>
          <a:bodyPr wrap="square" rtlCol="0">
            <a:spAutoFit/>
          </a:bodyPr>
          <a:lstStyle/>
          <a:p>
            <a:r>
              <a:rPr lang="en-US" altLang="ko-KR" sz="1600" dirty="0" smtClean="0">
                <a:solidFill>
                  <a:srgbClr val="002060"/>
                </a:solidFill>
                <a:latin typeface="Lucida Console" panose="020B0609040504020204" pitchFamily="49" charset="0"/>
                <a:cs typeface="Calibri" panose="020F0502020204030204" pitchFamily="34" charset="0"/>
              </a:rPr>
              <a:t>void </a:t>
            </a:r>
            <a:r>
              <a:rPr lang="en-US" altLang="ko-KR" sz="1600" dirty="0">
                <a:solidFill>
                  <a:srgbClr val="002060"/>
                </a:solidFill>
                <a:latin typeface="Lucida Console" panose="020B0609040504020204" pitchFamily="49" charset="0"/>
                <a:cs typeface="Calibri" panose="020F0502020204030204" pitchFamily="34" charset="0"/>
              </a:rPr>
              <a:t>task&lt;leaf&gt; </a:t>
            </a:r>
            <a:r>
              <a:rPr lang="en-US" altLang="ko-KR" sz="1600" dirty="0" err="1">
                <a:solidFill>
                  <a:srgbClr val="002060"/>
                </a:solidFill>
                <a:latin typeface="Lucida Console" panose="020B0609040504020204" pitchFamily="49" charset="0"/>
                <a:cs typeface="Calibri" panose="020F0502020204030204" pitchFamily="34" charset="0"/>
              </a:rPr>
              <a:t>SpMV</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 </a:t>
            </a: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b="1" dirty="0" err="1">
                <a:solidFill>
                  <a:srgbClr val="002060"/>
                </a:solidFill>
                <a:latin typeface="Lucida Console" panose="020B0609040504020204" pitchFamily="49" charset="0"/>
                <a:cs typeface="Calibri" panose="020F0502020204030204" pitchFamily="34" charset="0"/>
              </a:rPr>
              <a:t>GetCurrentCD</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b="1" dirty="0" smtClean="0">
                <a:solidFill>
                  <a:srgbClr val="002060"/>
                </a:solidFill>
                <a:latin typeface="Lucida Console" panose="020B0609040504020204" pitchFamily="49" charset="0"/>
                <a:cs typeface="Calibri" panose="020F0502020204030204" pitchFamily="34" charset="0"/>
              </a:rPr>
              <a:t>           -&gt;</a:t>
            </a:r>
            <a:r>
              <a:rPr lang="en-US" altLang="ko-KR" sz="1600" b="1" dirty="0" err="1" smtClean="0">
                <a:solidFill>
                  <a:srgbClr val="002060"/>
                </a:solidFill>
                <a:latin typeface="Lucida Console" panose="020B0609040504020204" pitchFamily="49" charset="0"/>
                <a:cs typeface="Calibri" panose="020F0502020204030204" pitchFamily="34" charset="0"/>
              </a:rPr>
              <a:t>CreateAndBegin</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b="1" dirty="0" smtClean="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cd-&gt;</a:t>
            </a:r>
            <a:r>
              <a:rPr lang="en-US" altLang="ko-KR" sz="1600" b="1" dirty="0" smtClean="0">
                <a:solidFill>
                  <a:srgbClr val="002060"/>
                </a:solidFill>
                <a:latin typeface="Lucida Console" panose="020B0609040504020204" pitchFamily="49" charset="0"/>
                <a:cs typeface="Calibri" panose="020F0502020204030204" pitchFamily="34" charset="0"/>
              </a:rPr>
              <a:t>Preserve(M,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(M), </a:t>
            </a:r>
            <a:r>
              <a:rPr lang="en-US" altLang="ko-KR" sz="1600" b="1" dirty="0" err="1" smtClean="0">
                <a:solidFill>
                  <a:srgbClr val="002060"/>
                </a:solidFill>
                <a:latin typeface="Lucida Console" panose="020B0609040504020204" pitchFamily="49" charset="0"/>
                <a:cs typeface="Calibri" panose="020F0502020204030204" pitchFamily="34" charset="0"/>
              </a:rPr>
              <a:t>kRef</a:t>
            </a:r>
            <a:r>
              <a:rPr lang="en-US" altLang="ko-KR" sz="1600" b="1" dirty="0" smtClean="0">
                <a:solidFill>
                  <a:srgbClr val="002060"/>
                </a:solidFill>
                <a:latin typeface="Lucida Console" panose="020B0609040504020204" pitchFamily="49" charset="0"/>
                <a:cs typeface="Calibri" panose="020F0502020204030204" pitchFamily="34" charset="0"/>
              </a:rPr>
              <a:t>); </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cd-&gt;</a:t>
            </a:r>
            <a:r>
              <a:rPr lang="en-US" altLang="ko-KR" sz="1600" b="1" dirty="0" smtClean="0">
                <a:solidFill>
                  <a:srgbClr val="002060"/>
                </a:solidFill>
                <a:latin typeface="Lucida Console" panose="020B0609040504020204" pitchFamily="49" charset="0"/>
                <a:cs typeface="Calibri" panose="020F0502020204030204" pitchFamily="34" charset="0"/>
              </a:rPr>
              <a:t>Preserve(Vi,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(Vi), </a:t>
            </a:r>
            <a:r>
              <a:rPr lang="en-US" altLang="ko-KR" sz="1600" b="1" dirty="0" err="1" smtClean="0">
                <a:solidFill>
                  <a:srgbClr val="002060"/>
                </a:solidFill>
                <a:latin typeface="Lucida Console" panose="020B0609040504020204" pitchFamily="49" charset="0"/>
                <a:cs typeface="Calibri" panose="020F0502020204030204" pitchFamily="34" charset="0"/>
              </a:rPr>
              <a:t>kCopy</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r=0..N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c=</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[r+1] </a:t>
            </a:r>
            <a:br>
              <a:rPr lang="en-US" altLang="ko-KR" sz="1600" dirty="0">
                <a:solidFill>
                  <a:srgbClr val="002060"/>
                </a:solidFill>
                <a:latin typeface="Lucida Console" panose="020B0609040504020204" pitchFamily="49" charset="0"/>
                <a:cs typeface="Calibri" panose="020F0502020204030204" pitchFamily="34" charset="0"/>
              </a:rPr>
            </a:b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resi</a:t>
            </a:r>
            <a:r>
              <a:rPr lang="en-US" altLang="ko-KR" sz="1600" dirty="0" smtClean="0">
                <a:solidFill>
                  <a:srgbClr val="002060"/>
                </a:solidFill>
                <a:latin typeface="Lucida Console" panose="020B0609040504020204" pitchFamily="49" charset="0"/>
                <a:cs typeface="Calibri" panose="020F0502020204030204" pitchFamily="34" charset="0"/>
              </a:rPr>
              <a:t>[r</a:t>
            </a:r>
            <a:r>
              <a:rPr lang="en-US" altLang="ko-KR" sz="1600" dirty="0">
                <a:solidFill>
                  <a:srgbClr val="002060"/>
                </a:solidFill>
                <a:latin typeface="Lucida Console" panose="020B0609040504020204" pitchFamily="49" charset="0"/>
                <a:cs typeface="Calibri" panose="020F0502020204030204" pitchFamily="34" charset="0"/>
              </a:rPr>
              <a:t>]+=data[c]*Vi[</a:t>
            </a:r>
            <a:r>
              <a:rPr lang="en-US" altLang="ko-KR" sz="1600" dirty="0" err="1">
                <a:solidFill>
                  <a:srgbClr val="002060"/>
                </a:solidFill>
                <a:latin typeface="Lucida Console" panose="020B0609040504020204" pitchFamily="49" charset="0"/>
                <a:cs typeface="Calibri" panose="020F0502020204030204" pitchFamily="34" charset="0"/>
              </a:rPr>
              <a:t>cIdx</a:t>
            </a:r>
            <a:r>
              <a:rPr lang="en-US" altLang="ko-KR" sz="1600" dirty="0">
                <a:solidFill>
                  <a:srgbClr val="002060"/>
                </a:solidFill>
                <a:latin typeface="Lucida Console" panose="020B0609040504020204" pitchFamily="49" charset="0"/>
                <a:cs typeface="Calibri" panose="020F0502020204030204" pitchFamily="34" charset="0"/>
              </a:rPr>
              <a:t>[c]];</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err="1">
                <a:solidFill>
                  <a:srgbClr val="002060"/>
                </a:solidFill>
                <a:latin typeface="Lucida Console" panose="020B0609040504020204" pitchFamily="49" charset="0"/>
                <a:cs typeface="Calibri" panose="020F0502020204030204" pitchFamily="34" charset="0"/>
              </a:rPr>
              <a:t>CDAssert</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b="1" dirty="0" err="1">
                <a:solidFill>
                  <a:srgbClr val="002060"/>
                </a:solidFill>
                <a:latin typeface="Lucida Console" panose="020B0609040504020204" pitchFamily="49" charset="0"/>
                <a:cs typeface="Calibri" panose="020F0502020204030204" pitchFamily="34" charset="0"/>
              </a:rPr>
              <a:t>idx</a:t>
            </a:r>
            <a:r>
              <a:rPr lang="en-US" altLang="ko-KR" sz="1600" b="1" dirty="0">
                <a:solidFill>
                  <a:srgbClr val="002060"/>
                </a:solidFill>
                <a:latin typeface="Lucida Console" panose="020B0609040504020204" pitchFamily="49" charset="0"/>
                <a:cs typeface="Calibri" panose="020F0502020204030204" pitchFamily="34" charset="0"/>
              </a:rPr>
              <a:t> &gt; </a:t>
            </a:r>
            <a:r>
              <a:rPr lang="en-US" altLang="ko-KR" sz="1600" b="1" dirty="0" err="1">
                <a:solidFill>
                  <a:srgbClr val="002060"/>
                </a:solidFill>
                <a:latin typeface="Lucida Console" panose="020B0609040504020204" pitchFamily="49" charset="0"/>
                <a:cs typeface="Calibri" panose="020F0502020204030204" pitchFamily="34" charset="0"/>
              </a:rPr>
              <a:t>prevIdx</a:t>
            </a:r>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err="1" smtClean="0">
                <a:solidFill>
                  <a:srgbClr val="002060"/>
                </a:solidFill>
                <a:latin typeface="Lucida Console" panose="020B0609040504020204" pitchFamily="49" charset="0"/>
                <a:cs typeface="Calibri" panose="020F0502020204030204" pitchFamily="34" charset="0"/>
              </a:rPr>
              <a:t>kSoft</a:t>
            </a:r>
            <a:r>
              <a:rPr lang="en-US" altLang="ko-KR" sz="1600" b="1" dirty="0" smtClean="0">
                <a:solidFill>
                  <a:srgbClr val="002060"/>
                </a:solidFill>
                <a:latin typeface="Lucida Console" panose="020B0609040504020204" pitchFamily="49" charset="0"/>
                <a:cs typeface="Calibri" panose="020F0502020204030204" pitchFamily="34" charset="0"/>
              </a:rPr>
              <a:t>);</a:t>
            </a:r>
            <a:endParaRPr lang="en-US" altLang="ko-KR" sz="1600" b="1" dirty="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prevC</a:t>
            </a:r>
            <a:r>
              <a:rPr lang="en-US" altLang="ko-KR" sz="1600" dirty="0" smtClean="0">
                <a:solidFill>
                  <a:srgbClr val="002060"/>
                </a:solidFill>
                <a:latin typeface="Lucida Console" panose="020B0609040504020204" pitchFamily="49" charset="0"/>
                <a:cs typeface="Calibri" panose="020F0502020204030204" pitchFamily="34" charset="0"/>
              </a:rPr>
              <a:t>=c;</a:t>
            </a:r>
            <a:endParaRPr lang="en-US" altLang="ko-KR" sz="1600" dirty="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a:solidFill>
                  <a:srgbClr val="002060"/>
                </a:solidFill>
                <a:latin typeface="Lucida Console" panose="020B0609040504020204" pitchFamily="49" charset="0"/>
                <a:cs typeface="Calibri" panose="020F0502020204030204" pitchFamily="34" charset="0"/>
              </a:rPr>
              <a:t>Complete(); </a:t>
            </a:r>
            <a:endParaRPr lang="en-US" altLang="ko-KR" sz="1600" dirty="0" smtClean="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a:t>
            </a:r>
          </a:p>
        </p:txBody>
      </p:sp>
    </p:spTree>
    <p:extLst>
      <p:ext uri="{BB962C8B-B14F-4D97-AF65-F5344CB8AC3E}">
        <p14:creationId xmlns:p14="http://schemas.microsoft.com/office/powerpoint/2010/main" val="3052501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example: </a:t>
            </a:r>
            <a:r>
              <a:rPr lang="en-US" dirty="0" err="1" smtClean="0"/>
              <a:t>SpMV</a:t>
            </a:r>
            <a:endParaRPr lang="en-US" dirty="0"/>
          </a:p>
        </p:txBody>
      </p:sp>
      <p:sp>
        <p:nvSpPr>
          <p:cNvPr id="4" name="Slide Number Placeholder 3"/>
          <p:cNvSpPr>
            <a:spLocks noGrp="1"/>
          </p:cNvSpPr>
          <p:nvPr>
            <p:ph type="sldNum" idx="12"/>
          </p:nvPr>
        </p:nvSpPr>
        <p:spPr/>
        <p:txBody>
          <a:bodyPr/>
          <a:lstStyle/>
          <a:p>
            <a:fld id="{359B1C28-9D21-4559-A913-2EE6820D4D1C}" type="slidenum">
              <a:rPr lang="en-US" smtClean="0"/>
              <a:pPr/>
              <a:t>26</a:t>
            </a:fld>
            <a:endParaRPr lang="en-US"/>
          </a:p>
        </p:txBody>
      </p:sp>
      <p:sp>
        <p:nvSpPr>
          <p:cNvPr id="7" name="Footer Placeholder 1"/>
          <p:cNvSpPr>
            <a:spLocks noGrp="1"/>
          </p:cNvSpPr>
          <p:nvPr>
            <p:ph type="ftr" idx="3"/>
          </p:nvPr>
        </p:nvSpPr>
        <p:spPr/>
        <p:txBody>
          <a:bodyPr/>
          <a:lstStyle/>
          <a:p>
            <a:r>
              <a:rPr lang="fr-FR" smtClean="0"/>
              <a:t>Containment Domains Resilience (c) Mattan Erez</a:t>
            </a:r>
            <a:endParaRPr lang="en-US" dirty="0"/>
          </a:p>
        </p:txBody>
      </p:sp>
      <p:sp>
        <p:nvSpPr>
          <p:cNvPr id="6" name="Rectangle 5"/>
          <p:cNvSpPr/>
          <p:nvPr/>
        </p:nvSpPr>
        <p:spPr bwMode="auto">
          <a:xfrm>
            <a:off x="304800" y="5181600"/>
            <a:ext cx="1188720" cy="1188720"/>
          </a:xfrm>
          <a:prstGeom prst="rect">
            <a:avLst/>
          </a:prstGeom>
          <a:solidFill>
            <a:schemeClr val="accent4">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p:sp>
        <p:nvSpPr>
          <p:cNvPr id="8" name="Rectangle 7"/>
          <p:cNvSpPr/>
          <p:nvPr/>
        </p:nvSpPr>
        <p:spPr bwMode="auto">
          <a:xfrm>
            <a:off x="4826000" y="5181600"/>
            <a:ext cx="1188720" cy="1188720"/>
          </a:xfrm>
          <a:prstGeom prst="rect">
            <a:avLst/>
          </a:prstGeom>
          <a:solidFill>
            <a:schemeClr val="accent6">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p:sp>
        <p:nvSpPr>
          <p:cNvPr id="9" name="Rectangle 8"/>
          <p:cNvSpPr/>
          <p:nvPr/>
        </p:nvSpPr>
        <p:spPr bwMode="auto">
          <a:xfrm>
            <a:off x="2565400" y="5181600"/>
            <a:ext cx="1188720" cy="1188720"/>
          </a:xfrm>
          <a:prstGeom prst="rect">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p:sp>
        <p:nvSpPr>
          <p:cNvPr id="10" name="Rectangle 9"/>
          <p:cNvSpPr/>
          <p:nvPr/>
        </p:nvSpPr>
        <p:spPr bwMode="auto">
          <a:xfrm>
            <a:off x="7086600" y="5181600"/>
            <a:ext cx="1188720" cy="1188720"/>
          </a:xfrm>
          <a:prstGeom prst="rect">
            <a:avLst/>
          </a:prstGeom>
          <a:solidFill>
            <a:schemeClr val="accent4">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p:sp>
        <p:nvSpPr>
          <p:cNvPr id="13" name="Rectangle 12"/>
          <p:cNvSpPr/>
          <p:nvPr/>
        </p:nvSpPr>
        <p:spPr bwMode="auto">
          <a:xfrm>
            <a:off x="1600200" y="5181600"/>
            <a:ext cx="426720" cy="1188720"/>
          </a:xfrm>
          <a:prstGeom prst="rect">
            <a:avLst/>
          </a:prstGeom>
          <a:solidFill>
            <a:schemeClr val="accent3">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000" b="1" i="0" u="none" strike="noStrike" cap="none" normalizeH="0" baseline="0" dirty="0" smtClean="0">
              <a:ln>
                <a:noFill/>
              </a:ln>
              <a:solidFill>
                <a:schemeClr val="tx1"/>
              </a:solidFill>
              <a:effectLst/>
              <a:latin typeface="Century Gothic" pitchFamily="34" charset="0"/>
              <a:cs typeface="Times New Roman" pitchFamily="18" charset="0"/>
            </a:endParaRPr>
          </a:p>
        </p:txBody>
      </p:sp>
      <p:sp>
        <p:nvSpPr>
          <p:cNvPr id="15" name="Rectangle 14"/>
          <p:cNvSpPr/>
          <p:nvPr/>
        </p:nvSpPr>
        <p:spPr bwMode="auto">
          <a:xfrm>
            <a:off x="8382000" y="5181600"/>
            <a:ext cx="426720" cy="1188720"/>
          </a:xfrm>
          <a:prstGeom prst="rect">
            <a:avLst/>
          </a:prstGeom>
          <a:solidFill>
            <a:schemeClr val="accent3">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457200" fontAlgn="base">
              <a:lnSpc>
                <a:spcPct val="99000"/>
              </a:lnSpc>
              <a:spcBef>
                <a:spcPct val="0"/>
              </a:spcBef>
              <a:spcAft>
                <a:spcPct val="0"/>
              </a:spcAft>
              <a:buClr>
                <a:srgbClr val="333399"/>
              </a:buClr>
              <a:buSzPct val="100000"/>
            </a:pPr>
            <a:endParaRPr lang="en-US" sz="2000" b="1" dirty="0">
              <a:solidFill>
                <a:schemeClr val="tx1"/>
              </a:solidFill>
              <a:latin typeface="Century Gothic" pitchFamily="34" charset="0"/>
              <a:cs typeface="Times New Roman" pitchFamily="18" charset="0"/>
            </a:endParaRPr>
          </a:p>
        </p:txBody>
      </p:sp>
      <p:sp>
        <p:nvSpPr>
          <p:cNvPr id="16" name="Rectangle 15"/>
          <p:cNvSpPr/>
          <p:nvPr/>
        </p:nvSpPr>
        <p:spPr bwMode="auto">
          <a:xfrm>
            <a:off x="3860800" y="5181600"/>
            <a:ext cx="426720" cy="1188720"/>
          </a:xfrm>
          <a:prstGeom prst="rect">
            <a:avLst/>
          </a:prstGeom>
          <a:solidFill>
            <a:schemeClr val="accent3">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000" b="1" i="0" u="none" strike="noStrike" cap="none" normalizeH="0" baseline="0" dirty="0" smtClean="0">
              <a:ln>
                <a:noFill/>
              </a:ln>
              <a:solidFill>
                <a:schemeClr val="tx1"/>
              </a:solidFill>
              <a:effectLst/>
              <a:latin typeface="Century Gothic" pitchFamily="34" charset="0"/>
              <a:cs typeface="Times New Roman" pitchFamily="18" charset="0"/>
            </a:endParaRPr>
          </a:p>
        </p:txBody>
      </p:sp>
      <p:sp>
        <p:nvSpPr>
          <p:cNvPr id="17" name="Rectangle 16"/>
          <p:cNvSpPr/>
          <p:nvPr/>
        </p:nvSpPr>
        <p:spPr bwMode="auto">
          <a:xfrm>
            <a:off x="6121400" y="5181600"/>
            <a:ext cx="426720" cy="1188720"/>
          </a:xfrm>
          <a:prstGeom prst="rect">
            <a:avLst/>
          </a:prstGeom>
          <a:solidFill>
            <a:schemeClr val="accent3">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457200" fontAlgn="base">
              <a:lnSpc>
                <a:spcPct val="99000"/>
              </a:lnSpc>
              <a:spcBef>
                <a:spcPct val="0"/>
              </a:spcBef>
              <a:spcAft>
                <a:spcPct val="0"/>
              </a:spcAft>
              <a:buClr>
                <a:srgbClr val="333399"/>
              </a:buClr>
              <a:buSzPct val="100000"/>
            </a:pPr>
            <a:endParaRPr lang="en-US" sz="2000" b="1" dirty="0">
              <a:solidFill>
                <a:schemeClr val="tx1"/>
              </a:solidFill>
              <a:latin typeface="Century Gothic" pitchFamily="34" charset="0"/>
              <a:cs typeface="Times New Roman" pitchFamily="18" charset="0"/>
            </a:endParaRPr>
          </a:p>
        </p:txBody>
      </p:sp>
      <mc:AlternateContent xmlns:mc="http://schemas.openxmlformats.org/markup-compatibility/2006" xmlns:a14="http://schemas.microsoft.com/office/drawing/2010/main">
        <mc:Choice Requires="a14">
          <p:sp>
            <p:nvSpPr>
              <p:cNvPr id="18" name="Rectangle 17"/>
              <p:cNvSpPr/>
              <p:nvPr/>
            </p:nvSpPr>
            <p:spPr bwMode="auto">
              <a:xfrm>
                <a:off x="913228" y="1524000"/>
                <a:ext cx="1188720" cy="1188720"/>
              </a:xfrm>
              <a:prstGeom prst="rect">
                <a:avLst/>
              </a:prstGeom>
              <a:solidFill>
                <a:schemeClr val="accent4">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𝟎𝟎</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bwMode="auto">
              <a:xfrm>
                <a:off x="913228" y="1524000"/>
                <a:ext cx="1188720" cy="1188720"/>
              </a:xfrm>
              <a:prstGeom prst="rect">
                <a:avLst/>
              </a:prstGeom>
              <a:blipFill rotWithShape="1">
                <a:blip r:embed="rId3"/>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bwMode="auto">
              <a:xfrm>
                <a:off x="2092422" y="1524000"/>
                <a:ext cx="1188720" cy="1188720"/>
              </a:xfrm>
              <a:prstGeom prst="rect">
                <a:avLst/>
              </a:prstGeom>
              <a:solidFill>
                <a:schemeClr val="accent6">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𝟎𝟏</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bwMode="auto">
              <a:xfrm>
                <a:off x="2092422" y="1524000"/>
                <a:ext cx="1188720" cy="1188720"/>
              </a:xfrm>
              <a:prstGeom prst="rect">
                <a:avLst/>
              </a:prstGeom>
              <a:blipFill rotWithShape="1">
                <a:blip r:embed="rId4"/>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bwMode="auto">
              <a:xfrm>
                <a:off x="913228" y="2712720"/>
                <a:ext cx="1188720" cy="1188720"/>
              </a:xfrm>
              <a:prstGeom prst="rect">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𝟏𝟎</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bwMode="auto">
              <a:xfrm>
                <a:off x="913228" y="2712720"/>
                <a:ext cx="1188720" cy="1188720"/>
              </a:xfrm>
              <a:prstGeom prst="rect">
                <a:avLst/>
              </a:prstGeom>
              <a:blipFill rotWithShape="1">
                <a:blip r:embed="rId5"/>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bwMode="auto">
              <a:xfrm>
                <a:off x="2092422" y="2712720"/>
                <a:ext cx="1188720" cy="1188720"/>
              </a:xfrm>
              <a:prstGeom prst="rect">
                <a:avLst/>
              </a:prstGeom>
              <a:solidFill>
                <a:schemeClr val="accent4">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800" b="1" i="1" u="none" strike="noStrike" cap="none" normalizeH="0" baseline="0" smtClean="0">
                              <a:ln>
                                <a:noFill/>
                              </a:ln>
                              <a:solidFill>
                                <a:schemeClr val="tx1"/>
                              </a:solidFill>
                              <a:effectLst/>
                              <a:latin typeface="Cambria Math"/>
                              <a:cs typeface="Times New Roman" pitchFamily="18" charset="0"/>
                            </a:rPr>
                            <m:t>𝑴</m:t>
                          </m:r>
                        </m:e>
                        <m:sub>
                          <m:r>
                            <a:rPr kumimoji="0" lang="en-US" sz="2800" b="1" i="1" u="none" strike="noStrike" cap="none" normalizeH="0" baseline="0" smtClean="0">
                              <a:ln>
                                <a:noFill/>
                              </a:ln>
                              <a:solidFill>
                                <a:schemeClr val="tx1"/>
                              </a:solidFill>
                              <a:effectLst/>
                              <a:latin typeface="Cambria Math"/>
                              <a:cs typeface="Times New Roman" pitchFamily="18" charset="0"/>
                            </a:rPr>
                            <m:t>𝟏𝟏</m:t>
                          </m:r>
                        </m:sub>
                      </m:sSub>
                    </m:oMath>
                  </m:oMathPara>
                </a14:m>
                <a:endParaRPr kumimoji="0" lang="en-US" sz="28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2092422" y="2712720"/>
                <a:ext cx="1188720" cy="1188720"/>
              </a:xfrm>
              <a:prstGeom prst="rect">
                <a:avLst/>
              </a:prstGeom>
              <a:blipFill rotWithShape="1">
                <a:blip r:embed="rId6"/>
                <a:stretch>
                  <a:fillRect/>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2" name="TextBox 21"/>
          <p:cNvSpPr txBox="1"/>
          <p:nvPr/>
        </p:nvSpPr>
        <p:spPr>
          <a:xfrm>
            <a:off x="1507588" y="4006334"/>
            <a:ext cx="1133644" cy="369332"/>
          </a:xfrm>
          <a:prstGeom prst="rect">
            <a:avLst/>
          </a:prstGeom>
          <a:noFill/>
        </p:spPr>
        <p:txBody>
          <a:bodyPr wrap="none" rtlCol="0">
            <a:spAutoFit/>
          </a:bodyPr>
          <a:lstStyle/>
          <a:p>
            <a:r>
              <a:rPr lang="en-US" dirty="0" smtClean="0"/>
              <a:t>Matrix </a:t>
            </a:r>
            <a:r>
              <a:rPr lang="en-US" b="1" dirty="0" smtClean="0"/>
              <a:t>M</a:t>
            </a:r>
            <a:endParaRPr lang="en-US" b="1" dirty="0"/>
          </a:p>
        </p:txBody>
      </p:sp>
      <mc:AlternateContent xmlns:mc="http://schemas.openxmlformats.org/markup-compatibility/2006" xmlns:a14="http://schemas.microsoft.com/office/drawing/2010/main">
        <mc:Choice Requires="a14">
          <p:sp>
            <p:nvSpPr>
              <p:cNvPr id="23" name="Rectangle 22"/>
              <p:cNvSpPr/>
              <p:nvPr/>
            </p:nvSpPr>
            <p:spPr bwMode="auto">
              <a:xfrm>
                <a:off x="3535680" y="1524000"/>
                <a:ext cx="426720" cy="1188720"/>
              </a:xfrm>
              <a:prstGeom prst="rect">
                <a:avLst/>
              </a:prstGeom>
              <a:solidFill>
                <a:schemeClr val="accent3">
                  <a:lumMod val="60000"/>
                  <a:lumOff val="4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chemeClr val="tx1"/>
                              </a:solidFill>
                              <a:effectLst/>
                              <a:latin typeface="Cambria Math"/>
                              <a:cs typeface="Times New Roman" pitchFamily="18" charset="0"/>
                            </a:rPr>
                            <m:t>𝑽</m:t>
                          </m:r>
                        </m:e>
                        <m:sub>
                          <m:r>
                            <a:rPr kumimoji="0" lang="en-US" sz="2000" b="1" i="1" u="none" strike="noStrike" cap="none" normalizeH="0" baseline="0" smtClean="0">
                              <a:ln>
                                <a:noFill/>
                              </a:ln>
                              <a:solidFill>
                                <a:schemeClr val="tx1"/>
                              </a:solidFill>
                              <a:effectLst/>
                              <a:latin typeface="Cambria Math"/>
                              <a:cs typeface="Times New Roman" pitchFamily="18" charset="0"/>
                            </a:rPr>
                            <m:t>𝟎</m:t>
                          </m:r>
                        </m:sub>
                      </m:sSub>
                    </m:oMath>
                  </m:oMathPara>
                </a14:m>
                <a:endParaRPr kumimoji="0" lang="en-US" sz="2000" b="1" i="0" u="none" strike="noStrike" cap="none" normalizeH="0" baseline="0" dirty="0" smtClean="0">
                  <a:ln>
                    <a:noFill/>
                  </a:ln>
                  <a:solidFill>
                    <a:schemeClr val="tx1"/>
                  </a:solidFill>
                  <a:effectLst/>
                  <a:latin typeface="Century Gothic" pitchFamily="34"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bwMode="auto">
              <a:xfrm>
                <a:off x="3535680" y="1524000"/>
                <a:ext cx="426720" cy="1188720"/>
              </a:xfrm>
              <a:prstGeom prst="rect">
                <a:avLst/>
              </a:prstGeom>
              <a:blipFill rotWithShape="1">
                <a:blip r:embed="rId7"/>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4" name="TextBox 23"/>
          <p:cNvSpPr txBox="1"/>
          <p:nvPr/>
        </p:nvSpPr>
        <p:spPr>
          <a:xfrm>
            <a:off x="3124200" y="4006334"/>
            <a:ext cx="1170513" cy="369332"/>
          </a:xfrm>
          <a:prstGeom prst="rect">
            <a:avLst/>
          </a:prstGeom>
          <a:noFill/>
        </p:spPr>
        <p:txBody>
          <a:bodyPr wrap="none" rtlCol="0">
            <a:spAutoFit/>
          </a:bodyPr>
          <a:lstStyle/>
          <a:p>
            <a:r>
              <a:rPr lang="en-US" dirty="0" smtClean="0"/>
              <a:t>Vector </a:t>
            </a:r>
            <a:r>
              <a:rPr lang="en-US" b="1" dirty="0" smtClean="0"/>
              <a:t>V</a:t>
            </a:r>
            <a:endParaRPr lang="en-US" b="1" dirty="0"/>
          </a:p>
        </p:txBody>
      </p:sp>
      <mc:AlternateContent xmlns:mc="http://schemas.openxmlformats.org/markup-compatibility/2006" xmlns:a14="http://schemas.microsoft.com/office/drawing/2010/main">
        <mc:Choice Requires="a14">
          <p:sp>
            <p:nvSpPr>
              <p:cNvPr id="25" name="Rectangle 24"/>
              <p:cNvSpPr/>
              <p:nvPr/>
            </p:nvSpPr>
            <p:spPr bwMode="auto">
              <a:xfrm>
                <a:off x="3535680" y="2712720"/>
                <a:ext cx="426720" cy="1188720"/>
              </a:xfrm>
              <a:prstGeom prst="rect">
                <a:avLst/>
              </a:prstGeom>
              <a:solidFill>
                <a:schemeClr val="accent3">
                  <a:lumMod val="20000"/>
                  <a:lumOff val="80000"/>
                </a:schemeClr>
              </a:solidFill>
              <a:ln w="381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457200" fontAlgn="base">
                  <a:lnSpc>
                    <a:spcPct val="99000"/>
                  </a:lnSpc>
                  <a:spcBef>
                    <a:spcPct val="0"/>
                  </a:spcBef>
                  <a:spcAft>
                    <a:spcPct val="0"/>
                  </a:spcAft>
                  <a:buClr>
                    <a:srgbClr val="333399"/>
                  </a:buClr>
                  <a:buSzPct val="100000"/>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cs typeface="Times New Roman" pitchFamily="18" charset="0"/>
                            </a:rPr>
                          </m:ctrlPr>
                        </m:sSubPr>
                        <m:e>
                          <m:r>
                            <a:rPr lang="en-US" sz="2000" b="1" i="1">
                              <a:solidFill>
                                <a:schemeClr val="tx1"/>
                              </a:solidFill>
                              <a:latin typeface="Cambria Math"/>
                              <a:cs typeface="Times New Roman" pitchFamily="18" charset="0"/>
                            </a:rPr>
                            <m:t>𝑽</m:t>
                          </m:r>
                        </m:e>
                        <m:sub>
                          <m:r>
                            <a:rPr lang="en-US" sz="2000" b="1" i="1" smtClean="0">
                              <a:solidFill>
                                <a:schemeClr val="tx1"/>
                              </a:solidFill>
                              <a:latin typeface="Cambria Math"/>
                              <a:cs typeface="Times New Roman" pitchFamily="18" charset="0"/>
                            </a:rPr>
                            <m:t>𝟏</m:t>
                          </m:r>
                        </m:sub>
                      </m:sSub>
                    </m:oMath>
                  </m:oMathPara>
                </a14:m>
                <a:endParaRPr lang="en-US" sz="2000" b="1" dirty="0">
                  <a:solidFill>
                    <a:schemeClr val="tx1"/>
                  </a:solidFill>
                  <a:latin typeface="Century Gothic" pitchFamily="34" charset="0"/>
                  <a:cs typeface="Times New Roman"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bwMode="auto">
              <a:xfrm>
                <a:off x="3535680" y="2712720"/>
                <a:ext cx="426720" cy="1188720"/>
              </a:xfrm>
              <a:prstGeom prst="rect">
                <a:avLst/>
              </a:prstGeom>
              <a:blipFill rotWithShape="1">
                <a:blip r:embed="rId8"/>
                <a:stretch>
                  <a:fillRect l="-7895"/>
                </a:stretch>
              </a:blipFill>
              <a:ln w="3810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27" name="직선 연결선 10"/>
          <p:cNvCxnSpPr/>
          <p:nvPr/>
        </p:nvCxnSpPr>
        <p:spPr bwMode="auto">
          <a:xfrm>
            <a:off x="304800" y="5775960"/>
            <a:ext cx="1188720" cy="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직선 연결선 13"/>
          <p:cNvCxnSpPr/>
          <p:nvPr/>
        </p:nvCxnSpPr>
        <p:spPr bwMode="auto">
          <a:xfrm>
            <a:off x="899160" y="5181600"/>
            <a:ext cx="0" cy="118872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직선 연결선 30"/>
          <p:cNvCxnSpPr/>
          <p:nvPr/>
        </p:nvCxnSpPr>
        <p:spPr bwMode="auto">
          <a:xfrm>
            <a:off x="2565400" y="5775960"/>
            <a:ext cx="1188720" cy="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직선 연결선 33"/>
          <p:cNvCxnSpPr/>
          <p:nvPr/>
        </p:nvCxnSpPr>
        <p:spPr bwMode="auto">
          <a:xfrm>
            <a:off x="3159760" y="5181600"/>
            <a:ext cx="0" cy="118872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직선 연결선 34"/>
          <p:cNvCxnSpPr/>
          <p:nvPr/>
        </p:nvCxnSpPr>
        <p:spPr bwMode="auto">
          <a:xfrm>
            <a:off x="4826000" y="5775960"/>
            <a:ext cx="1188720" cy="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직선 연결선 35"/>
          <p:cNvCxnSpPr/>
          <p:nvPr/>
        </p:nvCxnSpPr>
        <p:spPr bwMode="auto">
          <a:xfrm>
            <a:off x="5420360" y="5181600"/>
            <a:ext cx="0" cy="118872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직선 연결선 36"/>
          <p:cNvCxnSpPr/>
          <p:nvPr/>
        </p:nvCxnSpPr>
        <p:spPr bwMode="auto">
          <a:xfrm>
            <a:off x="7086600" y="5775960"/>
            <a:ext cx="1188720" cy="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직선 연결선 37"/>
          <p:cNvCxnSpPr/>
          <p:nvPr/>
        </p:nvCxnSpPr>
        <p:spPr bwMode="auto">
          <a:xfrm>
            <a:off x="7680960" y="5181600"/>
            <a:ext cx="0" cy="118872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직선 연결선 38"/>
          <p:cNvCxnSpPr/>
          <p:nvPr/>
        </p:nvCxnSpPr>
        <p:spPr bwMode="auto">
          <a:xfrm>
            <a:off x="1600200" y="5775960"/>
            <a:ext cx="426720" cy="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직선 연결선 39"/>
          <p:cNvCxnSpPr/>
          <p:nvPr/>
        </p:nvCxnSpPr>
        <p:spPr bwMode="auto">
          <a:xfrm>
            <a:off x="3860800" y="5775960"/>
            <a:ext cx="426720" cy="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직선 연결선 40"/>
          <p:cNvCxnSpPr/>
          <p:nvPr/>
        </p:nvCxnSpPr>
        <p:spPr bwMode="auto">
          <a:xfrm>
            <a:off x="6121400" y="5775960"/>
            <a:ext cx="426720" cy="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직선 연결선 41"/>
          <p:cNvCxnSpPr/>
          <p:nvPr/>
        </p:nvCxnSpPr>
        <p:spPr bwMode="auto">
          <a:xfrm>
            <a:off x="8382000" y="5775960"/>
            <a:ext cx="426720" cy="0"/>
          </a:xfrm>
          <a:prstGeom prst="line">
            <a:avLst/>
          </a:prstGeom>
          <a:noFill/>
          <a:ln w="222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Group 43"/>
          <p:cNvGrpSpPr/>
          <p:nvPr/>
        </p:nvGrpSpPr>
        <p:grpSpPr>
          <a:xfrm>
            <a:off x="831166" y="4375666"/>
            <a:ext cx="6941234" cy="805934"/>
            <a:chOff x="831166" y="4375666"/>
            <a:chExt cx="6941234" cy="1110734"/>
          </a:xfrm>
        </p:grpSpPr>
        <p:cxnSp>
          <p:nvCxnSpPr>
            <p:cNvPr id="45" name="Straight Arrow Connector 44"/>
            <p:cNvCxnSpPr/>
            <p:nvPr/>
          </p:nvCxnSpPr>
          <p:spPr bwMode="auto">
            <a:xfrm>
              <a:off x="3535680" y="4375666"/>
              <a:ext cx="4236720" cy="1021080"/>
            </a:xfrm>
            <a:prstGeom prst="straightConnector1">
              <a:avLst/>
            </a:prstGeom>
            <a:noFill/>
            <a:ln w="349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a:off x="2971800" y="4375666"/>
              <a:ext cx="2524760" cy="1021080"/>
            </a:xfrm>
            <a:prstGeom prst="straightConnector1">
              <a:avLst/>
            </a:prstGeom>
            <a:noFill/>
            <a:ln w="349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a:off x="2317750" y="4421386"/>
              <a:ext cx="873760" cy="1065014"/>
            </a:xfrm>
            <a:prstGeom prst="straightConnector1">
              <a:avLst/>
            </a:prstGeom>
            <a:noFill/>
            <a:ln w="349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flipH="1">
              <a:off x="831166" y="4421386"/>
              <a:ext cx="608428" cy="1065014"/>
            </a:xfrm>
            <a:prstGeom prst="straightConnector1">
              <a:avLst/>
            </a:prstGeom>
            <a:noFill/>
            <a:ln w="349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TextBox 48"/>
          <p:cNvSpPr txBox="1"/>
          <p:nvPr/>
        </p:nvSpPr>
        <p:spPr>
          <a:xfrm>
            <a:off x="5953760" y="4419600"/>
            <a:ext cx="3266440" cy="369332"/>
          </a:xfrm>
          <a:prstGeom prst="rect">
            <a:avLst/>
          </a:prstGeom>
          <a:noFill/>
        </p:spPr>
        <p:txBody>
          <a:bodyPr wrap="square" rtlCol="0">
            <a:spAutoFit/>
          </a:bodyPr>
          <a:lstStyle/>
          <a:p>
            <a:r>
              <a:rPr lang="en-US" b="1" dirty="0" smtClean="0"/>
              <a:t>Distributed to 4 nodes</a:t>
            </a:r>
            <a:endParaRPr lang="en-US" b="1" dirty="0"/>
          </a:p>
        </p:txBody>
      </p:sp>
      <p:sp>
        <p:nvSpPr>
          <p:cNvPr id="50" name="TextBox 49"/>
          <p:cNvSpPr txBox="1"/>
          <p:nvPr/>
        </p:nvSpPr>
        <p:spPr>
          <a:xfrm>
            <a:off x="4294712" y="1219200"/>
            <a:ext cx="4849287" cy="3046988"/>
          </a:xfrm>
          <a:prstGeom prst="rect">
            <a:avLst/>
          </a:prstGeom>
          <a:solidFill>
            <a:schemeClr val="bg2"/>
          </a:solidFill>
          <a:ln>
            <a:solidFill>
              <a:schemeClr val="bg2">
                <a:lumMod val="25000"/>
              </a:schemeClr>
            </a:solidFill>
          </a:ln>
        </p:spPr>
        <p:txBody>
          <a:bodyPr wrap="square" rtlCol="0">
            <a:spAutoFit/>
          </a:bodyPr>
          <a:lstStyle/>
          <a:p>
            <a:r>
              <a:rPr lang="en-US" altLang="ko-KR" sz="1600" dirty="0" smtClean="0">
                <a:solidFill>
                  <a:srgbClr val="002060"/>
                </a:solidFill>
                <a:latin typeface="Lucida Console" panose="020B0609040504020204" pitchFamily="49" charset="0"/>
                <a:cs typeface="Calibri" panose="020F0502020204030204" pitchFamily="34" charset="0"/>
              </a:rPr>
              <a:t>void </a:t>
            </a:r>
            <a:r>
              <a:rPr lang="en-US" altLang="ko-KR" sz="1600" dirty="0">
                <a:solidFill>
                  <a:srgbClr val="002060"/>
                </a:solidFill>
                <a:latin typeface="Lucida Console" panose="020B0609040504020204" pitchFamily="49" charset="0"/>
                <a:cs typeface="Calibri" panose="020F0502020204030204" pitchFamily="34" charset="0"/>
              </a:rPr>
              <a:t>task&lt;leaf&gt; </a:t>
            </a:r>
            <a:r>
              <a:rPr lang="en-US" altLang="ko-KR" sz="1600" dirty="0" err="1">
                <a:solidFill>
                  <a:srgbClr val="002060"/>
                </a:solidFill>
                <a:latin typeface="Lucida Console" panose="020B0609040504020204" pitchFamily="49" charset="0"/>
                <a:cs typeface="Calibri" panose="020F0502020204030204" pitchFamily="34" charset="0"/>
              </a:rPr>
              <a:t>SpMV</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 </a:t>
            </a: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b="1" dirty="0" err="1">
                <a:solidFill>
                  <a:srgbClr val="002060"/>
                </a:solidFill>
                <a:latin typeface="Lucida Console" panose="020B0609040504020204" pitchFamily="49" charset="0"/>
                <a:cs typeface="Calibri" panose="020F0502020204030204" pitchFamily="34" charset="0"/>
              </a:rPr>
              <a:t>GetCurrentCD</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b="1" dirty="0" smtClean="0">
                <a:solidFill>
                  <a:srgbClr val="002060"/>
                </a:solidFill>
                <a:latin typeface="Lucida Console" panose="020B0609040504020204" pitchFamily="49" charset="0"/>
                <a:cs typeface="Calibri" panose="020F0502020204030204" pitchFamily="34" charset="0"/>
              </a:rPr>
              <a:t>           -&gt;</a:t>
            </a:r>
            <a:r>
              <a:rPr lang="en-US" altLang="ko-KR" sz="1600" b="1" dirty="0" err="1" smtClean="0">
                <a:solidFill>
                  <a:srgbClr val="002060"/>
                </a:solidFill>
                <a:latin typeface="Lucida Console" panose="020B0609040504020204" pitchFamily="49" charset="0"/>
                <a:cs typeface="Calibri" panose="020F0502020204030204" pitchFamily="34" charset="0"/>
              </a:rPr>
              <a:t>CreateAndBegin</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b="1" dirty="0" smtClean="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cd-&gt;</a:t>
            </a:r>
            <a:r>
              <a:rPr lang="en-US" altLang="ko-KR" sz="1600" b="1" dirty="0" smtClean="0">
                <a:solidFill>
                  <a:srgbClr val="002060"/>
                </a:solidFill>
                <a:latin typeface="Lucida Console" panose="020B0609040504020204" pitchFamily="49" charset="0"/>
                <a:cs typeface="Calibri" panose="020F0502020204030204" pitchFamily="34" charset="0"/>
              </a:rPr>
              <a:t>Preserve(M,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(M), </a:t>
            </a:r>
            <a:r>
              <a:rPr lang="en-US" altLang="ko-KR" sz="1600" b="1" dirty="0" err="1" smtClean="0">
                <a:solidFill>
                  <a:srgbClr val="002060"/>
                </a:solidFill>
                <a:latin typeface="Lucida Console" panose="020B0609040504020204" pitchFamily="49" charset="0"/>
                <a:cs typeface="Calibri" panose="020F0502020204030204" pitchFamily="34" charset="0"/>
              </a:rPr>
              <a:t>kRef</a:t>
            </a:r>
            <a:r>
              <a:rPr lang="en-US" altLang="ko-KR" sz="1600" b="1" dirty="0" smtClean="0">
                <a:solidFill>
                  <a:srgbClr val="002060"/>
                </a:solidFill>
                <a:latin typeface="Lucida Console" panose="020B0609040504020204" pitchFamily="49" charset="0"/>
                <a:cs typeface="Calibri" panose="020F0502020204030204" pitchFamily="34" charset="0"/>
              </a:rPr>
              <a:t>); </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cd-&gt;</a:t>
            </a:r>
            <a:r>
              <a:rPr lang="en-US" altLang="ko-KR" sz="1600" b="1" dirty="0" smtClean="0">
                <a:solidFill>
                  <a:srgbClr val="002060"/>
                </a:solidFill>
                <a:latin typeface="Lucida Console" panose="020B0609040504020204" pitchFamily="49" charset="0"/>
                <a:cs typeface="Calibri" panose="020F0502020204030204" pitchFamily="34" charset="0"/>
              </a:rPr>
              <a:t>Preserve(Vi,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(Vi), </a:t>
            </a:r>
            <a:r>
              <a:rPr lang="en-US" altLang="ko-KR" sz="1600" b="1" dirty="0" err="1" smtClean="0">
                <a:solidFill>
                  <a:srgbClr val="002060"/>
                </a:solidFill>
                <a:latin typeface="Lucida Console" panose="020B0609040504020204" pitchFamily="49" charset="0"/>
                <a:cs typeface="Calibri" panose="020F0502020204030204" pitchFamily="34" charset="0"/>
              </a:rPr>
              <a:t>kCopy</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r=0..N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c=</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[r+1] </a:t>
            </a:r>
            <a:br>
              <a:rPr lang="en-US" altLang="ko-KR" sz="1600" dirty="0">
                <a:solidFill>
                  <a:srgbClr val="002060"/>
                </a:solidFill>
                <a:latin typeface="Lucida Console" panose="020B0609040504020204" pitchFamily="49" charset="0"/>
                <a:cs typeface="Calibri" panose="020F0502020204030204" pitchFamily="34" charset="0"/>
              </a:rPr>
            </a:b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resi</a:t>
            </a:r>
            <a:r>
              <a:rPr lang="en-US" altLang="ko-KR" sz="1600" dirty="0" smtClean="0">
                <a:solidFill>
                  <a:srgbClr val="002060"/>
                </a:solidFill>
                <a:latin typeface="Lucida Console" panose="020B0609040504020204" pitchFamily="49" charset="0"/>
                <a:cs typeface="Calibri" panose="020F0502020204030204" pitchFamily="34" charset="0"/>
              </a:rPr>
              <a:t>[r</a:t>
            </a:r>
            <a:r>
              <a:rPr lang="en-US" altLang="ko-KR" sz="1600" dirty="0">
                <a:solidFill>
                  <a:srgbClr val="002060"/>
                </a:solidFill>
                <a:latin typeface="Lucida Console" panose="020B0609040504020204" pitchFamily="49" charset="0"/>
                <a:cs typeface="Calibri" panose="020F0502020204030204" pitchFamily="34" charset="0"/>
              </a:rPr>
              <a:t>]+=data[c]*Vi[</a:t>
            </a:r>
            <a:r>
              <a:rPr lang="en-US" altLang="ko-KR" sz="1600" dirty="0" err="1">
                <a:solidFill>
                  <a:srgbClr val="002060"/>
                </a:solidFill>
                <a:latin typeface="Lucida Console" panose="020B0609040504020204" pitchFamily="49" charset="0"/>
                <a:cs typeface="Calibri" panose="020F0502020204030204" pitchFamily="34" charset="0"/>
              </a:rPr>
              <a:t>cIdx</a:t>
            </a:r>
            <a:r>
              <a:rPr lang="en-US" altLang="ko-KR" sz="1600" dirty="0">
                <a:solidFill>
                  <a:srgbClr val="002060"/>
                </a:solidFill>
                <a:latin typeface="Lucida Console" panose="020B0609040504020204" pitchFamily="49" charset="0"/>
                <a:cs typeface="Calibri" panose="020F0502020204030204" pitchFamily="34" charset="0"/>
              </a:rPr>
              <a:t>[c]];</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err="1">
                <a:solidFill>
                  <a:srgbClr val="002060"/>
                </a:solidFill>
                <a:latin typeface="Lucida Console" panose="020B0609040504020204" pitchFamily="49" charset="0"/>
                <a:cs typeface="Calibri" panose="020F0502020204030204" pitchFamily="34" charset="0"/>
              </a:rPr>
              <a:t>CDAssert</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b="1" dirty="0" err="1">
                <a:solidFill>
                  <a:srgbClr val="002060"/>
                </a:solidFill>
                <a:latin typeface="Lucida Console" panose="020B0609040504020204" pitchFamily="49" charset="0"/>
                <a:cs typeface="Calibri" panose="020F0502020204030204" pitchFamily="34" charset="0"/>
              </a:rPr>
              <a:t>idx</a:t>
            </a:r>
            <a:r>
              <a:rPr lang="en-US" altLang="ko-KR" sz="1600" b="1" dirty="0">
                <a:solidFill>
                  <a:srgbClr val="002060"/>
                </a:solidFill>
                <a:latin typeface="Lucida Console" panose="020B0609040504020204" pitchFamily="49" charset="0"/>
                <a:cs typeface="Calibri" panose="020F0502020204030204" pitchFamily="34" charset="0"/>
              </a:rPr>
              <a:t> &gt; </a:t>
            </a:r>
            <a:r>
              <a:rPr lang="en-US" altLang="ko-KR" sz="1600" b="1" dirty="0" err="1">
                <a:solidFill>
                  <a:srgbClr val="002060"/>
                </a:solidFill>
                <a:latin typeface="Lucida Console" panose="020B0609040504020204" pitchFamily="49" charset="0"/>
                <a:cs typeface="Calibri" panose="020F0502020204030204" pitchFamily="34" charset="0"/>
              </a:rPr>
              <a:t>prevIdx</a:t>
            </a:r>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err="1" smtClean="0">
                <a:solidFill>
                  <a:srgbClr val="002060"/>
                </a:solidFill>
                <a:latin typeface="Lucida Console" panose="020B0609040504020204" pitchFamily="49" charset="0"/>
                <a:cs typeface="Calibri" panose="020F0502020204030204" pitchFamily="34" charset="0"/>
              </a:rPr>
              <a:t>kSoft</a:t>
            </a:r>
            <a:r>
              <a:rPr lang="en-US" altLang="ko-KR" sz="1600" b="1" dirty="0" smtClean="0">
                <a:solidFill>
                  <a:srgbClr val="002060"/>
                </a:solidFill>
                <a:latin typeface="Lucida Console" panose="020B0609040504020204" pitchFamily="49" charset="0"/>
                <a:cs typeface="Calibri" panose="020F0502020204030204" pitchFamily="34" charset="0"/>
              </a:rPr>
              <a:t>);</a:t>
            </a:r>
            <a:endParaRPr lang="en-US" altLang="ko-KR" sz="1600" b="1" dirty="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prevC</a:t>
            </a:r>
            <a:r>
              <a:rPr lang="en-US" altLang="ko-KR" sz="1600" dirty="0" smtClean="0">
                <a:solidFill>
                  <a:srgbClr val="002060"/>
                </a:solidFill>
                <a:latin typeface="Lucida Console" panose="020B0609040504020204" pitchFamily="49" charset="0"/>
                <a:cs typeface="Calibri" panose="020F0502020204030204" pitchFamily="34" charset="0"/>
              </a:rPr>
              <a:t>=c;</a:t>
            </a:r>
            <a:endParaRPr lang="en-US" altLang="ko-KR" sz="1600" dirty="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a:solidFill>
                  <a:srgbClr val="002060"/>
                </a:solidFill>
                <a:latin typeface="Lucida Console" panose="020B0609040504020204" pitchFamily="49" charset="0"/>
                <a:cs typeface="Calibri" panose="020F0502020204030204" pitchFamily="34" charset="0"/>
              </a:rPr>
              <a:t>Complete(); </a:t>
            </a:r>
            <a:endParaRPr lang="en-US" altLang="ko-KR" sz="1600" dirty="0" smtClean="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a:t>
            </a:r>
          </a:p>
        </p:txBody>
      </p:sp>
    </p:spTree>
    <p:extLst>
      <p:ext uri="{BB962C8B-B14F-4D97-AF65-F5344CB8AC3E}">
        <p14:creationId xmlns:p14="http://schemas.microsoft.com/office/powerpoint/2010/main" val="2950490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1295400"/>
            <a:ext cx="3677680" cy="301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Concise abstraction for complex behavior</a:t>
            </a:r>
            <a:endParaRPr lang="en-US" dirty="0"/>
          </a:p>
        </p:txBody>
      </p:sp>
      <p:sp>
        <p:nvSpPr>
          <p:cNvPr id="11" name="Rectangle 6"/>
          <p:cNvSpPr>
            <a:spLocks noGrp="1" noChangeArrowheads="1"/>
          </p:cNvSpPr>
          <p:nvPr>
            <p:ph type="sldNum" idx="12"/>
          </p:nvPr>
        </p:nvSpPr>
        <p:spPr>
          <a:ln/>
        </p:spPr>
        <p:txBody>
          <a:bodyPr/>
          <a:lstStyle/>
          <a:p>
            <a:pPr>
              <a:defRPr/>
            </a:pPr>
            <a:fld id="{601C25D1-4320-45C9-A8DE-289E7E3A86B0}" type="slidenum">
              <a:rPr lang="en-US" altLang="en-US"/>
              <a:pPr>
                <a:defRPr/>
              </a:pPr>
              <a:t>27</a:t>
            </a:fld>
            <a:endParaRPr lang="en-US" altLang="en-US"/>
          </a:p>
        </p:txBody>
      </p:sp>
      <p:sp>
        <p:nvSpPr>
          <p:cNvPr id="10" name="Footer Placeholder 1"/>
          <p:cNvSpPr>
            <a:spLocks noGrp="1"/>
          </p:cNvSpPr>
          <p:nvPr>
            <p:ph type="ftr" idx="3"/>
          </p:nvPr>
        </p:nvSpPr>
        <p:spPr/>
        <p:txBody>
          <a:bodyPr/>
          <a:lstStyle/>
          <a:p>
            <a:r>
              <a:rPr lang="fr-FR" smtClean="0"/>
              <a:t>Containment Domains Resilience (c) Mattan Erez</a:t>
            </a:r>
            <a:endParaRPr lang="en-US" dirty="0"/>
          </a:p>
        </p:txBody>
      </p:sp>
      <p:pic>
        <p:nvPicPr>
          <p:cNvPr id="9" name="Picture 2" descr="C:\Users\JINTOSHI\Downloads\example_c_fails.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88" y="4876800"/>
            <a:ext cx="2496312"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381000" y="1828800"/>
            <a:ext cx="457200" cy="2482578"/>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 name="Rectangle 11"/>
          <p:cNvSpPr/>
          <p:nvPr/>
        </p:nvSpPr>
        <p:spPr bwMode="auto">
          <a:xfrm>
            <a:off x="533400" y="1752600"/>
            <a:ext cx="1164772" cy="1143000"/>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6" name="Rectangle 15"/>
          <p:cNvSpPr/>
          <p:nvPr/>
        </p:nvSpPr>
        <p:spPr bwMode="auto">
          <a:xfrm>
            <a:off x="2161309" y="3049557"/>
            <a:ext cx="403171" cy="1141443"/>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pic>
        <p:nvPicPr>
          <p:cNvPr id="17" name="Picture 3" descr="C:\Users\JINTOSHI\Downloads\example_b_fails.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876800"/>
            <a:ext cx="2018516"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JINTOSHI\Downloads\example_a2_fails.pn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876800"/>
            <a:ext cx="1981200" cy="167639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81000" y="4495800"/>
            <a:ext cx="2454518" cy="369332"/>
          </a:xfrm>
          <a:prstGeom prst="rect">
            <a:avLst/>
          </a:prstGeom>
          <a:noFill/>
        </p:spPr>
        <p:txBody>
          <a:bodyPr wrap="none" rtlCol="0">
            <a:spAutoFit/>
          </a:bodyPr>
          <a:lstStyle/>
          <a:p>
            <a:r>
              <a:rPr lang="en-US" altLang="ko-KR" b="1" dirty="0" smtClean="0"/>
              <a:t>Local copy or </a:t>
            </a:r>
            <a:r>
              <a:rPr lang="en-US" altLang="ko-KR" b="1" dirty="0" err="1" smtClean="0"/>
              <a:t>regen</a:t>
            </a:r>
            <a:endParaRPr lang="ko-KR" altLang="en-US" b="1" dirty="0"/>
          </a:p>
        </p:txBody>
      </p:sp>
      <p:sp>
        <p:nvSpPr>
          <p:cNvPr id="21" name="TextBox 20"/>
          <p:cNvSpPr txBox="1"/>
          <p:nvPr/>
        </p:nvSpPr>
        <p:spPr>
          <a:xfrm>
            <a:off x="4144061" y="4495800"/>
            <a:ext cx="915635" cy="369332"/>
          </a:xfrm>
          <a:prstGeom prst="rect">
            <a:avLst/>
          </a:prstGeom>
          <a:noFill/>
        </p:spPr>
        <p:txBody>
          <a:bodyPr wrap="none" rtlCol="0">
            <a:spAutoFit/>
          </a:bodyPr>
          <a:lstStyle/>
          <a:p>
            <a:r>
              <a:rPr lang="en-US" altLang="ko-KR" b="1" dirty="0" smtClean="0"/>
              <a:t>Sibling</a:t>
            </a:r>
            <a:endParaRPr lang="ko-KR" altLang="en-US" b="1" dirty="0"/>
          </a:p>
        </p:txBody>
      </p:sp>
      <p:sp>
        <p:nvSpPr>
          <p:cNvPr id="22" name="TextBox 21"/>
          <p:cNvSpPr txBox="1"/>
          <p:nvPr/>
        </p:nvSpPr>
        <p:spPr>
          <a:xfrm>
            <a:off x="6096000" y="4495800"/>
            <a:ext cx="2486578" cy="369332"/>
          </a:xfrm>
          <a:prstGeom prst="rect">
            <a:avLst/>
          </a:prstGeom>
          <a:noFill/>
        </p:spPr>
        <p:txBody>
          <a:bodyPr wrap="none" rtlCol="0">
            <a:spAutoFit/>
          </a:bodyPr>
          <a:lstStyle/>
          <a:p>
            <a:r>
              <a:rPr lang="en-US" altLang="ko-KR" b="1" dirty="0" smtClean="0"/>
              <a:t>Parent (unchanged)</a:t>
            </a:r>
            <a:endParaRPr lang="ko-KR" altLang="en-US" b="1" dirty="0"/>
          </a:p>
        </p:txBody>
      </p:sp>
      <p:sp>
        <p:nvSpPr>
          <p:cNvPr id="24" name="Rectangle 23"/>
          <p:cNvSpPr/>
          <p:nvPr/>
        </p:nvSpPr>
        <p:spPr bwMode="auto">
          <a:xfrm>
            <a:off x="533400" y="1752600"/>
            <a:ext cx="1164772" cy="1143000"/>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9" name="Arc 18"/>
          <p:cNvSpPr/>
          <p:nvPr/>
        </p:nvSpPr>
        <p:spPr bwMode="auto">
          <a:xfrm flipH="1">
            <a:off x="457200" y="3276600"/>
            <a:ext cx="838200" cy="882378"/>
          </a:xfrm>
          <a:prstGeom prst="arc">
            <a:avLst>
              <a:gd name="adj1" fmla="val 16200000"/>
              <a:gd name="adj2" fmla="val 5147051"/>
            </a:avLst>
          </a:prstGeom>
          <a:noFill/>
          <a:ln w="38100" cap="flat" cmpd="sng" algn="ctr">
            <a:solidFill>
              <a:srgbClr val="000000"/>
            </a:solidFill>
            <a:prstDash val="solid"/>
            <a:round/>
            <a:headEnd type="stealth" w="lg" len="lg"/>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31" name="Rectangle 30"/>
          <p:cNvSpPr/>
          <p:nvPr/>
        </p:nvSpPr>
        <p:spPr bwMode="auto">
          <a:xfrm>
            <a:off x="2161308" y="3131569"/>
            <a:ext cx="403171" cy="1141443"/>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32" name="TextBox 31"/>
          <p:cNvSpPr txBox="1"/>
          <p:nvPr/>
        </p:nvSpPr>
        <p:spPr>
          <a:xfrm>
            <a:off x="4294712" y="1219200"/>
            <a:ext cx="4849287" cy="3046988"/>
          </a:xfrm>
          <a:prstGeom prst="rect">
            <a:avLst/>
          </a:prstGeom>
          <a:solidFill>
            <a:schemeClr val="bg2"/>
          </a:solidFill>
          <a:ln>
            <a:solidFill>
              <a:schemeClr val="bg2">
                <a:lumMod val="25000"/>
              </a:schemeClr>
            </a:solidFill>
          </a:ln>
        </p:spPr>
        <p:txBody>
          <a:bodyPr wrap="square" rtlCol="0">
            <a:spAutoFit/>
          </a:bodyPr>
          <a:lstStyle/>
          <a:p>
            <a:r>
              <a:rPr lang="en-US" altLang="ko-KR" sz="1600" dirty="0" smtClean="0">
                <a:solidFill>
                  <a:srgbClr val="002060"/>
                </a:solidFill>
                <a:latin typeface="Lucida Console" panose="020B0609040504020204" pitchFamily="49" charset="0"/>
                <a:cs typeface="Calibri" panose="020F0502020204030204" pitchFamily="34" charset="0"/>
              </a:rPr>
              <a:t>void </a:t>
            </a:r>
            <a:r>
              <a:rPr lang="en-US" altLang="ko-KR" sz="1600" dirty="0">
                <a:solidFill>
                  <a:srgbClr val="002060"/>
                </a:solidFill>
                <a:latin typeface="Lucida Console" panose="020B0609040504020204" pitchFamily="49" charset="0"/>
                <a:cs typeface="Calibri" panose="020F0502020204030204" pitchFamily="34" charset="0"/>
              </a:rPr>
              <a:t>task&lt;leaf&gt; </a:t>
            </a:r>
            <a:r>
              <a:rPr lang="en-US" altLang="ko-KR" sz="1600" dirty="0" err="1">
                <a:solidFill>
                  <a:srgbClr val="002060"/>
                </a:solidFill>
                <a:latin typeface="Lucida Console" panose="020B0609040504020204" pitchFamily="49" charset="0"/>
                <a:cs typeface="Calibri" panose="020F0502020204030204" pitchFamily="34" charset="0"/>
              </a:rPr>
              <a:t>SpMV</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 </a:t>
            </a: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b="1" dirty="0" err="1">
                <a:solidFill>
                  <a:srgbClr val="002060"/>
                </a:solidFill>
                <a:latin typeface="Lucida Console" panose="020B0609040504020204" pitchFamily="49" charset="0"/>
                <a:cs typeface="Calibri" panose="020F0502020204030204" pitchFamily="34" charset="0"/>
              </a:rPr>
              <a:t>GetCurrentCD</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b="1" dirty="0" smtClean="0">
                <a:solidFill>
                  <a:srgbClr val="002060"/>
                </a:solidFill>
                <a:latin typeface="Lucida Console" panose="020B0609040504020204" pitchFamily="49" charset="0"/>
                <a:cs typeface="Calibri" panose="020F0502020204030204" pitchFamily="34" charset="0"/>
              </a:rPr>
              <a:t>           -&gt;</a:t>
            </a:r>
            <a:r>
              <a:rPr lang="en-US" altLang="ko-KR" sz="1600" b="1" dirty="0" err="1" smtClean="0">
                <a:solidFill>
                  <a:srgbClr val="002060"/>
                </a:solidFill>
                <a:latin typeface="Lucida Console" panose="020B0609040504020204" pitchFamily="49" charset="0"/>
                <a:cs typeface="Calibri" panose="020F0502020204030204" pitchFamily="34" charset="0"/>
              </a:rPr>
              <a:t>CreateAndBegin</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dirty="0">
                <a:solidFill>
                  <a:srgbClr val="002060"/>
                </a:solidFill>
                <a:latin typeface="Lucida Console" panose="020B0609040504020204" pitchFamily="49" charset="0"/>
                <a:cs typeface="Calibri" panose="020F0502020204030204" pitchFamily="34" charset="0"/>
              </a:rPr>
              <a:t> </a:t>
            </a:r>
          </a:p>
          <a:p>
            <a:r>
              <a:rPr lang="en-US" altLang="ko-KR" sz="1600" b="1" dirty="0" smtClean="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cd-&gt;</a:t>
            </a:r>
            <a:r>
              <a:rPr lang="en-US" altLang="ko-KR" sz="1600" b="1" dirty="0" smtClean="0">
                <a:solidFill>
                  <a:srgbClr val="002060"/>
                </a:solidFill>
                <a:latin typeface="Lucida Console" panose="020B0609040504020204" pitchFamily="49" charset="0"/>
                <a:cs typeface="Calibri" panose="020F0502020204030204" pitchFamily="34" charset="0"/>
              </a:rPr>
              <a:t>Preserve(M,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(M), </a:t>
            </a:r>
            <a:r>
              <a:rPr lang="en-US" altLang="ko-KR" sz="1600" b="1" dirty="0" err="1" smtClean="0">
                <a:solidFill>
                  <a:srgbClr val="002060"/>
                </a:solidFill>
                <a:latin typeface="Lucida Console" panose="020B0609040504020204" pitchFamily="49" charset="0"/>
                <a:cs typeface="Calibri" panose="020F0502020204030204" pitchFamily="34" charset="0"/>
              </a:rPr>
              <a:t>kRef</a:t>
            </a:r>
            <a:r>
              <a:rPr lang="en-US" altLang="ko-KR" sz="1600" b="1" dirty="0" smtClean="0">
                <a:solidFill>
                  <a:srgbClr val="002060"/>
                </a:solidFill>
                <a:latin typeface="Lucida Console" panose="020B0609040504020204" pitchFamily="49" charset="0"/>
                <a:cs typeface="Calibri" panose="020F0502020204030204" pitchFamily="34" charset="0"/>
              </a:rPr>
              <a:t>); </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cd-&gt;</a:t>
            </a:r>
            <a:r>
              <a:rPr lang="en-US" altLang="ko-KR" sz="1600" b="1" dirty="0" smtClean="0">
                <a:solidFill>
                  <a:srgbClr val="002060"/>
                </a:solidFill>
                <a:latin typeface="Lucida Console" panose="020B0609040504020204" pitchFamily="49" charset="0"/>
                <a:cs typeface="Calibri" panose="020F0502020204030204" pitchFamily="34" charset="0"/>
              </a:rPr>
              <a:t>Preserve(Vi, </a:t>
            </a:r>
            <a:r>
              <a:rPr lang="en-US" altLang="ko-KR" sz="1600" b="1" dirty="0" err="1" smtClean="0">
                <a:solidFill>
                  <a:srgbClr val="002060"/>
                </a:solidFill>
                <a:latin typeface="Lucida Console" panose="020B0609040504020204" pitchFamily="49" charset="0"/>
                <a:cs typeface="Calibri" panose="020F0502020204030204" pitchFamily="34" charset="0"/>
              </a:rPr>
              <a:t>sizeof</a:t>
            </a:r>
            <a:r>
              <a:rPr lang="en-US" altLang="ko-KR" sz="1600" b="1" dirty="0" smtClean="0">
                <a:solidFill>
                  <a:srgbClr val="002060"/>
                </a:solidFill>
                <a:latin typeface="Lucida Console" panose="020B0609040504020204" pitchFamily="49" charset="0"/>
                <a:cs typeface="Calibri" panose="020F0502020204030204" pitchFamily="34" charset="0"/>
              </a:rPr>
              <a:t>(Vi), </a:t>
            </a:r>
            <a:r>
              <a:rPr lang="en-US" altLang="ko-KR" sz="1600" b="1" dirty="0" err="1" smtClean="0">
                <a:solidFill>
                  <a:srgbClr val="002060"/>
                </a:solidFill>
                <a:latin typeface="Lucida Console" panose="020B0609040504020204" pitchFamily="49" charset="0"/>
                <a:cs typeface="Calibri" panose="020F0502020204030204" pitchFamily="34" charset="0"/>
              </a:rPr>
              <a:t>kCopy</a:t>
            </a:r>
            <a:r>
              <a:rPr lang="en-US" altLang="ko-KR" sz="1600" b="1" dirty="0" smtClean="0">
                <a:solidFill>
                  <a:srgbClr val="002060"/>
                </a:solidFill>
                <a:latin typeface="Lucida Console" panose="020B0609040504020204" pitchFamily="49" charset="0"/>
                <a:cs typeface="Calibri" panose="020F0502020204030204" pitchFamily="34" charset="0"/>
              </a:rPr>
              <a:t>);</a:t>
            </a:r>
            <a:br>
              <a:rPr lang="en-US" altLang="ko-KR" sz="1600" b="1" dirty="0" smtClean="0">
                <a:solidFill>
                  <a:srgbClr val="002060"/>
                </a:solidFill>
                <a:latin typeface="Lucida Console" panose="020B0609040504020204" pitchFamily="49" charset="0"/>
                <a:cs typeface="Calibri" panose="020F0502020204030204" pitchFamily="34" charset="0"/>
              </a:rPr>
            </a:b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r=0..N </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for </a:t>
            </a:r>
            <a:r>
              <a:rPr lang="en-US" altLang="ko-KR" sz="1600" dirty="0">
                <a:solidFill>
                  <a:srgbClr val="002060"/>
                </a:solidFill>
                <a:latin typeface="Lucida Console" panose="020B0609040504020204" pitchFamily="49" charset="0"/>
                <a:cs typeface="Calibri" panose="020F0502020204030204" pitchFamily="34" charset="0"/>
              </a:rPr>
              <a:t>c=</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a:t>
            </a:r>
            <a:r>
              <a:rPr lang="en-US" altLang="ko-KR" sz="1600" dirty="0" err="1">
                <a:solidFill>
                  <a:srgbClr val="002060"/>
                </a:solidFill>
                <a:latin typeface="Lucida Console" panose="020B0609040504020204" pitchFamily="49" charset="0"/>
                <a:cs typeface="Calibri" panose="020F0502020204030204" pitchFamily="34" charset="0"/>
              </a:rPr>
              <a:t>rowS</a:t>
            </a:r>
            <a:r>
              <a:rPr lang="en-US" altLang="ko-KR" sz="1600" dirty="0">
                <a:solidFill>
                  <a:srgbClr val="002060"/>
                </a:solidFill>
                <a:latin typeface="Lucida Console" panose="020B0609040504020204" pitchFamily="49" charset="0"/>
                <a:cs typeface="Calibri" panose="020F0502020204030204" pitchFamily="34" charset="0"/>
              </a:rPr>
              <a:t>[r+1] </a:t>
            </a:r>
            <a:br>
              <a:rPr lang="en-US" altLang="ko-KR" sz="1600" dirty="0">
                <a:solidFill>
                  <a:srgbClr val="002060"/>
                </a:solidFill>
                <a:latin typeface="Lucida Console" panose="020B0609040504020204" pitchFamily="49" charset="0"/>
                <a:cs typeface="Calibri" panose="020F0502020204030204" pitchFamily="34" charset="0"/>
              </a:rPr>
            </a:br>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resi</a:t>
            </a:r>
            <a:r>
              <a:rPr lang="en-US" altLang="ko-KR" sz="1600" dirty="0" smtClean="0">
                <a:solidFill>
                  <a:srgbClr val="002060"/>
                </a:solidFill>
                <a:latin typeface="Lucida Console" panose="020B0609040504020204" pitchFamily="49" charset="0"/>
                <a:cs typeface="Calibri" panose="020F0502020204030204" pitchFamily="34" charset="0"/>
              </a:rPr>
              <a:t>[r</a:t>
            </a:r>
            <a:r>
              <a:rPr lang="en-US" altLang="ko-KR" sz="1600" dirty="0">
                <a:solidFill>
                  <a:srgbClr val="002060"/>
                </a:solidFill>
                <a:latin typeface="Lucida Console" panose="020B0609040504020204" pitchFamily="49" charset="0"/>
                <a:cs typeface="Calibri" panose="020F0502020204030204" pitchFamily="34" charset="0"/>
              </a:rPr>
              <a:t>]+=data[c]*Vi[</a:t>
            </a:r>
            <a:r>
              <a:rPr lang="en-US" altLang="ko-KR" sz="1600" dirty="0" err="1">
                <a:solidFill>
                  <a:srgbClr val="002060"/>
                </a:solidFill>
                <a:latin typeface="Lucida Console" panose="020B0609040504020204" pitchFamily="49" charset="0"/>
                <a:cs typeface="Calibri" panose="020F0502020204030204" pitchFamily="34" charset="0"/>
              </a:rPr>
              <a:t>cIdx</a:t>
            </a:r>
            <a:r>
              <a:rPr lang="en-US" altLang="ko-KR" sz="1600" dirty="0">
                <a:solidFill>
                  <a:srgbClr val="002060"/>
                </a:solidFill>
                <a:latin typeface="Lucida Console" panose="020B0609040504020204" pitchFamily="49" charset="0"/>
                <a:cs typeface="Calibri" panose="020F0502020204030204" pitchFamily="34" charset="0"/>
              </a:rPr>
              <a:t>[c]];</a:t>
            </a: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err="1">
                <a:solidFill>
                  <a:srgbClr val="002060"/>
                </a:solidFill>
                <a:latin typeface="Lucida Console" panose="020B0609040504020204" pitchFamily="49" charset="0"/>
                <a:cs typeface="Calibri" panose="020F0502020204030204" pitchFamily="34" charset="0"/>
              </a:rPr>
              <a:t>CDAssert</a:t>
            </a:r>
            <a:r>
              <a:rPr lang="en-US" altLang="ko-KR" sz="1600" b="1" dirty="0">
                <a:solidFill>
                  <a:srgbClr val="002060"/>
                </a:solidFill>
                <a:latin typeface="Lucida Console" panose="020B0609040504020204" pitchFamily="49" charset="0"/>
                <a:cs typeface="Calibri" panose="020F0502020204030204" pitchFamily="34" charset="0"/>
              </a:rPr>
              <a:t>(</a:t>
            </a:r>
            <a:r>
              <a:rPr lang="en-US" altLang="ko-KR" sz="1600" b="1" dirty="0" err="1">
                <a:solidFill>
                  <a:srgbClr val="002060"/>
                </a:solidFill>
                <a:latin typeface="Lucida Console" panose="020B0609040504020204" pitchFamily="49" charset="0"/>
                <a:cs typeface="Calibri" panose="020F0502020204030204" pitchFamily="34" charset="0"/>
              </a:rPr>
              <a:t>idx</a:t>
            </a:r>
            <a:r>
              <a:rPr lang="en-US" altLang="ko-KR" sz="1600" b="1" dirty="0">
                <a:solidFill>
                  <a:srgbClr val="002060"/>
                </a:solidFill>
                <a:latin typeface="Lucida Console" panose="020B0609040504020204" pitchFamily="49" charset="0"/>
                <a:cs typeface="Calibri" panose="020F0502020204030204" pitchFamily="34" charset="0"/>
              </a:rPr>
              <a:t> &gt; </a:t>
            </a:r>
            <a:r>
              <a:rPr lang="en-US" altLang="ko-KR" sz="1600" b="1" dirty="0" err="1">
                <a:solidFill>
                  <a:srgbClr val="002060"/>
                </a:solidFill>
                <a:latin typeface="Lucida Console" panose="020B0609040504020204" pitchFamily="49" charset="0"/>
                <a:cs typeface="Calibri" panose="020F0502020204030204" pitchFamily="34" charset="0"/>
              </a:rPr>
              <a:t>prevIdx</a:t>
            </a:r>
            <a:r>
              <a:rPr lang="en-US" altLang="ko-KR" sz="1600" b="1" dirty="0">
                <a:solidFill>
                  <a:srgbClr val="002060"/>
                </a:solidFill>
                <a:latin typeface="Lucida Console" panose="020B0609040504020204" pitchFamily="49" charset="0"/>
                <a:cs typeface="Calibri" panose="020F0502020204030204" pitchFamily="34" charset="0"/>
              </a:rPr>
              <a:t>, </a:t>
            </a:r>
            <a:r>
              <a:rPr lang="en-US" altLang="ko-KR" sz="1600" b="1" dirty="0" err="1" smtClean="0">
                <a:solidFill>
                  <a:srgbClr val="002060"/>
                </a:solidFill>
                <a:latin typeface="Lucida Console" panose="020B0609040504020204" pitchFamily="49" charset="0"/>
                <a:cs typeface="Calibri" panose="020F0502020204030204" pitchFamily="34" charset="0"/>
              </a:rPr>
              <a:t>kSoft</a:t>
            </a:r>
            <a:r>
              <a:rPr lang="en-US" altLang="ko-KR" sz="1600" b="1" dirty="0" smtClean="0">
                <a:solidFill>
                  <a:srgbClr val="002060"/>
                </a:solidFill>
                <a:latin typeface="Lucida Console" panose="020B0609040504020204" pitchFamily="49" charset="0"/>
                <a:cs typeface="Calibri" panose="020F0502020204030204" pitchFamily="34" charset="0"/>
              </a:rPr>
              <a:t>);</a:t>
            </a:r>
            <a:endParaRPr lang="en-US" altLang="ko-KR" sz="1600" b="1" dirty="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  </a:t>
            </a:r>
            <a:r>
              <a:rPr lang="en-US" altLang="ko-KR" sz="1600" dirty="0" smtClean="0">
                <a:solidFill>
                  <a:srgbClr val="002060"/>
                </a:solidFill>
                <a:latin typeface="Lucida Console" panose="020B0609040504020204" pitchFamily="49" charset="0"/>
                <a:cs typeface="Calibri" panose="020F0502020204030204" pitchFamily="34" charset="0"/>
              </a:rPr>
              <a:t>  </a:t>
            </a:r>
            <a:r>
              <a:rPr lang="en-US" altLang="ko-KR" sz="1600" dirty="0" err="1" smtClean="0">
                <a:solidFill>
                  <a:srgbClr val="002060"/>
                </a:solidFill>
                <a:latin typeface="Lucida Console" panose="020B0609040504020204" pitchFamily="49" charset="0"/>
                <a:cs typeface="Calibri" panose="020F0502020204030204" pitchFamily="34" charset="0"/>
              </a:rPr>
              <a:t>prevC</a:t>
            </a:r>
            <a:r>
              <a:rPr lang="en-US" altLang="ko-KR" sz="1600" dirty="0" smtClean="0">
                <a:solidFill>
                  <a:srgbClr val="002060"/>
                </a:solidFill>
                <a:latin typeface="Lucida Console" panose="020B0609040504020204" pitchFamily="49" charset="0"/>
                <a:cs typeface="Calibri" panose="020F0502020204030204" pitchFamily="34" charset="0"/>
              </a:rPr>
              <a:t>=c;</a:t>
            </a:r>
            <a:endParaRPr lang="en-US" altLang="ko-KR" sz="1600" dirty="0">
              <a:solidFill>
                <a:srgbClr val="002060"/>
              </a:solidFill>
              <a:latin typeface="Lucida Console" panose="020B0609040504020204" pitchFamily="49" charset="0"/>
              <a:cs typeface="Calibri" panose="020F0502020204030204" pitchFamily="34" charset="0"/>
            </a:endParaRPr>
          </a:p>
          <a:p>
            <a:r>
              <a:rPr lang="en-US" altLang="ko-KR" sz="1600" dirty="0" smtClean="0">
                <a:solidFill>
                  <a:srgbClr val="002060"/>
                </a:solidFill>
                <a:latin typeface="Lucida Console" panose="020B0609040504020204" pitchFamily="49" charset="0"/>
                <a:cs typeface="Calibri" panose="020F0502020204030204" pitchFamily="34" charset="0"/>
              </a:rPr>
              <a:t> cd-</a:t>
            </a:r>
            <a:r>
              <a:rPr lang="en-US" altLang="ko-KR" sz="1600" dirty="0">
                <a:solidFill>
                  <a:srgbClr val="002060"/>
                </a:solidFill>
                <a:latin typeface="Lucida Console" panose="020B0609040504020204" pitchFamily="49" charset="0"/>
                <a:cs typeface="Calibri" panose="020F0502020204030204" pitchFamily="34" charset="0"/>
              </a:rPr>
              <a:t>&gt;</a:t>
            </a:r>
            <a:r>
              <a:rPr lang="en-US" altLang="ko-KR" sz="1600" b="1" dirty="0">
                <a:solidFill>
                  <a:srgbClr val="002060"/>
                </a:solidFill>
                <a:latin typeface="Lucida Console" panose="020B0609040504020204" pitchFamily="49" charset="0"/>
                <a:cs typeface="Calibri" panose="020F0502020204030204" pitchFamily="34" charset="0"/>
              </a:rPr>
              <a:t>Complete(); </a:t>
            </a:r>
            <a:endParaRPr lang="en-US" altLang="ko-KR" sz="1600" dirty="0" smtClean="0">
              <a:solidFill>
                <a:srgbClr val="002060"/>
              </a:solidFill>
              <a:latin typeface="Lucida Console" panose="020B0609040504020204" pitchFamily="49" charset="0"/>
              <a:cs typeface="Calibri" panose="020F0502020204030204" pitchFamily="34" charset="0"/>
            </a:endParaRPr>
          </a:p>
          <a:p>
            <a:r>
              <a:rPr lang="en-US" altLang="ko-KR" sz="1600" dirty="0">
                <a:solidFill>
                  <a:srgbClr val="002060"/>
                </a:solidFill>
                <a:latin typeface="Lucida Console" panose="020B0609040504020204" pitchFamily="49" charset="0"/>
                <a:cs typeface="Calibri" panose="020F0502020204030204" pitchFamily="34" charset="0"/>
              </a:rPr>
              <a:t>}</a:t>
            </a:r>
          </a:p>
        </p:txBody>
      </p:sp>
    </p:spTree>
    <p:extLst>
      <p:ext uri="{BB962C8B-B14F-4D97-AF65-F5344CB8AC3E}">
        <p14:creationId xmlns:p14="http://schemas.microsoft.com/office/powerpoint/2010/main" val="217378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Programming and execution model support</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28</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413067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2400" dirty="0" smtClean="0"/>
              <a:t>CDs manage preservation, restoration, and re-execution</a:t>
            </a:r>
          </a:p>
          <a:p>
            <a:pPr lvl="1"/>
            <a:r>
              <a:rPr lang="en-US" sz="2000" dirty="0" smtClean="0"/>
              <a:t>Allocate and frees storage</a:t>
            </a:r>
          </a:p>
          <a:p>
            <a:pPr lvl="1"/>
            <a:r>
              <a:rPr lang="en-US" sz="2000" dirty="0" smtClean="0"/>
              <a:t>Transfer data</a:t>
            </a:r>
          </a:p>
          <a:p>
            <a:pPr lvl="1"/>
            <a:r>
              <a:rPr lang="en-US" sz="2000" dirty="0" smtClean="0"/>
              <a:t>Manage default error detection</a:t>
            </a:r>
          </a:p>
          <a:p>
            <a:pPr lvl="1"/>
            <a:r>
              <a:rPr lang="en-US" sz="2000" dirty="0" smtClean="0"/>
              <a:t>Call appropriate CD (hierarchy level) on error/fault</a:t>
            </a:r>
          </a:p>
          <a:p>
            <a:pPr lvl="1"/>
            <a:r>
              <a:rPr lang="en-US" sz="2000" dirty="0" smtClean="0"/>
              <a:t>Holistic error reporting</a:t>
            </a:r>
          </a:p>
          <a:p>
            <a:pPr lvl="1"/>
            <a:endParaRPr lang="en-US" sz="2000" dirty="0" smtClean="0"/>
          </a:p>
          <a:p>
            <a:r>
              <a:rPr lang="en-US" sz="2400" dirty="0" smtClean="0"/>
              <a:t>Specific </a:t>
            </a:r>
            <a:r>
              <a:rPr lang="en-US" sz="2400" dirty="0"/>
              <a:t>policies can be written by the user</a:t>
            </a:r>
          </a:p>
          <a:p>
            <a:pPr lvl="1"/>
            <a:r>
              <a:rPr lang="en-US" sz="2000" dirty="0" smtClean="0"/>
              <a:t>Specialize and tune every aspect of resilience</a:t>
            </a:r>
          </a:p>
          <a:p>
            <a:pPr lvl="1"/>
            <a:r>
              <a:rPr lang="en-US" sz="2000" dirty="0" smtClean="0"/>
              <a:t>Straightforward abstractions</a:t>
            </a:r>
          </a:p>
          <a:p>
            <a:pPr lvl="1"/>
            <a:endParaRPr lang="en-US" sz="2000" dirty="0" smtClean="0"/>
          </a:p>
          <a:p>
            <a:pPr>
              <a:buNone/>
            </a:pPr>
            <a:r>
              <a:rPr lang="en-US" sz="2400" dirty="0" smtClean="0"/>
              <a:t>CD abstraction amenable to analysis and auto-tuning</a:t>
            </a:r>
          </a:p>
          <a:p>
            <a:pPr lvl="1"/>
            <a:r>
              <a:rPr lang="en-US" sz="2000" dirty="0" smtClean="0"/>
              <a:t>Analytical model fed with application properties</a:t>
            </a:r>
            <a:endParaRPr lang="en-US" sz="2000" dirty="0"/>
          </a:p>
          <a:p>
            <a:endParaRPr lang="en-US" altLang="ko-KR" sz="1400" dirty="0"/>
          </a:p>
        </p:txBody>
      </p:sp>
      <p:sp>
        <p:nvSpPr>
          <p:cNvPr id="5" name="Slide Number Placeholder 4"/>
          <p:cNvSpPr>
            <a:spLocks noGrp="1"/>
          </p:cNvSpPr>
          <p:nvPr>
            <p:ph type="sldNum" idx="12"/>
          </p:nvPr>
        </p:nvSpPr>
        <p:spPr/>
        <p:txBody>
          <a:bodyPr/>
          <a:lstStyle/>
          <a:p>
            <a:fld id="{359B1C28-9D21-4559-A913-2EE6820D4D1C}" type="slidenum">
              <a:rPr lang="en-US" smtClean="0"/>
              <a:pPr/>
              <a:t>29</a:t>
            </a:fld>
            <a:endParaRPr lang="en-US"/>
          </a:p>
        </p:txBody>
      </p:sp>
      <p:sp>
        <p:nvSpPr>
          <p:cNvPr id="4" name="Footer Placeholder 3"/>
          <p:cNvSpPr>
            <a:spLocks noGrp="1"/>
          </p:cNvSpPr>
          <p:nvPr>
            <p:ph type="ftr" idx="3"/>
          </p:nvPr>
        </p:nvSpPr>
        <p:spPr/>
        <p:txBody>
          <a:bodyPr/>
          <a:lstStyle/>
          <a:p>
            <a:r>
              <a:rPr lang="fr-FR" dirty="0" err="1" smtClean="0"/>
              <a:t>Containment</a:t>
            </a:r>
            <a:r>
              <a:rPr lang="fr-FR" dirty="0" smtClean="0"/>
              <a:t> </a:t>
            </a:r>
            <a:r>
              <a:rPr lang="fr-FR" dirty="0" err="1" smtClean="0"/>
              <a:t>Domains</a:t>
            </a:r>
            <a:r>
              <a:rPr lang="fr-FR" dirty="0" smtClean="0"/>
              <a:t> </a:t>
            </a:r>
            <a:r>
              <a:rPr lang="fr-FR" dirty="0" err="1" smtClean="0"/>
              <a:t>Resilience</a:t>
            </a:r>
            <a:r>
              <a:rPr lang="fr-FR" dirty="0" smtClean="0"/>
              <a:t> (c) Mattan Erez</a:t>
            </a:r>
            <a:endParaRPr lang="en-US" dirty="0"/>
          </a:p>
        </p:txBody>
      </p:sp>
    </p:spTree>
    <p:extLst>
      <p:ext uri="{BB962C8B-B14F-4D97-AF65-F5344CB8AC3E}">
        <p14:creationId xmlns:p14="http://schemas.microsoft.com/office/powerpoint/2010/main" val="205701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b="1" dirty="0" smtClean="0"/>
              <a:t>constraints</a:t>
            </a:r>
            <a:r>
              <a:rPr lang="en-US" dirty="0" smtClean="0"/>
              <a:t>:</a:t>
            </a:r>
          </a:p>
          <a:p>
            <a:pPr lvl="1"/>
            <a:r>
              <a:rPr lang="en-US" dirty="0" smtClean="0"/>
              <a:t>Power/energy</a:t>
            </a:r>
          </a:p>
          <a:p>
            <a:pPr lvl="1"/>
            <a:r>
              <a:rPr lang="en-US" dirty="0" smtClean="0"/>
              <a:t>Time</a:t>
            </a:r>
          </a:p>
          <a:p>
            <a:pPr lvl="1"/>
            <a:r>
              <a:rPr lang="en-US" dirty="0" smtClean="0"/>
              <a:t>Money</a:t>
            </a:r>
          </a:p>
          <a:p>
            <a:pPr lvl="1"/>
            <a:r>
              <a:rPr lang="en-US" dirty="0" smtClean="0"/>
              <a:t>Correctness</a:t>
            </a:r>
          </a:p>
        </p:txBody>
      </p:sp>
      <p:sp>
        <p:nvSpPr>
          <p:cNvPr id="3" name="Footer Placeholder 2"/>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394243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lvl="1"/>
            <a:r>
              <a:rPr lang="en-US" dirty="0" smtClean="0"/>
              <a:t>Annotations, persistence, reporting, recovery, tools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30</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grpSp>
        <p:nvGrpSpPr>
          <p:cNvPr id="5" name="그룹 15"/>
          <p:cNvGrpSpPr/>
          <p:nvPr/>
        </p:nvGrpSpPr>
        <p:grpSpPr>
          <a:xfrm>
            <a:off x="152400" y="685800"/>
            <a:ext cx="8868890" cy="4679217"/>
            <a:chOff x="10532496" y="7420519"/>
            <a:chExt cx="14974438" cy="7204676"/>
          </a:xfrm>
        </p:grpSpPr>
        <p:sp>
          <p:nvSpPr>
            <p:cNvPr id="6" name="직사각형 209"/>
            <p:cNvSpPr/>
            <p:nvPr/>
          </p:nvSpPr>
          <p:spPr>
            <a:xfrm>
              <a:off x="10532496" y="8395928"/>
              <a:ext cx="13105638" cy="152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b="1" dirty="0" smtClean="0">
                  <a:latin typeface="Lato" panose="020F0502020204030203" pitchFamily="34" charset="0"/>
                  <a:cs typeface="Calibri" panose="020F0502020204030204" pitchFamily="34" charset="0"/>
                </a:rPr>
                <a:t>          CD-annotated </a:t>
              </a:r>
              <a:br>
                <a:rPr lang="en-US" altLang="ko-KR" sz="2000" b="1" dirty="0" smtClean="0">
                  <a:latin typeface="Lato" panose="020F0502020204030203" pitchFamily="34" charset="0"/>
                  <a:cs typeface="Calibri" panose="020F0502020204030204" pitchFamily="34" charset="0"/>
                </a:rPr>
              </a:br>
              <a:r>
                <a:rPr lang="en-US" altLang="ko-KR" sz="2000" b="1" dirty="0" smtClean="0">
                  <a:latin typeface="Lato" panose="020F0502020204030203" pitchFamily="34" charset="0"/>
                  <a:cs typeface="Calibri" panose="020F0502020204030204" pitchFamily="34" charset="0"/>
                </a:rPr>
                <a:t>Applications/Libraries</a:t>
              </a:r>
              <a:endParaRPr lang="ko-KR" altLang="en-US" sz="2000" b="1" dirty="0">
                <a:latin typeface="Lato" panose="020F0502020204030203" pitchFamily="34" charset="0"/>
                <a:cs typeface="Calibri" panose="020F0502020204030204" pitchFamily="34" charset="0"/>
              </a:endParaRPr>
            </a:p>
          </p:txBody>
        </p:sp>
        <p:sp>
          <p:nvSpPr>
            <p:cNvPr id="7" name="직사각형 210"/>
            <p:cNvSpPr/>
            <p:nvPr/>
          </p:nvSpPr>
          <p:spPr>
            <a:xfrm>
              <a:off x="10532496" y="10193062"/>
              <a:ext cx="13105638" cy="302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smtClean="0">
                  <a:latin typeface="Lato" panose="020F0502020204030203" pitchFamily="34" charset="0"/>
                  <a:cs typeface="Calibri" panose="020F0502020204030204" pitchFamily="34" charset="0"/>
                </a:rPr>
                <a:t>          </a:t>
              </a:r>
              <a:r>
                <a:rPr lang="en-US" altLang="ko-KR" sz="2000" b="1" dirty="0" smtClean="0">
                  <a:latin typeface="Lato" panose="020F0502020204030203" pitchFamily="34" charset="0"/>
                  <a:cs typeface="Calibri" panose="020F0502020204030204" pitchFamily="34" charset="0"/>
                </a:rPr>
                <a:t>CD </a:t>
              </a:r>
              <a:r>
                <a:rPr lang="en-US" altLang="ko-KR" sz="2000" b="1" dirty="0">
                  <a:latin typeface="Lato" panose="020F0502020204030203" pitchFamily="34" charset="0"/>
                  <a:cs typeface="Calibri" panose="020F0502020204030204" pitchFamily="34" charset="0"/>
                </a:rPr>
                <a:t>Runtime </a:t>
              </a:r>
              <a:r>
                <a:rPr lang="en-US" altLang="ko-KR" sz="2000" b="1" dirty="0" smtClean="0">
                  <a:latin typeface="Lato" panose="020F0502020204030203" pitchFamily="34" charset="0"/>
                  <a:cs typeface="Calibri" panose="020F0502020204030204" pitchFamily="34" charset="0"/>
                </a:rPr>
                <a:t>System</a:t>
              </a:r>
              <a:endParaRPr lang="en-US" altLang="ko-KR" b="1" dirty="0" smtClean="0">
                <a:latin typeface="Lato" panose="020F0502020204030203" pitchFamily="34" charset="0"/>
                <a:cs typeface="Calibri" panose="020F0502020204030204" pitchFamily="34" charset="0"/>
              </a:endParaRPr>
            </a:p>
            <a:p>
              <a:pPr algn="ctr"/>
              <a:endParaRPr lang="en-US" altLang="ko-KR" b="1" dirty="0">
                <a:latin typeface="Lato" panose="020F0502020204030203" pitchFamily="34" charset="0"/>
                <a:cs typeface="Calibri" panose="020F0502020204030204" pitchFamily="34" charset="0"/>
              </a:endParaRPr>
            </a:p>
            <a:p>
              <a:pPr algn="ctr"/>
              <a:endParaRPr lang="en-US" altLang="ko-KR" b="1" dirty="0" smtClean="0">
                <a:latin typeface="Lato" panose="020F0502020204030203" pitchFamily="34" charset="0"/>
                <a:cs typeface="Calibri" panose="020F0502020204030204" pitchFamily="34" charset="0"/>
              </a:endParaRPr>
            </a:p>
            <a:p>
              <a:pPr algn="ctr"/>
              <a:endParaRPr lang="ko-KR" altLang="en-US" b="1" dirty="0">
                <a:latin typeface="Lato" panose="020F0502020204030203" pitchFamily="34" charset="0"/>
                <a:cs typeface="Calibri" panose="020F0502020204030204" pitchFamily="34" charset="0"/>
              </a:endParaRPr>
            </a:p>
            <a:p>
              <a:pPr algn="ctr"/>
              <a:endParaRPr lang="ko-KR" altLang="en-US" sz="1200" dirty="0">
                <a:latin typeface="Lato" panose="020F0502020204030203" pitchFamily="34" charset="0"/>
                <a:cs typeface="Calibri" panose="020F0502020204030204" pitchFamily="34" charset="0"/>
              </a:endParaRPr>
            </a:p>
            <a:p>
              <a:pPr algn="ctr"/>
              <a:endParaRPr lang="ko-KR" altLang="en-US" sz="1200" dirty="0">
                <a:latin typeface="Lato" panose="020F0502020204030203" pitchFamily="34" charset="0"/>
                <a:cs typeface="Calibri" panose="020F0502020204030204" pitchFamily="34" charset="0"/>
              </a:endParaRPr>
            </a:p>
            <a:p>
              <a:pPr algn="ctr"/>
              <a:endParaRPr lang="ko-KR" altLang="en-US" sz="1200" dirty="0">
                <a:latin typeface="Lato" panose="020F0502020204030203" pitchFamily="34" charset="0"/>
                <a:cs typeface="Calibri" panose="020F0502020204030204" pitchFamily="34" charset="0"/>
              </a:endParaRPr>
            </a:p>
            <a:p>
              <a:pPr algn="ctr"/>
              <a:endParaRPr lang="ko-KR" altLang="en-US" sz="1200" dirty="0">
                <a:latin typeface="Lato" panose="020F0502020204030203" pitchFamily="34" charset="0"/>
                <a:cs typeface="Calibri" panose="020F0502020204030204" pitchFamily="34" charset="0"/>
              </a:endParaRPr>
            </a:p>
          </p:txBody>
        </p:sp>
        <p:sp>
          <p:nvSpPr>
            <p:cNvPr id="8" name="직사각형 211"/>
            <p:cNvSpPr/>
            <p:nvPr/>
          </p:nvSpPr>
          <p:spPr>
            <a:xfrm>
              <a:off x="10532496" y="13423545"/>
              <a:ext cx="13105638" cy="12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b="1" dirty="0" smtClean="0">
                <a:latin typeface="Lato" panose="020F0502020204030203" pitchFamily="34" charset="0"/>
                <a:cs typeface="Calibri" panose="020F0502020204030204" pitchFamily="34" charset="0"/>
              </a:endParaRPr>
            </a:p>
            <a:p>
              <a:r>
                <a:rPr lang="en-US" altLang="ko-KR" b="1" dirty="0" smtClean="0">
                  <a:latin typeface="Lato" panose="020F0502020204030203" pitchFamily="34" charset="0"/>
                  <a:cs typeface="Calibri" panose="020F0502020204030204" pitchFamily="34" charset="0"/>
                </a:rPr>
                <a:t>                                                             </a:t>
              </a:r>
              <a:r>
                <a:rPr lang="en-US" altLang="ko-KR" sz="2000" b="1" dirty="0" smtClean="0">
                  <a:latin typeface="Lato" panose="020F0502020204030203" pitchFamily="34" charset="0"/>
                  <a:cs typeface="Calibri" panose="020F0502020204030204" pitchFamily="34" charset="0"/>
                </a:rPr>
                <a:t>Hardware</a:t>
              </a:r>
              <a:endParaRPr lang="en-US" altLang="ko-KR" b="1" dirty="0">
                <a:latin typeface="Lato" panose="020F0502020204030203" pitchFamily="34" charset="0"/>
                <a:cs typeface="Calibri" panose="020F0502020204030204" pitchFamily="34" charset="0"/>
              </a:endParaRPr>
            </a:p>
          </p:txBody>
        </p:sp>
        <p:sp>
          <p:nvSpPr>
            <p:cNvPr id="9" name="직사각형 212"/>
            <p:cNvSpPr/>
            <p:nvPr/>
          </p:nvSpPr>
          <p:spPr>
            <a:xfrm>
              <a:off x="18437851" y="8821880"/>
              <a:ext cx="7069083" cy="151339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smtClean="0">
                  <a:latin typeface="Lato" panose="020F0502020204030203" pitchFamily="34" charset="0"/>
                  <a:cs typeface="Calibri" panose="020F0502020204030204" pitchFamily="34" charset="0"/>
                </a:rPr>
                <a:t>Compiler Support</a:t>
              </a:r>
            </a:p>
            <a:p>
              <a:pPr algn="ctr"/>
              <a:endParaRPr lang="en-US" altLang="ko-KR" b="1" dirty="0">
                <a:latin typeface="Lato" panose="020F0502020204030203" pitchFamily="34" charset="0"/>
                <a:cs typeface="Calibri" panose="020F0502020204030204" pitchFamily="34" charset="0"/>
              </a:endParaRPr>
            </a:p>
            <a:p>
              <a:pPr algn="ctr"/>
              <a:endParaRPr lang="ko-KR" altLang="en-US" b="1" dirty="0">
                <a:latin typeface="Lato" panose="020F0502020204030203" pitchFamily="34" charset="0"/>
                <a:cs typeface="Calibri" panose="020F0502020204030204" pitchFamily="34" charset="0"/>
              </a:endParaRPr>
            </a:p>
          </p:txBody>
        </p:sp>
        <p:sp>
          <p:nvSpPr>
            <p:cNvPr id="10" name="직사각형 213"/>
            <p:cNvSpPr/>
            <p:nvPr/>
          </p:nvSpPr>
          <p:spPr>
            <a:xfrm>
              <a:off x="23998542" y="8917060"/>
              <a:ext cx="1439791" cy="61392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smtClean="0">
                  <a:latin typeface="Lato" panose="020F0502020204030203" pitchFamily="34" charset="0"/>
                  <a:cs typeface="Calibri" panose="020F0502020204030204" pitchFamily="34" charset="0"/>
                </a:rPr>
                <a:t>Debugger</a:t>
              </a:r>
              <a:endParaRPr lang="ko-KR" altLang="en-US" sz="1100" dirty="0">
                <a:latin typeface="Lato" panose="020F0502020204030203" pitchFamily="34" charset="0"/>
                <a:cs typeface="Calibri" panose="020F0502020204030204" pitchFamily="34" charset="0"/>
              </a:endParaRPr>
            </a:p>
          </p:txBody>
        </p:sp>
        <p:sp>
          <p:nvSpPr>
            <p:cNvPr id="11" name="직사각형 214"/>
            <p:cNvSpPr/>
            <p:nvPr/>
          </p:nvSpPr>
          <p:spPr>
            <a:xfrm>
              <a:off x="24003192" y="9638271"/>
              <a:ext cx="1435142" cy="60823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Lato" panose="020F0502020204030203" pitchFamily="34" charset="0"/>
                  <a:cs typeface="Calibri" panose="020F0502020204030204" pitchFamily="34" charset="0"/>
                </a:rPr>
                <a:t>CD-App</a:t>
              </a:r>
            </a:p>
            <a:p>
              <a:pPr algn="ctr"/>
              <a:r>
                <a:rPr lang="en-US" altLang="ko-KR" sz="1200" dirty="0" smtClean="0">
                  <a:latin typeface="Lato" panose="020F0502020204030203" pitchFamily="34" charset="0"/>
                  <a:cs typeface="Calibri" panose="020F0502020204030204" pitchFamily="34" charset="0"/>
                </a:rPr>
                <a:t>Mapper</a:t>
              </a:r>
              <a:endParaRPr lang="ko-KR" altLang="en-US" sz="1200" dirty="0">
                <a:latin typeface="Lato" panose="020F0502020204030203" pitchFamily="34" charset="0"/>
                <a:cs typeface="Calibri" panose="020F0502020204030204" pitchFamily="34" charset="0"/>
              </a:endParaRPr>
            </a:p>
          </p:txBody>
        </p:sp>
        <p:sp>
          <p:nvSpPr>
            <p:cNvPr id="12" name="TextBox 11"/>
            <p:cNvSpPr txBox="1"/>
            <p:nvPr/>
          </p:nvSpPr>
          <p:spPr>
            <a:xfrm>
              <a:off x="19210989" y="9504007"/>
              <a:ext cx="4733323" cy="748803"/>
            </a:xfrm>
            <a:prstGeom prst="rect">
              <a:avLst/>
            </a:prstGeom>
            <a:noFill/>
          </p:spPr>
          <p:txBody>
            <a:bodyPr wrap="square" rtlCol="0">
              <a:spAutoFit/>
            </a:bodyPr>
            <a:lstStyle/>
            <a:p>
              <a:r>
                <a:rPr lang="en-US" altLang="ko-KR" sz="1100" dirty="0">
                  <a:solidFill>
                    <a:schemeClr val="bg1"/>
                  </a:solidFill>
                  <a:latin typeface="Lato" panose="020F0502020204030203" pitchFamily="34" charset="0"/>
                  <a:cs typeface="Calibri" panose="020F0502020204030204" pitchFamily="34" charset="0"/>
                </a:rPr>
                <a:t>User Interaction for customized error </a:t>
              </a:r>
              <a:endParaRPr lang="en-US" altLang="ko-KR" sz="1100" dirty="0" smtClean="0">
                <a:solidFill>
                  <a:schemeClr val="bg1"/>
                </a:solidFill>
                <a:latin typeface="Lato" panose="020F0502020204030203" pitchFamily="34" charset="0"/>
                <a:cs typeface="Calibri" panose="020F0502020204030204" pitchFamily="34" charset="0"/>
              </a:endParaRPr>
            </a:p>
            <a:p>
              <a:r>
                <a:rPr lang="en-US" altLang="ko-KR" sz="1100" dirty="0" smtClean="0">
                  <a:solidFill>
                    <a:schemeClr val="bg1"/>
                  </a:solidFill>
                  <a:latin typeface="Lato" panose="020F0502020204030203" pitchFamily="34" charset="0"/>
                  <a:cs typeface="Calibri" panose="020F0502020204030204" pitchFamily="34" charset="0"/>
                </a:rPr>
                <a:t>detection /handling / tolerance / injection</a:t>
              </a:r>
              <a:endParaRPr lang="ko-KR" altLang="en-US" sz="1100" dirty="0">
                <a:solidFill>
                  <a:schemeClr val="bg1"/>
                </a:solidFill>
                <a:latin typeface="Lato" panose="020F0502020204030203" pitchFamily="34" charset="0"/>
                <a:cs typeface="Calibri" panose="020F0502020204030204" pitchFamily="34" charset="0"/>
              </a:endParaRPr>
            </a:p>
          </p:txBody>
        </p:sp>
        <p:sp>
          <p:nvSpPr>
            <p:cNvPr id="13" name="직사각형 216"/>
            <p:cNvSpPr/>
            <p:nvPr/>
          </p:nvSpPr>
          <p:spPr>
            <a:xfrm>
              <a:off x="22000730" y="11246136"/>
              <a:ext cx="1508390" cy="843759"/>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latin typeface="Lato" panose="020F0502020204030203" pitchFamily="34" charset="0"/>
                  <a:cs typeface="Calibri" panose="020F0502020204030204" pitchFamily="34" charset="0"/>
                </a:rPr>
                <a:t>Auto-tuner</a:t>
              </a:r>
            </a:p>
            <a:p>
              <a:pPr algn="ctr"/>
              <a:r>
                <a:rPr lang="en-US" altLang="ko-KR" sz="1000" dirty="0" smtClean="0">
                  <a:latin typeface="Lato" panose="020F0502020204030203" pitchFamily="34" charset="0"/>
                  <a:cs typeface="Calibri" panose="020F0502020204030204" pitchFamily="34" charset="0"/>
                </a:rPr>
                <a:t>Interface</a:t>
              </a:r>
              <a:endParaRPr lang="ko-KR" altLang="en-US" sz="1000" dirty="0">
                <a:latin typeface="Lato" panose="020F0502020204030203" pitchFamily="34" charset="0"/>
                <a:cs typeface="Calibri" panose="020F0502020204030204" pitchFamily="34" charset="0"/>
              </a:endParaRPr>
            </a:p>
          </p:txBody>
        </p:sp>
        <p:sp>
          <p:nvSpPr>
            <p:cNvPr id="14" name="직사각형 217"/>
            <p:cNvSpPr/>
            <p:nvPr/>
          </p:nvSpPr>
          <p:spPr>
            <a:xfrm>
              <a:off x="22000729" y="12255041"/>
              <a:ext cx="1508391" cy="79362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latin typeface="Lato" panose="020F0502020204030203" pitchFamily="34" charset="0"/>
                  <a:cs typeface="Calibri" panose="020F0502020204030204" pitchFamily="34" charset="0"/>
                </a:rPr>
                <a:t>Profiling &amp; Visualization Interface</a:t>
              </a:r>
              <a:endParaRPr lang="ko-KR" altLang="en-US" sz="1000" dirty="0">
                <a:latin typeface="Lato" panose="020F0502020204030203" pitchFamily="34" charset="0"/>
                <a:cs typeface="Calibri" panose="020F0502020204030204" pitchFamily="34" charset="0"/>
              </a:endParaRPr>
            </a:p>
          </p:txBody>
        </p:sp>
        <p:sp>
          <p:nvSpPr>
            <p:cNvPr id="15" name="직사각형 218"/>
            <p:cNvSpPr/>
            <p:nvPr/>
          </p:nvSpPr>
          <p:spPr>
            <a:xfrm>
              <a:off x="23998543" y="11589731"/>
              <a:ext cx="1508390" cy="134392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Lato" panose="020F0502020204030203" pitchFamily="34" charset="0"/>
                  <a:cs typeface="Calibri" panose="020F0502020204030204" pitchFamily="34" charset="0"/>
                </a:rPr>
                <a:t>CD</a:t>
              </a:r>
            </a:p>
            <a:p>
              <a:pPr algn="ctr"/>
              <a:r>
                <a:rPr lang="en-US" altLang="ko-KR" sz="1200" dirty="0" smtClean="0">
                  <a:latin typeface="Lato" panose="020F0502020204030203" pitchFamily="34" charset="0"/>
                  <a:cs typeface="Calibri" panose="020F0502020204030204" pitchFamily="34" charset="0"/>
                </a:rPr>
                <a:t>Auto Tuner</a:t>
              </a:r>
              <a:endParaRPr lang="ko-KR" altLang="en-US" sz="1200" dirty="0">
                <a:latin typeface="Lato" panose="020F0502020204030203" pitchFamily="34" charset="0"/>
                <a:cs typeface="Calibri" panose="020F0502020204030204" pitchFamily="34" charset="0"/>
              </a:endParaRPr>
            </a:p>
          </p:txBody>
        </p:sp>
        <p:sp>
          <p:nvSpPr>
            <p:cNvPr id="16" name="직사각형 219"/>
            <p:cNvSpPr/>
            <p:nvPr/>
          </p:nvSpPr>
          <p:spPr>
            <a:xfrm>
              <a:off x="23979563" y="13123796"/>
              <a:ext cx="1508391" cy="93716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Lato" panose="020F0502020204030203" pitchFamily="34" charset="0"/>
                  <a:cs typeface="Calibri" panose="020F0502020204030204" pitchFamily="34" charset="0"/>
                </a:rPr>
                <a:t>Sight</a:t>
              </a:r>
              <a:endParaRPr lang="ko-KR" altLang="en-US" sz="1200" dirty="0">
                <a:latin typeface="Lato" panose="020F0502020204030203" pitchFamily="34" charset="0"/>
                <a:cs typeface="Calibri" panose="020F0502020204030204" pitchFamily="34" charset="0"/>
              </a:endParaRPr>
            </a:p>
          </p:txBody>
        </p:sp>
        <p:sp>
          <p:nvSpPr>
            <p:cNvPr id="17" name="직사각형 220"/>
            <p:cNvSpPr/>
            <p:nvPr/>
          </p:nvSpPr>
          <p:spPr>
            <a:xfrm>
              <a:off x="24019205" y="10559743"/>
              <a:ext cx="1487729" cy="76363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latin typeface="Lato" panose="020F0502020204030203" pitchFamily="34" charset="0"/>
                  <a:cs typeface="Calibri" panose="020F0502020204030204" pitchFamily="34" charset="0"/>
                </a:rPr>
                <a:t>Scaling Tool</a:t>
              </a:r>
            </a:p>
            <a:p>
              <a:pPr algn="ctr"/>
              <a:r>
                <a:rPr lang="en-US" altLang="ko-KR" sz="1000" dirty="0" smtClean="0">
                  <a:latin typeface="Lato" panose="020F0502020204030203" pitchFamily="34" charset="0"/>
                  <a:cs typeface="Calibri" panose="020F0502020204030204" pitchFamily="34" charset="0"/>
                </a:rPr>
                <a:t>(LWM2)</a:t>
              </a:r>
              <a:endParaRPr lang="ko-KR" altLang="en-US" sz="1000" dirty="0">
                <a:latin typeface="Lato" panose="020F0502020204030203" pitchFamily="34" charset="0"/>
                <a:cs typeface="Calibri" panose="020F0502020204030204" pitchFamily="34" charset="0"/>
              </a:endParaRPr>
            </a:p>
          </p:txBody>
        </p:sp>
        <p:sp>
          <p:nvSpPr>
            <p:cNvPr id="18" name="직사각형 221"/>
            <p:cNvSpPr/>
            <p:nvPr/>
          </p:nvSpPr>
          <p:spPr>
            <a:xfrm>
              <a:off x="20366252" y="11246136"/>
              <a:ext cx="1508391" cy="8437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Lato" panose="020F0502020204030203" pitchFamily="34" charset="0"/>
                  <a:cs typeface="Calibri" panose="020F0502020204030204" pitchFamily="34" charset="0"/>
                </a:rPr>
                <a:t>Error</a:t>
              </a:r>
            </a:p>
            <a:p>
              <a:pPr algn="ctr"/>
              <a:r>
                <a:rPr lang="en-US" altLang="ko-KR" sz="1200" dirty="0" smtClean="0">
                  <a:latin typeface="Lato" panose="020F0502020204030203" pitchFamily="34" charset="0"/>
                  <a:cs typeface="Calibri" panose="020F0502020204030204" pitchFamily="34" charset="0"/>
                </a:rPr>
                <a:t>Handling</a:t>
              </a:r>
              <a:endParaRPr lang="ko-KR" altLang="en-US" sz="1200" dirty="0">
                <a:latin typeface="Lato" panose="020F0502020204030203" pitchFamily="34" charset="0"/>
                <a:cs typeface="Calibri" panose="020F0502020204030204" pitchFamily="34" charset="0"/>
              </a:endParaRPr>
            </a:p>
          </p:txBody>
        </p:sp>
        <p:sp>
          <p:nvSpPr>
            <p:cNvPr id="19" name="직사각형 222"/>
            <p:cNvSpPr/>
            <p:nvPr/>
          </p:nvSpPr>
          <p:spPr>
            <a:xfrm>
              <a:off x="18370781" y="11246136"/>
              <a:ext cx="1873760" cy="8437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latin typeface="Lato" panose="020F0502020204030203" pitchFamily="34" charset="0"/>
                  <a:cs typeface="Calibri" panose="020F0502020204030204" pitchFamily="34" charset="0"/>
                </a:rPr>
                <a:t>Unified Runtime Error Detector</a:t>
              </a:r>
              <a:endParaRPr lang="ko-KR" altLang="en-US" sz="1000" dirty="0">
                <a:latin typeface="Lato" panose="020F0502020204030203" pitchFamily="34" charset="0"/>
                <a:cs typeface="Calibri" panose="020F0502020204030204" pitchFamily="34" charset="0"/>
              </a:endParaRPr>
            </a:p>
          </p:txBody>
        </p:sp>
        <p:sp>
          <p:nvSpPr>
            <p:cNvPr id="20" name="직사각형 223"/>
            <p:cNvSpPr/>
            <p:nvPr/>
          </p:nvSpPr>
          <p:spPr>
            <a:xfrm>
              <a:off x="10588357" y="10798219"/>
              <a:ext cx="7653860" cy="1291677"/>
            </a:xfrm>
            <a:prstGeom prst="rect">
              <a:avLst/>
            </a:prstGeom>
            <a:solidFill>
              <a:srgbClr val="76BF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latin typeface="Lato" panose="020F0502020204030203" pitchFamily="34" charset="0"/>
                  <a:cs typeface="Calibri" panose="020F0502020204030204" pitchFamily="34" charset="0"/>
                </a:rPr>
                <a:t>Persistence Layer</a:t>
              </a:r>
            </a:p>
            <a:p>
              <a:pPr algn="ctr"/>
              <a:endParaRPr lang="en-US" altLang="ko-KR" sz="1200" dirty="0">
                <a:latin typeface="Lato" panose="020F0502020204030203" pitchFamily="34" charset="0"/>
                <a:cs typeface="Calibri" panose="020F0502020204030204" pitchFamily="34" charset="0"/>
              </a:endParaRPr>
            </a:p>
            <a:p>
              <a:pPr algn="ctr"/>
              <a:endParaRPr lang="en-US" altLang="ko-KR" sz="1200" dirty="0" smtClean="0">
                <a:latin typeface="Lato" panose="020F0502020204030203" pitchFamily="34" charset="0"/>
                <a:cs typeface="Calibri" panose="020F0502020204030204" pitchFamily="34" charset="0"/>
              </a:endParaRPr>
            </a:p>
            <a:p>
              <a:pPr algn="ctr"/>
              <a:endParaRPr lang="ko-KR" altLang="en-US" sz="1200" dirty="0">
                <a:latin typeface="Lato" panose="020F0502020204030203" pitchFamily="34" charset="0"/>
                <a:cs typeface="Calibri" panose="020F0502020204030204" pitchFamily="34" charset="0"/>
              </a:endParaRPr>
            </a:p>
          </p:txBody>
        </p:sp>
        <p:sp>
          <p:nvSpPr>
            <p:cNvPr id="21" name="직사각형 224"/>
            <p:cNvSpPr/>
            <p:nvPr/>
          </p:nvSpPr>
          <p:spPr>
            <a:xfrm>
              <a:off x="10727830" y="11246136"/>
              <a:ext cx="3503706" cy="758516"/>
            </a:xfrm>
            <a:prstGeom prst="rect">
              <a:avLst/>
            </a:prstGeom>
            <a:solidFill>
              <a:srgbClr val="3B6C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Lato" panose="020F0502020204030203" pitchFamily="34" charset="0"/>
                  <a:cs typeface="Calibri" panose="020F0502020204030204" pitchFamily="34" charset="0"/>
                </a:rPr>
                <a:t>State Preservation</a:t>
              </a:r>
              <a:endParaRPr lang="ko-KR" altLang="en-US" sz="1200" dirty="0">
                <a:latin typeface="Lato" panose="020F0502020204030203" pitchFamily="34" charset="0"/>
                <a:cs typeface="Calibri" panose="020F0502020204030204" pitchFamily="34" charset="0"/>
              </a:endParaRPr>
            </a:p>
          </p:txBody>
        </p:sp>
        <p:sp>
          <p:nvSpPr>
            <p:cNvPr id="22" name="직사각형 225"/>
            <p:cNvSpPr/>
            <p:nvPr/>
          </p:nvSpPr>
          <p:spPr>
            <a:xfrm>
              <a:off x="14392693" y="11246136"/>
              <a:ext cx="1829293" cy="758516"/>
            </a:xfrm>
            <a:prstGeom prst="rect">
              <a:avLst/>
            </a:prstGeom>
            <a:solidFill>
              <a:srgbClr val="3B6C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latin typeface="Lato" panose="020F0502020204030203" pitchFamily="34" charset="0"/>
                  <a:cs typeface="Calibri" panose="020F0502020204030204" pitchFamily="34" charset="0"/>
                </a:rPr>
                <a:t>Communication Logging</a:t>
              </a:r>
              <a:endParaRPr lang="ko-KR" altLang="en-US" sz="800" dirty="0">
                <a:latin typeface="Lato" panose="020F0502020204030203" pitchFamily="34" charset="0"/>
                <a:cs typeface="Calibri" panose="020F0502020204030204" pitchFamily="34" charset="0"/>
              </a:endParaRPr>
            </a:p>
          </p:txBody>
        </p:sp>
        <p:sp>
          <p:nvSpPr>
            <p:cNvPr id="23" name="직사각형 226"/>
            <p:cNvSpPr/>
            <p:nvPr/>
          </p:nvSpPr>
          <p:spPr>
            <a:xfrm>
              <a:off x="16412924" y="11246136"/>
              <a:ext cx="1752732" cy="758516"/>
            </a:xfrm>
            <a:prstGeom prst="rect">
              <a:avLst/>
            </a:prstGeom>
            <a:solidFill>
              <a:srgbClr val="3B6C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Lato" panose="020F0502020204030203" pitchFamily="34" charset="0"/>
                  <a:cs typeface="Calibri" panose="020F0502020204030204" pitchFamily="34" charset="0"/>
                </a:rPr>
                <a:t>Runtime Logging</a:t>
              </a:r>
              <a:endParaRPr lang="ko-KR" altLang="en-US" sz="1200" dirty="0">
                <a:latin typeface="Lato" panose="020F0502020204030203" pitchFamily="34" charset="0"/>
                <a:cs typeface="Calibri" panose="020F0502020204030204" pitchFamily="34" charset="0"/>
              </a:endParaRPr>
            </a:p>
          </p:txBody>
        </p:sp>
        <p:sp>
          <p:nvSpPr>
            <p:cNvPr id="24" name="직사각형 227"/>
            <p:cNvSpPr/>
            <p:nvPr/>
          </p:nvSpPr>
          <p:spPr>
            <a:xfrm>
              <a:off x="14421786" y="12255042"/>
              <a:ext cx="1800199" cy="881818"/>
            </a:xfrm>
            <a:prstGeom prst="rect">
              <a:avLst/>
            </a:prstGeom>
            <a:solidFill>
              <a:srgbClr val="3B6C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a:latin typeface="Lato" panose="020F0502020204030203" pitchFamily="34" charset="0"/>
                  <a:cs typeface="Calibri" panose="020F0502020204030204" pitchFamily="34" charset="0"/>
                </a:rPr>
                <a:t>Communication Runtime Library</a:t>
              </a:r>
              <a:endParaRPr lang="ko-KR" altLang="en-US" sz="800" dirty="0">
                <a:latin typeface="Lato" panose="020F0502020204030203" pitchFamily="34" charset="0"/>
                <a:cs typeface="Calibri" panose="020F0502020204030204" pitchFamily="34" charset="0"/>
              </a:endParaRPr>
            </a:p>
            <a:p>
              <a:pPr algn="ctr"/>
              <a:r>
                <a:rPr lang="en-US" altLang="ko-KR" sz="800" dirty="0" smtClean="0">
                  <a:latin typeface="Lato" panose="020F0502020204030203" pitchFamily="34" charset="0"/>
                  <a:cs typeface="Calibri" panose="020F0502020204030204" pitchFamily="34" charset="0"/>
                </a:rPr>
                <a:t>(Legion + </a:t>
              </a:r>
              <a:r>
                <a:rPr lang="en-US" altLang="ko-KR" sz="800" dirty="0" err="1" smtClean="0">
                  <a:latin typeface="Lato" panose="020F0502020204030203" pitchFamily="34" charset="0"/>
                  <a:cs typeface="Calibri" panose="020F0502020204030204" pitchFamily="34" charset="0"/>
                </a:rPr>
                <a:t>GasNet</a:t>
              </a:r>
              <a:r>
                <a:rPr lang="en-US" altLang="ko-KR" sz="800" dirty="0">
                  <a:latin typeface="Lato" panose="020F0502020204030203" pitchFamily="34" charset="0"/>
                  <a:cs typeface="Calibri" panose="020F0502020204030204" pitchFamily="34" charset="0"/>
                </a:rPr>
                <a:t>)</a:t>
              </a:r>
              <a:endParaRPr lang="ko-KR" altLang="en-US" sz="800" dirty="0">
                <a:latin typeface="Lato" panose="020F0502020204030203" pitchFamily="34" charset="0"/>
                <a:cs typeface="Calibri" panose="020F0502020204030204" pitchFamily="34" charset="0"/>
              </a:endParaRPr>
            </a:p>
          </p:txBody>
        </p:sp>
        <p:sp>
          <p:nvSpPr>
            <p:cNvPr id="25" name="직사각형 228"/>
            <p:cNvSpPr/>
            <p:nvPr/>
          </p:nvSpPr>
          <p:spPr>
            <a:xfrm>
              <a:off x="16412923" y="12255042"/>
              <a:ext cx="1752733" cy="881818"/>
            </a:xfrm>
            <a:prstGeom prst="rect">
              <a:avLst/>
            </a:prstGeom>
            <a:solidFill>
              <a:srgbClr val="3B6C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Lato" panose="020F0502020204030203" pitchFamily="34" charset="0"/>
                  <a:cs typeface="Calibri" panose="020F0502020204030204" pitchFamily="34" charset="0"/>
                </a:rPr>
                <a:t>Legion + </a:t>
              </a:r>
              <a:r>
                <a:rPr lang="en-US" altLang="ko-KR" sz="1200" dirty="0" err="1" smtClean="0">
                  <a:latin typeface="Lato" panose="020F0502020204030203" pitchFamily="34" charset="0"/>
                  <a:cs typeface="Calibri" panose="020F0502020204030204" pitchFamily="34" charset="0"/>
                </a:rPr>
                <a:t>Libc</a:t>
              </a:r>
              <a:endParaRPr lang="ko-KR" altLang="en-US" sz="1200" dirty="0">
                <a:latin typeface="Lato" panose="020F0502020204030203" pitchFamily="34" charset="0"/>
                <a:cs typeface="Calibri" panose="020F0502020204030204" pitchFamily="34" charset="0"/>
              </a:endParaRPr>
            </a:p>
          </p:txBody>
        </p:sp>
        <p:sp>
          <p:nvSpPr>
            <p:cNvPr id="26" name="직사각형 229"/>
            <p:cNvSpPr/>
            <p:nvPr/>
          </p:nvSpPr>
          <p:spPr>
            <a:xfrm>
              <a:off x="13018971" y="12302813"/>
              <a:ext cx="1212565" cy="4409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Lato" panose="020F0502020204030203" pitchFamily="34" charset="0"/>
                  <a:cs typeface="Calibri" panose="020F0502020204030204" pitchFamily="34" charset="0"/>
                </a:rPr>
                <a:t>BLCR</a:t>
              </a:r>
              <a:endParaRPr lang="ko-KR" altLang="en-US" sz="1200" dirty="0">
                <a:latin typeface="Lato" panose="020F0502020204030203" pitchFamily="34" charset="0"/>
                <a:cs typeface="Calibri" panose="020F0502020204030204" pitchFamily="34" charset="0"/>
              </a:endParaRPr>
            </a:p>
          </p:txBody>
        </p:sp>
        <p:sp>
          <p:nvSpPr>
            <p:cNvPr id="27" name="L 도형 230"/>
            <p:cNvSpPr/>
            <p:nvPr/>
          </p:nvSpPr>
          <p:spPr>
            <a:xfrm>
              <a:off x="10727830" y="12255042"/>
              <a:ext cx="3503707" cy="900200"/>
            </a:xfrm>
            <a:prstGeom prst="corner">
              <a:avLst>
                <a:gd name="adj1" fmla="val 36457"/>
                <a:gd name="adj2" fmla="val 234814"/>
              </a:avLst>
            </a:prstGeom>
            <a:solidFill>
              <a:srgbClr val="3B6CB5"/>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ko-KR" sz="1200" dirty="0" smtClean="0">
                  <a:latin typeface="Lato" panose="020F0502020204030203" pitchFamily="34" charset="0"/>
                  <a:cs typeface="Calibri" panose="020F0502020204030204" pitchFamily="34" charset="0"/>
                </a:rPr>
                <a:t>CD-Storage </a:t>
              </a:r>
              <a:endParaRPr lang="ko-KR" altLang="en-US" sz="1200" dirty="0">
                <a:latin typeface="Lato" panose="020F0502020204030203" pitchFamily="34" charset="0"/>
                <a:cs typeface="Calibri" panose="020F0502020204030204" pitchFamily="34" charset="0"/>
              </a:endParaRPr>
            </a:p>
            <a:p>
              <a:r>
                <a:rPr lang="en-US" altLang="ko-KR" sz="1200" dirty="0" smtClean="0">
                  <a:latin typeface="Lato" panose="020F0502020204030203" pitchFamily="34" charset="0"/>
                  <a:cs typeface="Calibri" panose="020F0502020204030204" pitchFamily="34" charset="0"/>
                </a:rPr>
                <a:t>Mapping </a:t>
              </a:r>
              <a:r>
                <a:rPr lang="en-US" altLang="ko-KR" sz="1200" dirty="0">
                  <a:latin typeface="Lato" panose="020F0502020204030203" pitchFamily="34" charset="0"/>
                  <a:cs typeface="Calibri" panose="020F0502020204030204" pitchFamily="34" charset="0"/>
                </a:rPr>
                <a:t>Interface</a:t>
              </a:r>
              <a:endParaRPr lang="ko-KR" altLang="en-US" sz="1200" dirty="0">
                <a:latin typeface="Lato" panose="020F0502020204030203" pitchFamily="34" charset="0"/>
                <a:cs typeface="Calibri" panose="020F0502020204030204" pitchFamily="34" charset="0"/>
              </a:endParaRPr>
            </a:p>
          </p:txBody>
        </p:sp>
        <p:sp>
          <p:nvSpPr>
            <p:cNvPr id="28" name="직사각형 231"/>
            <p:cNvSpPr/>
            <p:nvPr/>
          </p:nvSpPr>
          <p:spPr>
            <a:xfrm>
              <a:off x="18370781" y="12255042"/>
              <a:ext cx="1873760" cy="8437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latin typeface="Lato" panose="020F0502020204030203" pitchFamily="34" charset="0"/>
                  <a:cs typeface="Calibri" panose="020F0502020204030204" pitchFamily="34" charset="0"/>
                </a:rPr>
                <a:t>Low-Level Machine Check HW/SW I/F</a:t>
              </a:r>
              <a:endParaRPr lang="ko-KR" altLang="en-US" sz="1000" dirty="0">
                <a:latin typeface="Lato" panose="020F0502020204030203" pitchFamily="34" charset="0"/>
                <a:cs typeface="Calibri" panose="020F0502020204030204" pitchFamily="34" charset="0"/>
              </a:endParaRPr>
            </a:p>
          </p:txBody>
        </p:sp>
        <p:sp>
          <p:nvSpPr>
            <p:cNvPr id="29" name="직사각형 232"/>
            <p:cNvSpPr/>
            <p:nvPr/>
          </p:nvSpPr>
          <p:spPr>
            <a:xfrm>
              <a:off x="18370781" y="13516947"/>
              <a:ext cx="1873760" cy="8437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latin typeface="Lato" panose="020F0502020204030203" pitchFamily="34" charset="0"/>
                  <a:cs typeface="Calibri" panose="020F0502020204030204" pitchFamily="34" charset="0"/>
                </a:rPr>
                <a:t>Error Reporting Architecture</a:t>
              </a:r>
              <a:endParaRPr lang="ko-KR" altLang="en-US" sz="1000" dirty="0">
                <a:latin typeface="Lato" panose="020F0502020204030203" pitchFamily="34" charset="0"/>
                <a:cs typeface="Calibri" panose="020F0502020204030204" pitchFamily="34" charset="0"/>
              </a:endParaRPr>
            </a:p>
          </p:txBody>
        </p:sp>
        <p:sp>
          <p:nvSpPr>
            <p:cNvPr id="30" name="직사각형 233"/>
            <p:cNvSpPr/>
            <p:nvPr/>
          </p:nvSpPr>
          <p:spPr>
            <a:xfrm>
              <a:off x="13562626" y="13516947"/>
              <a:ext cx="668911"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latin typeface="Lato" panose="020F0502020204030203" pitchFamily="34" charset="0"/>
                  <a:cs typeface="Calibri" panose="020F0502020204030204" pitchFamily="34" charset="0"/>
                </a:rPr>
                <a:t>PFS</a:t>
              </a:r>
              <a:endParaRPr lang="ko-KR" altLang="en-US" sz="800" dirty="0">
                <a:latin typeface="Lato" panose="020F0502020204030203" pitchFamily="34" charset="0"/>
                <a:cs typeface="Calibri" panose="020F0502020204030204" pitchFamily="34" charset="0"/>
              </a:endParaRPr>
            </a:p>
          </p:txBody>
        </p:sp>
        <p:sp>
          <p:nvSpPr>
            <p:cNvPr id="31" name="직사각형 234"/>
            <p:cNvSpPr/>
            <p:nvPr/>
          </p:nvSpPr>
          <p:spPr>
            <a:xfrm>
              <a:off x="12571804" y="13516947"/>
              <a:ext cx="894336"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latin typeface="Lato" panose="020F0502020204030203" pitchFamily="34" charset="0"/>
                  <a:cs typeface="Calibri" panose="020F0502020204030204" pitchFamily="34" charset="0"/>
                </a:rPr>
                <a:t>Buddy</a:t>
              </a:r>
              <a:endParaRPr lang="ko-KR" altLang="en-US" sz="800" dirty="0">
                <a:latin typeface="Lato" panose="020F0502020204030203" pitchFamily="34" charset="0"/>
                <a:cs typeface="Calibri" panose="020F0502020204030204" pitchFamily="34" charset="0"/>
              </a:endParaRPr>
            </a:p>
          </p:txBody>
        </p:sp>
        <p:sp>
          <p:nvSpPr>
            <p:cNvPr id="32" name="직사각형 235"/>
            <p:cNvSpPr/>
            <p:nvPr/>
          </p:nvSpPr>
          <p:spPr>
            <a:xfrm>
              <a:off x="10728649" y="13516947"/>
              <a:ext cx="876874"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latin typeface="Lato" panose="020F0502020204030203" pitchFamily="34" charset="0"/>
                  <a:cs typeface="Calibri" panose="020F0502020204030204" pitchFamily="34" charset="0"/>
                </a:rPr>
                <a:t>DRAM	</a:t>
              </a:r>
              <a:endParaRPr lang="ko-KR" altLang="en-US" sz="800" dirty="0">
                <a:latin typeface="Lato" panose="020F0502020204030203" pitchFamily="34" charset="0"/>
                <a:cs typeface="Calibri" panose="020F0502020204030204" pitchFamily="34" charset="0"/>
              </a:endParaRPr>
            </a:p>
          </p:txBody>
        </p:sp>
        <p:sp>
          <p:nvSpPr>
            <p:cNvPr id="33" name="직사각형 236"/>
            <p:cNvSpPr/>
            <p:nvPr/>
          </p:nvSpPr>
          <p:spPr>
            <a:xfrm>
              <a:off x="11724586" y="13516947"/>
              <a:ext cx="735012"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latin typeface="Lato" panose="020F0502020204030203" pitchFamily="34" charset="0"/>
                  <a:cs typeface="Calibri" panose="020F0502020204030204" pitchFamily="34" charset="0"/>
                </a:rPr>
                <a:t>SSD</a:t>
              </a:r>
            </a:p>
            <a:p>
              <a:pPr algn="ctr"/>
              <a:r>
                <a:rPr lang="en-US" altLang="ko-KR" sz="800" dirty="0" smtClean="0">
                  <a:latin typeface="Lato" panose="020F0502020204030203" pitchFamily="34" charset="0"/>
                  <a:cs typeface="Calibri" panose="020F0502020204030204" pitchFamily="34" charset="0"/>
                </a:rPr>
                <a:t>HDD</a:t>
              </a:r>
              <a:endParaRPr lang="ko-KR" altLang="en-US" sz="800" dirty="0">
                <a:latin typeface="Lato" panose="020F0502020204030203" pitchFamily="34" charset="0"/>
                <a:cs typeface="Calibri" panose="020F0502020204030204" pitchFamily="34" charset="0"/>
              </a:endParaRPr>
            </a:p>
          </p:txBody>
        </p:sp>
        <p:sp>
          <p:nvSpPr>
            <p:cNvPr id="34" name="직사각형 237"/>
            <p:cNvSpPr/>
            <p:nvPr/>
          </p:nvSpPr>
          <p:spPr>
            <a:xfrm>
              <a:off x="23944312" y="7647098"/>
              <a:ext cx="1543642" cy="27330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latin typeface="Lato" panose="020F0502020204030203" pitchFamily="34" charset="0"/>
                  <a:cs typeface="Calibri" panose="020F0502020204030204" pitchFamily="34" charset="0"/>
                </a:rPr>
                <a:t>External Tool</a:t>
              </a:r>
              <a:endParaRPr lang="ko-KR" altLang="en-US" sz="900" dirty="0">
                <a:latin typeface="Lato" panose="020F0502020204030203" pitchFamily="34" charset="0"/>
                <a:cs typeface="Calibri" panose="020F0502020204030204" pitchFamily="34" charset="0"/>
              </a:endParaRPr>
            </a:p>
          </p:txBody>
        </p:sp>
        <p:sp>
          <p:nvSpPr>
            <p:cNvPr id="35" name="직사각형 283"/>
            <p:cNvSpPr/>
            <p:nvPr/>
          </p:nvSpPr>
          <p:spPr>
            <a:xfrm>
              <a:off x="23944312" y="8005960"/>
              <a:ext cx="1543642" cy="25850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latin typeface="Lato" panose="020F0502020204030203" pitchFamily="34" charset="0"/>
                  <a:cs typeface="Calibri" panose="020F0502020204030204" pitchFamily="34" charset="0"/>
                </a:rPr>
                <a:t>Internal </a:t>
              </a:r>
              <a:r>
                <a:rPr lang="en-US" altLang="ko-KR" sz="900" dirty="0">
                  <a:latin typeface="Lato" panose="020F0502020204030203" pitchFamily="34" charset="0"/>
                  <a:cs typeface="Calibri" panose="020F0502020204030204" pitchFamily="34" charset="0"/>
                </a:rPr>
                <a:t>Tool</a:t>
              </a:r>
              <a:endParaRPr lang="ko-KR" altLang="en-US" sz="900" dirty="0">
                <a:latin typeface="Lato" panose="020F0502020204030203" pitchFamily="34" charset="0"/>
                <a:cs typeface="Calibri" panose="020F0502020204030204" pitchFamily="34" charset="0"/>
              </a:endParaRPr>
            </a:p>
          </p:txBody>
        </p:sp>
        <p:sp>
          <p:nvSpPr>
            <p:cNvPr id="36" name="직사각형 284"/>
            <p:cNvSpPr/>
            <p:nvPr/>
          </p:nvSpPr>
          <p:spPr>
            <a:xfrm>
              <a:off x="23944312" y="8369903"/>
              <a:ext cx="1543642" cy="25460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latin typeface="Lato" panose="020F0502020204030203" pitchFamily="34" charset="0"/>
                  <a:cs typeface="Calibri" panose="020F0502020204030204" pitchFamily="34" charset="0"/>
                </a:rPr>
                <a:t>Future Plan</a:t>
              </a:r>
              <a:endParaRPr lang="ko-KR" altLang="en-US" sz="900" dirty="0">
                <a:latin typeface="Lato" panose="020F0502020204030203" pitchFamily="34" charset="0"/>
                <a:cs typeface="Calibri" panose="020F0502020204030204" pitchFamily="34" charset="0"/>
              </a:endParaRPr>
            </a:p>
          </p:txBody>
        </p:sp>
        <p:sp>
          <p:nvSpPr>
            <p:cNvPr id="37" name="오른쪽 화살표 285"/>
            <p:cNvSpPr/>
            <p:nvPr/>
          </p:nvSpPr>
          <p:spPr>
            <a:xfrm rot="5400000">
              <a:off x="17173584" y="9784290"/>
              <a:ext cx="553758" cy="5482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38" name="오른쪽 화살표 286"/>
            <p:cNvSpPr/>
            <p:nvPr/>
          </p:nvSpPr>
          <p:spPr>
            <a:xfrm rot="5400000">
              <a:off x="18919978" y="10592794"/>
              <a:ext cx="1044298" cy="27410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39" name="오른쪽 화살표 287"/>
            <p:cNvSpPr/>
            <p:nvPr/>
          </p:nvSpPr>
          <p:spPr>
            <a:xfrm rot="5400000">
              <a:off x="21848261" y="10622120"/>
              <a:ext cx="1102954" cy="2741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0" name="오른쪽 화살표 288"/>
            <p:cNvSpPr/>
            <p:nvPr/>
          </p:nvSpPr>
          <p:spPr>
            <a:xfrm rot="5400000">
              <a:off x="20404838" y="10597142"/>
              <a:ext cx="1074122" cy="2741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1" name="오른쪽 화살표 289"/>
            <p:cNvSpPr/>
            <p:nvPr/>
          </p:nvSpPr>
          <p:spPr>
            <a:xfrm rot="5400000">
              <a:off x="11571161" y="12014312"/>
              <a:ext cx="397796" cy="2808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2" name="오른쪽 화살표 290"/>
            <p:cNvSpPr/>
            <p:nvPr/>
          </p:nvSpPr>
          <p:spPr>
            <a:xfrm rot="5400000">
              <a:off x="13426356" y="12017675"/>
              <a:ext cx="397793" cy="2741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3" name="오른쪽 화살표 291"/>
            <p:cNvSpPr/>
            <p:nvPr/>
          </p:nvSpPr>
          <p:spPr>
            <a:xfrm rot="5400000">
              <a:off x="15122985" y="12017678"/>
              <a:ext cx="397799" cy="2741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4" name="오른쪽 화살표 292"/>
            <p:cNvSpPr/>
            <p:nvPr/>
          </p:nvSpPr>
          <p:spPr>
            <a:xfrm rot="5400000">
              <a:off x="17090389" y="12017680"/>
              <a:ext cx="397802" cy="2741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5" name="오른쪽 화살표 293"/>
            <p:cNvSpPr/>
            <p:nvPr/>
          </p:nvSpPr>
          <p:spPr>
            <a:xfrm rot="5400000">
              <a:off x="13469207" y="12662629"/>
              <a:ext cx="312084" cy="27410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6" name="오른쪽 화살표 294"/>
            <p:cNvSpPr/>
            <p:nvPr/>
          </p:nvSpPr>
          <p:spPr>
            <a:xfrm rot="5400000">
              <a:off x="13676179" y="13222134"/>
              <a:ext cx="454086" cy="286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7" name="오른쪽 화살표 296"/>
            <p:cNvSpPr/>
            <p:nvPr/>
          </p:nvSpPr>
          <p:spPr>
            <a:xfrm rot="5400000">
              <a:off x="12792289" y="13227919"/>
              <a:ext cx="465655" cy="28639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8" name="오른쪽 화살표 297"/>
            <p:cNvSpPr/>
            <p:nvPr/>
          </p:nvSpPr>
          <p:spPr>
            <a:xfrm rot="5400000">
              <a:off x="11865409" y="13227919"/>
              <a:ext cx="465655" cy="28639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49" name="오른쪽 화살표 302"/>
            <p:cNvSpPr/>
            <p:nvPr/>
          </p:nvSpPr>
          <p:spPr>
            <a:xfrm rot="5400000">
              <a:off x="10940403" y="13227919"/>
              <a:ext cx="465655" cy="28639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50" name="오른쪽 화살표 327"/>
            <p:cNvSpPr/>
            <p:nvPr/>
          </p:nvSpPr>
          <p:spPr>
            <a:xfrm rot="16200000">
              <a:off x="19134965" y="11995649"/>
              <a:ext cx="346981" cy="26734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51" name="위쪽/아래쪽 화살표 328"/>
            <p:cNvSpPr/>
            <p:nvPr/>
          </p:nvSpPr>
          <p:spPr>
            <a:xfrm>
              <a:off x="24623689" y="11237359"/>
              <a:ext cx="258098" cy="362483"/>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52" name="위쪽/아래쪽 화살표 329"/>
            <p:cNvSpPr/>
            <p:nvPr/>
          </p:nvSpPr>
          <p:spPr>
            <a:xfrm>
              <a:off x="24623689" y="10246508"/>
              <a:ext cx="258098" cy="362483"/>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53" name="위쪽/아래쪽 화살표 342"/>
            <p:cNvSpPr/>
            <p:nvPr/>
          </p:nvSpPr>
          <p:spPr>
            <a:xfrm>
              <a:off x="19190793" y="13048663"/>
              <a:ext cx="258098" cy="619147"/>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54" name="위쪽/아래쪽 화살표 343"/>
            <p:cNvSpPr/>
            <p:nvPr/>
          </p:nvSpPr>
          <p:spPr>
            <a:xfrm rot="5400000">
              <a:off x="23630053" y="11536395"/>
              <a:ext cx="258098" cy="578506"/>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55" name="위쪽/아래쪽 화살표 344"/>
            <p:cNvSpPr/>
            <p:nvPr/>
          </p:nvSpPr>
          <p:spPr>
            <a:xfrm rot="5400000">
              <a:off x="23615635" y="12318786"/>
              <a:ext cx="258098" cy="578506"/>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sp>
          <p:nvSpPr>
            <p:cNvPr id="56" name="TextShape 37"/>
            <p:cNvSpPr txBox="1"/>
            <p:nvPr/>
          </p:nvSpPr>
          <p:spPr>
            <a:xfrm>
              <a:off x="10532678" y="7420519"/>
              <a:ext cx="9711863" cy="899640"/>
            </a:xfrm>
            <a:prstGeom prst="rect">
              <a:avLst/>
            </a:prstGeom>
          </p:spPr>
          <p:txBody>
            <a:bodyPr lIns="0" tIns="0" rIns="0" bIns="0" anchor="ctr"/>
            <a:lstStyle/>
            <a:p>
              <a:pPr>
                <a:lnSpc>
                  <a:spcPct val="100000"/>
                </a:lnSpc>
              </a:pPr>
              <a:r>
                <a:rPr lang="en-US" sz="2800" b="1" dirty="0">
                  <a:solidFill>
                    <a:srgbClr val="003057"/>
                  </a:solidFill>
                  <a:latin typeface="Lato" panose="020F0502020204030203" pitchFamily="34" charset="0"/>
                  <a:cs typeface="Calibri" panose="020F0502020204030204" pitchFamily="34" charset="0"/>
                </a:rPr>
                <a:t>CD </a:t>
              </a:r>
              <a:r>
                <a:rPr lang="en-US" sz="2800" b="1" dirty="0" smtClean="0">
                  <a:solidFill>
                    <a:srgbClr val="003057"/>
                  </a:solidFill>
                  <a:latin typeface="Lato" panose="020F0502020204030203" pitchFamily="34" charset="0"/>
                  <a:cs typeface="Calibri" panose="020F0502020204030204" pitchFamily="34" charset="0"/>
                </a:rPr>
                <a:t>Runtime </a:t>
              </a:r>
              <a:r>
                <a:rPr lang="en-US" sz="2800" b="1" dirty="0">
                  <a:solidFill>
                    <a:srgbClr val="003057"/>
                  </a:solidFill>
                  <a:latin typeface="Lato" panose="020F0502020204030203" pitchFamily="34" charset="0"/>
                  <a:cs typeface="Calibri" panose="020F0502020204030204" pitchFamily="34" charset="0"/>
                </a:rPr>
                <a:t>S</a:t>
              </a:r>
              <a:r>
                <a:rPr lang="en-US" sz="2800" b="1" dirty="0" smtClean="0">
                  <a:solidFill>
                    <a:srgbClr val="003057"/>
                  </a:solidFill>
                  <a:latin typeface="Lato" panose="020F0502020204030203" pitchFamily="34" charset="0"/>
                  <a:cs typeface="Calibri" panose="020F0502020204030204" pitchFamily="34" charset="0"/>
                </a:rPr>
                <a:t>ystem Architecture</a:t>
              </a:r>
              <a:endParaRPr sz="1600" dirty="0">
                <a:latin typeface="Lato" panose="020F0502020204030203" pitchFamily="34" charset="0"/>
                <a:cs typeface="Calibri" panose="020F0502020204030204" pitchFamily="34" charset="0"/>
              </a:endParaRPr>
            </a:p>
          </p:txBody>
        </p:sp>
        <p:sp>
          <p:nvSpPr>
            <p:cNvPr id="57" name="오른쪽 화살표 346"/>
            <p:cNvSpPr/>
            <p:nvPr/>
          </p:nvSpPr>
          <p:spPr>
            <a:xfrm rot="999959">
              <a:off x="23450760" y="12961985"/>
              <a:ext cx="635177" cy="2496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Lato" panose="020F0502020204030203" pitchFamily="34" charset="0"/>
                <a:cs typeface="Calibri" panose="020F0502020204030204" pitchFamily="34" charset="0"/>
              </a:endParaRPr>
            </a:p>
          </p:txBody>
        </p:sp>
      </p:grpSp>
    </p:spTree>
    <p:extLst>
      <p:ext uri="{BB962C8B-B14F-4D97-AF65-F5344CB8AC3E}">
        <p14:creationId xmlns:p14="http://schemas.microsoft.com/office/powerpoint/2010/main" val="1474105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 usage </a:t>
            </a:r>
            <a:r>
              <a:rPr lang="en-US" dirty="0"/>
              <a:t>f</a:t>
            </a:r>
            <a:r>
              <a:rPr lang="en-US" dirty="0" smtClean="0"/>
              <a:t>low</a:t>
            </a:r>
          </a:p>
          <a:p>
            <a:pPr lvl="1"/>
            <a:r>
              <a:rPr lang="en-US" dirty="0" smtClean="0"/>
              <a:t>Annotate</a:t>
            </a:r>
          </a:p>
          <a:p>
            <a:pPr lvl="1"/>
            <a:r>
              <a:rPr lang="en-US" dirty="0" smtClean="0"/>
              <a:t>Profile and extrapolate CD tree</a:t>
            </a:r>
          </a:p>
          <a:p>
            <a:pPr lvl="1"/>
            <a:r>
              <a:rPr lang="en-US" dirty="0" smtClean="0"/>
              <a:t>Supply machine characteristics</a:t>
            </a:r>
          </a:p>
          <a:p>
            <a:pPr lvl="1"/>
            <a:r>
              <a:rPr lang="en-US" dirty="0" smtClean="0"/>
              <a:t>Analyze and auto-tune</a:t>
            </a:r>
          </a:p>
          <a:p>
            <a:pPr lvl="2"/>
            <a:r>
              <a:rPr lang="en-US" dirty="0" smtClean="0"/>
              <a:t>Flexible preservation, detection, and recovery</a:t>
            </a:r>
          </a:p>
          <a:p>
            <a:pPr lvl="1"/>
            <a:r>
              <a:rPr lang="en-US" dirty="0" smtClean="0"/>
              <a:t>Refine tradeoffs and repeat</a:t>
            </a:r>
          </a:p>
          <a:p>
            <a:pPr lvl="1"/>
            <a:r>
              <a:rPr lang="en-US" dirty="0" smtClean="0"/>
              <a:t>Execute and monitor</a:t>
            </a:r>
          </a:p>
          <a:p>
            <a:pPr lvl="2"/>
            <a:r>
              <a:rPr lang="en-US" dirty="0" smtClean="0"/>
              <a:t>CD management and coordination</a:t>
            </a:r>
          </a:p>
          <a:p>
            <a:pPr lvl="2"/>
            <a:r>
              <a:rPr lang="en-US" dirty="0" smtClean="0"/>
              <a:t>Distributed and hierarchical preservation</a:t>
            </a:r>
          </a:p>
          <a:p>
            <a:pPr lvl="2"/>
            <a:r>
              <a:rPr lang="en-US" dirty="0" smtClean="0"/>
              <a:t>Distributed and hierarchical recovery</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31</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5376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CD annotations express </a:t>
            </a:r>
            <a:r>
              <a:rPr lang="en-US" b="1" dirty="0" smtClean="0"/>
              <a:t>intent</a:t>
            </a:r>
            <a:endParaRPr lang="en-US" dirty="0" smtClean="0"/>
          </a:p>
          <a:p>
            <a:pPr lvl="1"/>
            <a:r>
              <a:rPr lang="en-US" b="1" dirty="0" smtClean="0"/>
              <a:t>CD hierarchy</a:t>
            </a:r>
            <a:r>
              <a:rPr lang="en-US" dirty="0" smtClean="0"/>
              <a:t> for scoping and consistency</a:t>
            </a:r>
          </a:p>
          <a:p>
            <a:pPr lvl="1"/>
            <a:r>
              <a:rPr lang="en-US" b="1" dirty="0" smtClean="0"/>
              <a:t>Preservation</a:t>
            </a:r>
            <a:r>
              <a:rPr lang="en-US" dirty="0" smtClean="0"/>
              <a:t> directives and hints exploit locality</a:t>
            </a:r>
            <a:endParaRPr lang="en-US" b="1" dirty="0" smtClean="0"/>
          </a:p>
          <a:p>
            <a:pPr lvl="1"/>
            <a:r>
              <a:rPr lang="en-US" b="1" dirty="0" smtClean="0"/>
              <a:t>Correctness </a:t>
            </a:r>
            <a:r>
              <a:rPr lang="en-US" dirty="0" smtClean="0"/>
              <a:t>abstractions</a:t>
            </a:r>
          </a:p>
          <a:p>
            <a:pPr lvl="2"/>
            <a:r>
              <a:rPr lang="en-US" dirty="0" smtClean="0"/>
              <a:t>Detectors and tolerances</a:t>
            </a:r>
          </a:p>
          <a:p>
            <a:pPr lvl="1"/>
            <a:r>
              <a:rPr lang="en-US" b="1" dirty="0" smtClean="0"/>
              <a:t>Recovery </a:t>
            </a:r>
            <a:r>
              <a:rPr lang="en-US" dirty="0" smtClean="0"/>
              <a:t>customization</a:t>
            </a:r>
          </a:p>
          <a:p>
            <a:pPr lvl="1"/>
            <a:r>
              <a:rPr lang="en-US" b="1" dirty="0" smtClean="0"/>
              <a:t>Debug/test</a:t>
            </a:r>
            <a:r>
              <a:rPr lang="en-US" dirty="0" smtClean="0"/>
              <a:t> interface </a:t>
            </a:r>
          </a:p>
          <a:p>
            <a:pPr lvl="1"/>
            <a:endParaRPr lang="en-US" b="1" dirty="0"/>
          </a:p>
          <a:p>
            <a:r>
              <a:rPr lang="en-US" sz="2400" dirty="0" smtClean="0"/>
              <a:t>Work in progress: http://lph.ece.utexas.edu/users/CDAPI</a:t>
            </a:r>
          </a:p>
          <a:p>
            <a:pPr lvl="1"/>
            <a:endParaRPr lang="en-US" b="1" dirty="0" smtClean="0"/>
          </a:p>
        </p:txBody>
      </p:sp>
      <p:sp>
        <p:nvSpPr>
          <p:cNvPr id="3" name="Slide Number Placeholder 2"/>
          <p:cNvSpPr>
            <a:spLocks noGrp="1"/>
          </p:cNvSpPr>
          <p:nvPr>
            <p:ph type="sldNum" idx="12"/>
          </p:nvPr>
        </p:nvSpPr>
        <p:spPr/>
        <p:txBody>
          <a:bodyPr/>
          <a:lstStyle/>
          <a:p>
            <a:fld id="{359B1C28-9D21-4559-A913-2EE6820D4D1C}" type="slidenum">
              <a:rPr lang="en-US" smtClean="0"/>
              <a:pPr/>
              <a:t>32</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2058311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smtClean="0"/>
          </a:p>
          <a:p>
            <a:endParaRPr lang="en-US" dirty="0" smtClean="0"/>
          </a:p>
          <a:p>
            <a:r>
              <a:rPr lang="en-US" dirty="0" smtClean="0"/>
              <a:t>State preservation and restoration API</a:t>
            </a:r>
          </a:p>
          <a:p>
            <a:pPr marL="0" lvl="1" indent="0">
              <a:spcBef>
                <a:spcPts val="650"/>
              </a:spcBef>
              <a:buClr>
                <a:schemeClr val="bg1"/>
              </a:buClr>
              <a:buSzPct val="53000"/>
              <a:buFont typeface="Arial" pitchFamily="34" charset="0"/>
              <a:buChar char="•"/>
            </a:pPr>
            <a:r>
              <a:rPr lang="en-US" b="1" dirty="0" err="1" smtClean="0">
                <a:latin typeface="Inconsolata" panose="020B0609030003000000" pitchFamily="49" charset="0"/>
              </a:rPr>
              <a:t>curCD</a:t>
            </a:r>
            <a:r>
              <a:rPr lang="en-US" b="1" dirty="0" smtClean="0">
                <a:latin typeface="Inconsolata" panose="020B0609030003000000" pitchFamily="49" charset="0"/>
              </a:rPr>
              <a:t>-&gt;Preserve(</a:t>
            </a:r>
            <a:r>
              <a:rPr lang="en-US" b="1" dirty="0" err="1" smtClean="0">
                <a:latin typeface="Inconsolata" panose="020B0609030003000000" pitchFamily="49" charset="0"/>
              </a:rPr>
              <a:t>ptr,size,method_mask</a:t>
            </a:r>
            <a:r>
              <a:rPr lang="en-US" b="1" dirty="0" smtClean="0">
                <a:latin typeface="Inconsolata" panose="020B0609030003000000" pitchFamily="49" charset="0"/>
              </a:rPr>
              <a:t>,    </a:t>
            </a:r>
            <a:br>
              <a:rPr lang="en-US" b="1" dirty="0" smtClean="0">
                <a:latin typeface="Inconsolata" panose="020B0609030003000000" pitchFamily="49" charset="0"/>
              </a:rPr>
            </a:br>
            <a:r>
              <a:rPr lang="en-US" b="1" dirty="0" smtClean="0">
                <a:latin typeface="Inconsolata" panose="020B0609030003000000" pitchFamily="49" charset="0"/>
              </a:rPr>
              <a:t>           </a:t>
            </a:r>
            <a:r>
              <a:rPr lang="en-US" b="1" dirty="0" err="1" smtClean="0">
                <a:latin typeface="Inconsolata" panose="020B0609030003000000" pitchFamily="49" charset="0"/>
              </a:rPr>
              <a:t>byref_name</a:t>
            </a:r>
            <a:r>
              <a:rPr lang="en-US" b="1" dirty="0" smtClean="0">
                <a:latin typeface="Inconsolata" panose="020B0609030003000000" pitchFamily="49" charset="0"/>
              </a:rPr>
              <a:t>, name, </a:t>
            </a:r>
            <a:r>
              <a:rPr lang="en-US" b="1" dirty="0" err="1" smtClean="0">
                <a:latin typeface="Inconsolata" panose="020B0609030003000000" pitchFamily="49" charset="0"/>
              </a:rPr>
              <a:t>regenObj</a:t>
            </a:r>
            <a:r>
              <a:rPr lang="en-US" b="1" dirty="0" smtClean="0">
                <a:latin typeface="Inconsolata" panose="020B0609030003000000" pitchFamily="49" charset="0"/>
              </a:rPr>
              <a:t>);</a:t>
            </a:r>
            <a:endParaRPr lang="en-US" dirty="0" smtClean="0"/>
          </a:p>
          <a:p>
            <a:pPr lvl="1"/>
            <a:r>
              <a:rPr lang="en-US" dirty="0" smtClean="0"/>
              <a:t>Hierarchical</a:t>
            </a:r>
          </a:p>
          <a:p>
            <a:pPr lvl="2"/>
            <a:r>
              <a:rPr lang="en-US" dirty="0" smtClean="0"/>
              <a:t>Per CD (level)</a:t>
            </a:r>
            <a:endParaRPr lang="en-US" dirty="0"/>
          </a:p>
          <a:p>
            <a:pPr lvl="2"/>
            <a:r>
              <a:rPr lang="en-US" dirty="0" smtClean="0"/>
              <a:t>Match </a:t>
            </a:r>
            <a:r>
              <a:rPr lang="en-US" dirty="0"/>
              <a:t>storage hierarchy</a:t>
            </a:r>
            <a:endParaRPr lang="en-US" dirty="0" smtClean="0"/>
          </a:p>
          <a:p>
            <a:pPr lvl="2"/>
            <a:r>
              <a:rPr lang="en-US" dirty="0"/>
              <a:t>Maximize locality and minimize </a:t>
            </a:r>
            <a:r>
              <a:rPr lang="en-US" dirty="0" smtClean="0"/>
              <a:t>overhead</a:t>
            </a:r>
            <a:endParaRPr lang="en-US" dirty="0"/>
          </a:p>
          <a:p>
            <a:pPr lvl="1"/>
            <a:r>
              <a:rPr lang="en-US" dirty="0"/>
              <a:t>Proportional</a:t>
            </a:r>
          </a:p>
          <a:p>
            <a:pPr lvl="2"/>
            <a:r>
              <a:rPr lang="en-US" altLang="ko-KR" dirty="0" smtClean="0"/>
              <a:t>Preserve </a:t>
            </a:r>
            <a:r>
              <a:rPr lang="en-US" altLang="ko-KR" dirty="0"/>
              <a:t>only when worth </a:t>
            </a:r>
            <a:r>
              <a:rPr lang="en-US" altLang="ko-KR" dirty="0" smtClean="0"/>
              <a:t>it (skip preserve calls)</a:t>
            </a:r>
            <a:endParaRPr lang="en-US" altLang="ko-KR" dirty="0"/>
          </a:p>
          <a:p>
            <a:pPr lvl="2"/>
            <a:r>
              <a:rPr lang="en-US" dirty="0" smtClean="0"/>
              <a:t>Exploit inherent redundancy</a:t>
            </a:r>
          </a:p>
          <a:p>
            <a:pPr lvl="2"/>
            <a:r>
              <a:rPr lang="en-US" dirty="0" smtClean="0"/>
              <a:t>Utilize regeneration</a:t>
            </a:r>
            <a:endParaRPr lang="en-US" dirty="0"/>
          </a:p>
          <a:p>
            <a:endParaRPr lang="en-US" sz="4000" dirty="0" smtClean="0"/>
          </a:p>
        </p:txBody>
      </p:sp>
      <p:sp>
        <p:nvSpPr>
          <p:cNvPr id="11" name="Rectangle 6"/>
          <p:cNvSpPr>
            <a:spLocks noGrp="1" noChangeArrowheads="1"/>
          </p:cNvSpPr>
          <p:nvPr>
            <p:ph type="sldNum" idx="12"/>
          </p:nvPr>
        </p:nvSpPr>
        <p:spPr>
          <a:ln/>
        </p:spPr>
        <p:txBody>
          <a:bodyPr/>
          <a:lstStyle/>
          <a:p>
            <a:pPr>
              <a:defRPr/>
            </a:pPr>
            <a:fld id="{601C25D1-4320-45C9-A8DE-289E7E3A86B0}" type="slidenum">
              <a:rPr lang="en-US" altLang="en-US"/>
              <a:pPr>
                <a:defRPr/>
              </a:pPr>
              <a:t>33</a:t>
            </a:fld>
            <a:endParaRPr lang="en-US" altLang="en-US"/>
          </a:p>
        </p:txBody>
      </p:sp>
      <p:sp>
        <p:nvSpPr>
          <p:cNvPr id="10" name="Footer Placeholder 1"/>
          <p:cNvSpPr>
            <a:spLocks noGrp="1"/>
          </p:cNvSpPr>
          <p:nvPr>
            <p:ph type="ftr" idx="3"/>
          </p:nvPr>
        </p:nvSpPr>
        <p:spPr/>
        <p:txBody>
          <a:bodyPr/>
          <a:lstStyle/>
          <a:p>
            <a:r>
              <a:rPr lang="it-IT" smtClean="0"/>
              <a:t>Containment Domains DEGAS/ExMatEx March 2014</a:t>
            </a:r>
            <a:endParaRPr lang="en-US" dirty="0"/>
          </a:p>
        </p:txBody>
      </p:sp>
    </p:spTree>
    <p:extLst>
      <p:ext uri="{BB962C8B-B14F-4D97-AF65-F5344CB8AC3E}">
        <p14:creationId xmlns:p14="http://schemas.microsoft.com/office/powerpoint/2010/main" val="81520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smtClean="0"/>
              <a:t>Hierarchical local recovery and </a:t>
            </a:r>
            <a:br>
              <a:rPr lang="en-US" dirty="0" smtClean="0"/>
            </a:br>
            <a:r>
              <a:rPr lang="en-US" dirty="0" smtClean="0"/>
              <a:t>partial preservation</a:t>
            </a:r>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34</a:t>
            </a:fld>
            <a:endParaRPr lang="en-US" altLang="en-US"/>
          </a:p>
        </p:txBody>
      </p:sp>
      <p:sp>
        <p:nvSpPr>
          <p:cNvPr id="6" name="Footer Placeholder 1"/>
          <p:cNvSpPr>
            <a:spLocks noGrp="1"/>
          </p:cNvSpPr>
          <p:nvPr>
            <p:ph type="ftr" idx="3"/>
          </p:nvPr>
        </p:nvSpPr>
        <p:spPr/>
        <p:txBody>
          <a:bodyPr/>
          <a:lstStyle/>
          <a:p>
            <a:r>
              <a:rPr lang="fr-FR" smtClean="0"/>
              <a:t>Containment Domains Resilience (c) Mattan Erez</a:t>
            </a:r>
            <a:endParaRPr lang="en-US" dirty="0"/>
          </a:p>
        </p:txBody>
      </p:sp>
      <p:grpSp>
        <p:nvGrpSpPr>
          <p:cNvPr id="2" name="그룹 1"/>
          <p:cNvGrpSpPr/>
          <p:nvPr/>
        </p:nvGrpSpPr>
        <p:grpSpPr>
          <a:xfrm>
            <a:off x="4163499" y="1573005"/>
            <a:ext cx="790402" cy="805990"/>
            <a:chOff x="3629198" y="1291856"/>
            <a:chExt cx="1870364" cy="2086639"/>
          </a:xfrm>
        </p:grpSpPr>
        <p:sp>
          <p:nvSpPr>
            <p:cNvPr id="7"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8"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9"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13" name="그룹 12"/>
          <p:cNvGrpSpPr/>
          <p:nvPr/>
        </p:nvGrpSpPr>
        <p:grpSpPr>
          <a:xfrm>
            <a:off x="2100630" y="2655220"/>
            <a:ext cx="790402" cy="805990"/>
            <a:chOff x="3629198" y="1291856"/>
            <a:chExt cx="1870364" cy="2086639"/>
          </a:xfrm>
        </p:grpSpPr>
        <p:sp>
          <p:nvSpPr>
            <p:cNvPr id="14"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5"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6"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7"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18" name="그룹 17"/>
          <p:cNvGrpSpPr/>
          <p:nvPr/>
        </p:nvGrpSpPr>
        <p:grpSpPr>
          <a:xfrm>
            <a:off x="6239394" y="2655220"/>
            <a:ext cx="790402" cy="805990"/>
            <a:chOff x="3629198" y="1291856"/>
            <a:chExt cx="1870364" cy="2086639"/>
          </a:xfrm>
        </p:grpSpPr>
        <p:sp>
          <p:nvSpPr>
            <p:cNvPr id="19"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20"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21"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22"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23" name="그룹 22"/>
          <p:cNvGrpSpPr/>
          <p:nvPr/>
        </p:nvGrpSpPr>
        <p:grpSpPr>
          <a:xfrm>
            <a:off x="1219200" y="3964101"/>
            <a:ext cx="790402" cy="805990"/>
            <a:chOff x="3629198" y="1291856"/>
            <a:chExt cx="1870364" cy="2086639"/>
          </a:xfrm>
        </p:grpSpPr>
        <p:sp>
          <p:nvSpPr>
            <p:cNvPr id="24"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25"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26"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27"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28" name="그룹 27"/>
          <p:cNvGrpSpPr/>
          <p:nvPr/>
        </p:nvGrpSpPr>
        <p:grpSpPr>
          <a:xfrm>
            <a:off x="2895600" y="3964101"/>
            <a:ext cx="790402" cy="805990"/>
            <a:chOff x="3629198" y="1291856"/>
            <a:chExt cx="1870364" cy="2086639"/>
          </a:xfrm>
        </p:grpSpPr>
        <p:sp>
          <p:nvSpPr>
            <p:cNvPr id="29"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30"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31"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32"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33" name="그룹 32"/>
          <p:cNvGrpSpPr/>
          <p:nvPr/>
        </p:nvGrpSpPr>
        <p:grpSpPr>
          <a:xfrm>
            <a:off x="5457998" y="3964101"/>
            <a:ext cx="790402" cy="805990"/>
            <a:chOff x="3629198" y="1291856"/>
            <a:chExt cx="1870364" cy="2086639"/>
          </a:xfrm>
        </p:grpSpPr>
        <p:sp>
          <p:nvSpPr>
            <p:cNvPr id="34"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35"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36"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37"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38" name="그룹 37"/>
          <p:cNvGrpSpPr/>
          <p:nvPr/>
        </p:nvGrpSpPr>
        <p:grpSpPr>
          <a:xfrm>
            <a:off x="7058198" y="3964101"/>
            <a:ext cx="790402" cy="805990"/>
            <a:chOff x="3629198" y="1291856"/>
            <a:chExt cx="1870364" cy="2086639"/>
          </a:xfrm>
        </p:grpSpPr>
        <p:sp>
          <p:nvSpPr>
            <p:cNvPr id="39"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40"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41"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42"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43" name="그룹 42"/>
          <p:cNvGrpSpPr/>
          <p:nvPr/>
        </p:nvGrpSpPr>
        <p:grpSpPr>
          <a:xfrm>
            <a:off x="519826" y="5137610"/>
            <a:ext cx="790402" cy="805990"/>
            <a:chOff x="3629198" y="1291856"/>
            <a:chExt cx="1870364" cy="2086639"/>
          </a:xfrm>
        </p:grpSpPr>
        <p:sp>
          <p:nvSpPr>
            <p:cNvPr id="44"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45"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46"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47"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48" name="그룹 47"/>
          <p:cNvGrpSpPr/>
          <p:nvPr/>
        </p:nvGrpSpPr>
        <p:grpSpPr>
          <a:xfrm>
            <a:off x="1371600" y="5137610"/>
            <a:ext cx="790402" cy="805990"/>
            <a:chOff x="3629198" y="1291856"/>
            <a:chExt cx="1870364" cy="2086639"/>
          </a:xfrm>
        </p:grpSpPr>
        <p:sp>
          <p:nvSpPr>
            <p:cNvPr id="5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5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54" name="그룹 53"/>
          <p:cNvGrpSpPr/>
          <p:nvPr/>
        </p:nvGrpSpPr>
        <p:grpSpPr>
          <a:xfrm>
            <a:off x="2514600" y="5137610"/>
            <a:ext cx="790402" cy="805990"/>
            <a:chOff x="3629198" y="1291856"/>
            <a:chExt cx="1870364" cy="2086639"/>
          </a:xfrm>
        </p:grpSpPr>
        <p:sp>
          <p:nvSpPr>
            <p:cNvPr id="55"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56"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7"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8"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59" name="그룹 58"/>
          <p:cNvGrpSpPr/>
          <p:nvPr/>
        </p:nvGrpSpPr>
        <p:grpSpPr>
          <a:xfrm>
            <a:off x="3384332" y="5137610"/>
            <a:ext cx="790402" cy="805990"/>
            <a:chOff x="3629198" y="1291856"/>
            <a:chExt cx="1870364" cy="2086639"/>
          </a:xfrm>
        </p:grpSpPr>
        <p:sp>
          <p:nvSpPr>
            <p:cNvPr id="6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6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6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6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64" name="그룹 63"/>
          <p:cNvGrpSpPr/>
          <p:nvPr/>
        </p:nvGrpSpPr>
        <p:grpSpPr>
          <a:xfrm>
            <a:off x="4848398" y="5137610"/>
            <a:ext cx="790402" cy="805990"/>
            <a:chOff x="3629198" y="1291856"/>
            <a:chExt cx="1870364" cy="2086639"/>
          </a:xfrm>
        </p:grpSpPr>
        <p:sp>
          <p:nvSpPr>
            <p:cNvPr id="65"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66"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67"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68"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69" name="그룹 68"/>
          <p:cNvGrpSpPr/>
          <p:nvPr/>
        </p:nvGrpSpPr>
        <p:grpSpPr>
          <a:xfrm>
            <a:off x="5734376" y="5137610"/>
            <a:ext cx="790402" cy="805990"/>
            <a:chOff x="3629198" y="1291856"/>
            <a:chExt cx="1870364" cy="2086639"/>
          </a:xfrm>
        </p:grpSpPr>
        <p:sp>
          <p:nvSpPr>
            <p:cNvPr id="7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7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74" name="그룹 73"/>
          <p:cNvGrpSpPr/>
          <p:nvPr/>
        </p:nvGrpSpPr>
        <p:grpSpPr>
          <a:xfrm>
            <a:off x="6905798" y="5137610"/>
            <a:ext cx="790402" cy="805990"/>
            <a:chOff x="3629198" y="1291856"/>
            <a:chExt cx="1870364" cy="2086639"/>
          </a:xfrm>
        </p:grpSpPr>
        <p:sp>
          <p:nvSpPr>
            <p:cNvPr id="75"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76"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7"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8"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79" name="그룹 78"/>
          <p:cNvGrpSpPr/>
          <p:nvPr/>
        </p:nvGrpSpPr>
        <p:grpSpPr>
          <a:xfrm>
            <a:off x="7820198" y="5137610"/>
            <a:ext cx="790402" cy="805990"/>
            <a:chOff x="3629198" y="1291856"/>
            <a:chExt cx="1870364" cy="2086639"/>
          </a:xfrm>
        </p:grpSpPr>
        <p:sp>
          <p:nvSpPr>
            <p:cNvPr id="8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8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8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8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cxnSp>
        <p:nvCxnSpPr>
          <p:cNvPr id="4" name="직선 화살표 연결선 3"/>
          <p:cNvCxnSpPr>
            <a:stCxn id="10" idx="2"/>
            <a:endCxn id="15" idx="3"/>
          </p:cNvCxnSpPr>
          <p:nvPr/>
        </p:nvCxnSpPr>
        <p:spPr bwMode="auto">
          <a:xfrm flipH="1">
            <a:off x="2891032" y="2378995"/>
            <a:ext cx="1667668" cy="335776"/>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 name="직선 화살표 연결선 4096"/>
          <p:cNvCxnSpPr>
            <a:stCxn id="10" idx="2"/>
            <a:endCxn id="20" idx="1"/>
          </p:cNvCxnSpPr>
          <p:nvPr/>
        </p:nvCxnSpPr>
        <p:spPr bwMode="auto">
          <a:xfrm>
            <a:off x="4558700" y="2378995"/>
            <a:ext cx="1680694" cy="335776"/>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0" name="직선 화살표 연결선 4099"/>
          <p:cNvCxnSpPr>
            <a:stCxn id="17" idx="2"/>
            <a:endCxn id="25" idx="0"/>
          </p:cNvCxnSpPr>
          <p:nvPr/>
        </p:nvCxnSpPr>
        <p:spPr bwMode="auto">
          <a:xfrm flipH="1">
            <a:off x="1614401" y="3461210"/>
            <a:ext cx="881430" cy="502891"/>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4" name="직선 화살표 연결선 4103"/>
          <p:cNvCxnSpPr>
            <a:stCxn id="17" idx="2"/>
            <a:endCxn id="30" idx="0"/>
          </p:cNvCxnSpPr>
          <p:nvPr/>
        </p:nvCxnSpPr>
        <p:spPr bwMode="auto">
          <a:xfrm>
            <a:off x="2495831" y="3461210"/>
            <a:ext cx="794970" cy="502891"/>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6" name="직선 화살표 연결선 4105"/>
          <p:cNvCxnSpPr>
            <a:stCxn id="22" idx="2"/>
            <a:endCxn id="35" idx="0"/>
          </p:cNvCxnSpPr>
          <p:nvPr/>
        </p:nvCxnSpPr>
        <p:spPr bwMode="auto">
          <a:xfrm flipH="1">
            <a:off x="5853199" y="3461210"/>
            <a:ext cx="781396" cy="502891"/>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8" name="직선 화살표 연결선 4107"/>
          <p:cNvCxnSpPr>
            <a:stCxn id="22" idx="2"/>
            <a:endCxn id="40" idx="0"/>
          </p:cNvCxnSpPr>
          <p:nvPr/>
        </p:nvCxnSpPr>
        <p:spPr bwMode="auto">
          <a:xfrm>
            <a:off x="6634595" y="3461210"/>
            <a:ext cx="818804" cy="502891"/>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0" name="직선 화살표 연결선 4109"/>
          <p:cNvCxnSpPr>
            <a:stCxn id="27" idx="2"/>
            <a:endCxn id="45" idx="0"/>
          </p:cNvCxnSpPr>
          <p:nvPr/>
        </p:nvCxnSpPr>
        <p:spPr bwMode="auto">
          <a:xfrm flipH="1">
            <a:off x="915027" y="4770091"/>
            <a:ext cx="699374" cy="367519"/>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2" name="직선 화살표 연결선 4111"/>
          <p:cNvCxnSpPr>
            <a:stCxn id="27" idx="2"/>
            <a:endCxn id="51" idx="0"/>
          </p:cNvCxnSpPr>
          <p:nvPr/>
        </p:nvCxnSpPr>
        <p:spPr bwMode="auto">
          <a:xfrm>
            <a:off x="1614401" y="4770091"/>
            <a:ext cx="152400" cy="367519"/>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4" name="직선 화살표 연결선 4113"/>
          <p:cNvCxnSpPr>
            <a:stCxn id="32" idx="2"/>
            <a:endCxn id="56" idx="0"/>
          </p:cNvCxnSpPr>
          <p:nvPr/>
        </p:nvCxnSpPr>
        <p:spPr bwMode="auto">
          <a:xfrm flipH="1">
            <a:off x="2909801" y="4770091"/>
            <a:ext cx="381000" cy="367519"/>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6" name="직선 화살표 연결선 4115"/>
          <p:cNvCxnSpPr>
            <a:stCxn id="32" idx="2"/>
            <a:endCxn id="61" idx="0"/>
          </p:cNvCxnSpPr>
          <p:nvPr/>
        </p:nvCxnSpPr>
        <p:spPr bwMode="auto">
          <a:xfrm>
            <a:off x="3290801" y="4770091"/>
            <a:ext cx="488732" cy="367519"/>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8" name="직선 화살표 연결선 4117"/>
          <p:cNvCxnSpPr>
            <a:stCxn id="37" idx="2"/>
            <a:endCxn id="66" idx="0"/>
          </p:cNvCxnSpPr>
          <p:nvPr/>
        </p:nvCxnSpPr>
        <p:spPr bwMode="auto">
          <a:xfrm flipH="1">
            <a:off x="5243599" y="4770091"/>
            <a:ext cx="609600" cy="367519"/>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0" name="직선 화살표 연결선 4119"/>
          <p:cNvCxnSpPr>
            <a:stCxn id="37" idx="2"/>
            <a:endCxn id="71" idx="0"/>
          </p:cNvCxnSpPr>
          <p:nvPr/>
        </p:nvCxnSpPr>
        <p:spPr bwMode="auto">
          <a:xfrm>
            <a:off x="5853199" y="4770091"/>
            <a:ext cx="276378" cy="367519"/>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2" name="직선 화살표 연결선 4121"/>
          <p:cNvCxnSpPr>
            <a:stCxn id="42" idx="2"/>
            <a:endCxn id="76" idx="0"/>
          </p:cNvCxnSpPr>
          <p:nvPr/>
        </p:nvCxnSpPr>
        <p:spPr bwMode="auto">
          <a:xfrm flipH="1">
            <a:off x="7300999" y="4770091"/>
            <a:ext cx="152400" cy="367519"/>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4" name="직선 화살표 연결선 4123"/>
          <p:cNvCxnSpPr>
            <a:stCxn id="42" idx="2"/>
            <a:endCxn id="81" idx="0"/>
          </p:cNvCxnSpPr>
          <p:nvPr/>
        </p:nvCxnSpPr>
        <p:spPr bwMode="auto">
          <a:xfrm>
            <a:off x="7453399" y="4770091"/>
            <a:ext cx="762000" cy="367519"/>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5" name="TextBox 4124"/>
          <p:cNvSpPr txBox="1"/>
          <p:nvPr/>
        </p:nvSpPr>
        <p:spPr>
          <a:xfrm>
            <a:off x="5018047" y="1705896"/>
            <a:ext cx="762000" cy="369332"/>
          </a:xfrm>
          <a:prstGeom prst="rect">
            <a:avLst/>
          </a:prstGeom>
          <a:noFill/>
        </p:spPr>
        <p:txBody>
          <a:bodyPr wrap="square" rtlCol="0">
            <a:spAutoFit/>
          </a:bodyPr>
          <a:lstStyle/>
          <a:p>
            <a:r>
              <a:rPr lang="en-US" altLang="ko-KR" b="1" dirty="0" smtClean="0"/>
              <a:t>Disk</a:t>
            </a:r>
            <a:endParaRPr lang="ko-KR" altLang="en-US" b="1" dirty="0"/>
          </a:p>
        </p:txBody>
      </p:sp>
      <p:sp>
        <p:nvSpPr>
          <p:cNvPr id="114" name="TextBox 113"/>
          <p:cNvSpPr txBox="1"/>
          <p:nvPr/>
        </p:nvSpPr>
        <p:spPr>
          <a:xfrm>
            <a:off x="7162800" y="2530105"/>
            <a:ext cx="2088567" cy="646331"/>
          </a:xfrm>
          <a:prstGeom prst="rect">
            <a:avLst/>
          </a:prstGeom>
          <a:noFill/>
        </p:spPr>
        <p:txBody>
          <a:bodyPr wrap="square" rtlCol="0">
            <a:spAutoFit/>
          </a:bodyPr>
          <a:lstStyle/>
          <a:p>
            <a:r>
              <a:rPr lang="en-US" altLang="ko-KR" b="1" dirty="0" smtClean="0"/>
              <a:t>Inter-cabinet NVM</a:t>
            </a:r>
            <a:endParaRPr lang="ko-KR" altLang="en-US" b="1" dirty="0"/>
          </a:p>
        </p:txBody>
      </p:sp>
      <p:sp>
        <p:nvSpPr>
          <p:cNvPr id="115" name="TextBox 114"/>
          <p:cNvSpPr txBox="1"/>
          <p:nvPr/>
        </p:nvSpPr>
        <p:spPr>
          <a:xfrm>
            <a:off x="7301000" y="3593068"/>
            <a:ext cx="1985714" cy="369332"/>
          </a:xfrm>
          <a:prstGeom prst="rect">
            <a:avLst/>
          </a:prstGeom>
          <a:noFill/>
        </p:spPr>
        <p:txBody>
          <a:bodyPr wrap="square" rtlCol="0">
            <a:spAutoFit/>
          </a:bodyPr>
          <a:lstStyle/>
          <a:p>
            <a:r>
              <a:rPr lang="en-US" altLang="ko-KR" b="1" dirty="0" smtClean="0"/>
              <a:t>Inter-node NVM</a:t>
            </a:r>
            <a:endParaRPr lang="ko-KR" altLang="en-US" b="1" dirty="0"/>
          </a:p>
        </p:txBody>
      </p:sp>
      <p:sp>
        <p:nvSpPr>
          <p:cNvPr id="116" name="TextBox 115"/>
          <p:cNvSpPr txBox="1"/>
          <p:nvPr/>
        </p:nvSpPr>
        <p:spPr>
          <a:xfrm>
            <a:off x="8001000" y="4659543"/>
            <a:ext cx="1285713" cy="369332"/>
          </a:xfrm>
          <a:prstGeom prst="rect">
            <a:avLst/>
          </a:prstGeom>
          <a:noFill/>
        </p:spPr>
        <p:txBody>
          <a:bodyPr wrap="square" rtlCol="0">
            <a:spAutoFit/>
          </a:bodyPr>
          <a:lstStyle/>
          <a:p>
            <a:r>
              <a:rPr lang="en-US" altLang="ko-KR" b="1" dirty="0" smtClean="0"/>
              <a:t>DRAM</a:t>
            </a:r>
            <a:endParaRPr lang="ko-KR" altLang="en-US" b="1" dirty="0"/>
          </a:p>
        </p:txBody>
      </p:sp>
      <p:sp>
        <p:nvSpPr>
          <p:cNvPr id="98" name="TextBox 97"/>
          <p:cNvSpPr txBox="1"/>
          <p:nvPr/>
        </p:nvSpPr>
        <p:spPr>
          <a:xfrm>
            <a:off x="211602" y="6096000"/>
            <a:ext cx="8432253" cy="369332"/>
          </a:xfrm>
          <a:prstGeom prst="rect">
            <a:avLst/>
          </a:prstGeom>
          <a:noFill/>
        </p:spPr>
        <p:txBody>
          <a:bodyPr wrap="square" rtlCol="0">
            <a:spAutoFit/>
          </a:bodyPr>
          <a:lstStyle/>
          <a:p>
            <a:r>
              <a:rPr lang="en-US" altLang="ko-KR" b="1" dirty="0" smtClean="0"/>
              <a:t>Partial preservation via sibling, parent, or regeneration where appropriate</a:t>
            </a:r>
            <a:endParaRPr lang="ko-KR" altLang="en-US" b="1" dirty="0"/>
          </a:p>
        </p:txBody>
      </p:sp>
    </p:spTree>
    <p:extLst>
      <p:ext uri="{BB962C8B-B14F-4D97-AF65-F5344CB8AC3E}">
        <p14:creationId xmlns:p14="http://schemas.microsoft.com/office/powerpoint/2010/main" val="3399206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359B1C28-9D21-4559-A913-2EE6820D4D1C}" type="slidenum">
              <a:rPr lang="en-US" smtClean="0"/>
              <a:pPr/>
              <a:t>35</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grpSp>
        <p:nvGrpSpPr>
          <p:cNvPr id="11" name="Group 10"/>
          <p:cNvGrpSpPr/>
          <p:nvPr/>
        </p:nvGrpSpPr>
        <p:grpSpPr>
          <a:xfrm>
            <a:off x="537714" y="990600"/>
            <a:ext cx="2969691" cy="2743200"/>
            <a:chOff x="246888" y="4419600"/>
            <a:chExt cx="2785989" cy="2057400"/>
          </a:xfrm>
        </p:grpSpPr>
        <p:pic>
          <p:nvPicPr>
            <p:cNvPr id="5" name="Picture 2" descr="C:\Users\JINTOSHI\Downloads\example_c_fail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 y="4800600"/>
              <a:ext cx="2496312"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4419600"/>
              <a:ext cx="2651877" cy="346249"/>
            </a:xfrm>
            <a:prstGeom prst="rect">
              <a:avLst/>
            </a:prstGeom>
            <a:noFill/>
          </p:spPr>
          <p:txBody>
            <a:bodyPr wrap="none" rtlCol="0">
              <a:spAutoFit/>
            </a:bodyPr>
            <a:lstStyle/>
            <a:p>
              <a:r>
                <a:rPr lang="en-US" altLang="ko-KR" sz="2400" b="1" dirty="0" smtClean="0">
                  <a:latin typeface="Lato" panose="020F0502020204030203" pitchFamily="34" charset="0"/>
                </a:rPr>
                <a:t>Local copy or </a:t>
              </a:r>
              <a:r>
                <a:rPr lang="en-US" altLang="ko-KR" sz="2400" b="1" dirty="0" err="1" smtClean="0">
                  <a:latin typeface="Lato" panose="020F0502020204030203" pitchFamily="34" charset="0"/>
                </a:rPr>
                <a:t>regen</a:t>
              </a:r>
              <a:endParaRPr lang="ko-KR" altLang="en-US" sz="2400" b="1" dirty="0">
                <a:latin typeface="Lato" panose="020F0502020204030203" pitchFamily="34" charset="0"/>
              </a:endParaRPr>
            </a:p>
          </p:txBody>
        </p:sp>
      </p:grpSp>
      <p:grpSp>
        <p:nvGrpSpPr>
          <p:cNvPr id="12" name="Group 11"/>
          <p:cNvGrpSpPr/>
          <p:nvPr/>
        </p:nvGrpSpPr>
        <p:grpSpPr>
          <a:xfrm>
            <a:off x="3297032" y="3733800"/>
            <a:ext cx="2151612" cy="2743200"/>
            <a:chOff x="3581400" y="4419600"/>
            <a:chExt cx="2018516" cy="2057400"/>
          </a:xfrm>
        </p:grpSpPr>
        <p:pic>
          <p:nvPicPr>
            <p:cNvPr id="6" name="Picture 3" descr="C:\Users\JINTOSHI\Downloads\example_b_fails.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800600"/>
              <a:ext cx="2018516"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44061" y="4419600"/>
              <a:ext cx="1039457" cy="346249"/>
            </a:xfrm>
            <a:prstGeom prst="rect">
              <a:avLst/>
            </a:prstGeom>
            <a:noFill/>
          </p:spPr>
          <p:txBody>
            <a:bodyPr wrap="none" rtlCol="0">
              <a:spAutoFit/>
            </a:bodyPr>
            <a:lstStyle/>
            <a:p>
              <a:r>
                <a:rPr lang="en-US" altLang="ko-KR" sz="2400" b="1" dirty="0" smtClean="0">
                  <a:latin typeface="Lato" panose="020F0502020204030203" pitchFamily="34" charset="0"/>
                </a:rPr>
                <a:t>Sibling</a:t>
              </a:r>
              <a:endParaRPr lang="ko-KR" altLang="en-US" sz="2400" b="1" dirty="0">
                <a:latin typeface="Lato" panose="020F0502020204030203" pitchFamily="34" charset="0"/>
              </a:endParaRPr>
            </a:p>
          </p:txBody>
        </p:sp>
      </p:grpSp>
      <p:grpSp>
        <p:nvGrpSpPr>
          <p:cNvPr id="13" name="Group 12"/>
          <p:cNvGrpSpPr/>
          <p:nvPr/>
        </p:nvGrpSpPr>
        <p:grpSpPr>
          <a:xfrm>
            <a:off x="5662882" y="1752600"/>
            <a:ext cx="2866810" cy="2743199"/>
            <a:chOff x="6096000" y="4419600"/>
            <a:chExt cx="2689472" cy="2057399"/>
          </a:xfrm>
        </p:grpSpPr>
        <p:pic>
          <p:nvPicPr>
            <p:cNvPr id="7" name="Picture 4" descr="C:\Users\JINTOSHI\Downloads\example_a2_fails.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00600"/>
              <a:ext cx="1981200" cy="16763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96000" y="4419600"/>
              <a:ext cx="2689472" cy="346249"/>
            </a:xfrm>
            <a:prstGeom prst="rect">
              <a:avLst/>
            </a:prstGeom>
            <a:noFill/>
          </p:spPr>
          <p:txBody>
            <a:bodyPr wrap="none" rtlCol="0">
              <a:spAutoFit/>
            </a:bodyPr>
            <a:lstStyle/>
            <a:p>
              <a:r>
                <a:rPr lang="en-US" altLang="ko-KR" sz="2400" b="1" dirty="0" smtClean="0">
                  <a:latin typeface="Lato" panose="020F0502020204030203" pitchFamily="34" charset="0"/>
                </a:rPr>
                <a:t>Parent (unchanged)</a:t>
              </a:r>
              <a:endParaRPr lang="ko-KR" altLang="en-US" sz="2400" b="1" dirty="0">
                <a:latin typeface="Lato" panose="020F0502020204030203" pitchFamily="34" charset="0"/>
              </a:endParaRPr>
            </a:p>
          </p:txBody>
        </p:sp>
      </p:grpSp>
    </p:spTree>
    <p:extLst>
      <p:ext uri="{BB962C8B-B14F-4D97-AF65-F5344CB8AC3E}">
        <p14:creationId xmlns:p14="http://schemas.microsoft.com/office/powerpoint/2010/main" val="3463423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Correctness abstractions</a:t>
            </a:r>
          </a:p>
          <a:p>
            <a:pPr lvl="1"/>
            <a:r>
              <a:rPr lang="en-US" dirty="0" smtClean="0"/>
              <a:t>Detectors</a:t>
            </a:r>
          </a:p>
          <a:p>
            <a:pPr lvl="1"/>
            <a:r>
              <a:rPr lang="en-US" dirty="0" smtClean="0"/>
              <a:t>Requirements</a:t>
            </a:r>
          </a:p>
          <a:p>
            <a:pPr lvl="1"/>
            <a:r>
              <a:rPr lang="en-US" dirty="0" smtClean="0"/>
              <a:t>Recovery</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36</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763353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534400" cy="5715000"/>
          </a:xfrm>
        </p:spPr>
        <p:txBody>
          <a:bodyPr/>
          <a:lstStyle/>
          <a:p>
            <a:r>
              <a:rPr lang="en-US" dirty="0" smtClean="0"/>
              <a:t>What can go </a:t>
            </a:r>
            <a:r>
              <a:rPr lang="en-US" b="1" dirty="0" smtClean="0"/>
              <a:t>wrong</a:t>
            </a:r>
            <a:r>
              <a:rPr lang="en-US" dirty="0" smtClean="0"/>
              <a:t>?</a:t>
            </a:r>
          </a:p>
          <a:p>
            <a:pPr lvl="1"/>
            <a:r>
              <a:rPr lang="en-US" dirty="0" smtClean="0"/>
              <a:t>Application crash</a:t>
            </a:r>
          </a:p>
          <a:p>
            <a:pPr lvl="1"/>
            <a:r>
              <a:rPr lang="en-US" dirty="0" smtClean="0"/>
              <a:t>Process crash</a:t>
            </a:r>
          </a:p>
          <a:p>
            <a:pPr lvl="1"/>
            <a:r>
              <a:rPr lang="en-US" dirty="0" smtClean="0"/>
              <a:t>Process unresponsive</a:t>
            </a:r>
          </a:p>
          <a:p>
            <a:pPr lvl="1"/>
            <a:r>
              <a:rPr lang="en-US" dirty="0" smtClean="0"/>
              <a:t>Failed communication</a:t>
            </a:r>
            <a:endParaRPr lang="en-US" dirty="0"/>
          </a:p>
          <a:p>
            <a:pPr lvl="1"/>
            <a:r>
              <a:rPr lang="en-US" dirty="0" smtClean="0"/>
              <a:t>Hardware</a:t>
            </a:r>
          </a:p>
          <a:p>
            <a:pPr lvl="2"/>
            <a:r>
              <a:rPr lang="en-US" dirty="0" smtClean="0"/>
              <a:t>Cache error</a:t>
            </a:r>
          </a:p>
          <a:p>
            <a:pPr lvl="2"/>
            <a:r>
              <a:rPr lang="en-US" dirty="0" smtClean="0"/>
              <a:t>Memory error</a:t>
            </a:r>
          </a:p>
          <a:p>
            <a:pPr lvl="2"/>
            <a:r>
              <a:rPr lang="en-US" dirty="0" smtClean="0"/>
              <a:t>TLB error</a:t>
            </a:r>
          </a:p>
          <a:p>
            <a:pPr lvl="2"/>
            <a:r>
              <a:rPr lang="en-US" dirty="0" smtClean="0"/>
              <a:t>Node offline</a:t>
            </a:r>
          </a:p>
          <a:p>
            <a:pPr lvl="2"/>
            <a:r>
              <a:rPr lang="en-US" dirty="0" smtClean="0"/>
              <a:t>…</a:t>
            </a:r>
          </a:p>
        </p:txBody>
      </p:sp>
      <p:sp>
        <p:nvSpPr>
          <p:cNvPr id="3" name="Slide Number Placeholder 2"/>
          <p:cNvSpPr>
            <a:spLocks noGrp="1"/>
          </p:cNvSpPr>
          <p:nvPr>
            <p:ph type="sldNum" idx="12"/>
          </p:nvPr>
        </p:nvSpPr>
        <p:spPr/>
        <p:txBody>
          <a:bodyPr/>
          <a:lstStyle/>
          <a:p>
            <a:fld id="{359B1C28-9D21-4559-A913-2EE6820D4D1C}" type="slidenum">
              <a:rPr lang="en-US" smtClean="0"/>
              <a:pPr/>
              <a:t>37</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2190105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534400" cy="5715000"/>
          </a:xfrm>
        </p:spPr>
        <p:txBody>
          <a:bodyPr/>
          <a:lstStyle/>
          <a:p>
            <a:r>
              <a:rPr lang="en-US" dirty="0" smtClean="0"/>
              <a:t>What can go </a:t>
            </a:r>
            <a:r>
              <a:rPr lang="en-US" b="1" dirty="0" smtClean="0"/>
              <a:t>wrong</a:t>
            </a:r>
            <a:r>
              <a:rPr lang="en-US" dirty="0" smtClean="0"/>
              <a:t>?</a:t>
            </a:r>
          </a:p>
          <a:p>
            <a:pPr lvl="1"/>
            <a:r>
              <a:rPr lang="en-US" dirty="0" smtClean="0"/>
              <a:t>Lost resource</a:t>
            </a:r>
          </a:p>
          <a:p>
            <a:pPr lvl="1"/>
            <a:r>
              <a:rPr lang="en-US" dirty="0" smtClean="0"/>
              <a:t>Wrong value</a:t>
            </a:r>
          </a:p>
          <a:p>
            <a:pPr lvl="2"/>
            <a:r>
              <a:rPr lang="en-US" dirty="0" smtClean="0"/>
              <a:t>Specific address?</a:t>
            </a:r>
          </a:p>
          <a:p>
            <a:pPr lvl="2"/>
            <a:r>
              <a:rPr lang="en-US" dirty="0" smtClean="0"/>
              <a:t>Specific access?</a:t>
            </a:r>
          </a:p>
          <a:p>
            <a:pPr lvl="2"/>
            <a:r>
              <a:rPr lang="en-US" dirty="0" smtClean="0"/>
              <a:t>Specific computation?</a:t>
            </a:r>
          </a:p>
          <a:p>
            <a:pPr lvl="1"/>
            <a:r>
              <a:rPr lang="en-US" dirty="0" smtClean="0"/>
              <a:t>Degraded resource</a:t>
            </a:r>
          </a:p>
          <a:p>
            <a:endParaRPr lang="en-US" dirty="0"/>
          </a:p>
          <a:p>
            <a:r>
              <a:rPr lang="en-US" dirty="0" smtClean="0"/>
              <a:t>Who detects?</a:t>
            </a:r>
          </a:p>
          <a:p>
            <a:pPr>
              <a:buNone/>
            </a:pPr>
            <a:r>
              <a:rPr lang="en-US" dirty="0" smtClean="0"/>
              <a:t> How reported?</a:t>
            </a:r>
            <a:endParaRPr lang="en-US" dirty="0"/>
          </a:p>
          <a:p>
            <a:pPr lvl="1"/>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38</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3343234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Today: machine check architecture</a:t>
            </a:r>
          </a:p>
          <a:p>
            <a:pPr lvl="1"/>
            <a:r>
              <a:rPr lang="en-US" dirty="0" smtClean="0"/>
              <a:t>(</a:t>
            </a:r>
            <a:r>
              <a:rPr lang="en-US" dirty="0" err="1" smtClean="0"/>
              <a:t>Maskable</a:t>
            </a:r>
            <a:r>
              <a:rPr lang="en-US" dirty="0" smtClean="0"/>
              <a:t>) interrupts</a:t>
            </a:r>
          </a:p>
          <a:p>
            <a:pPr lvl="1"/>
            <a:r>
              <a:rPr lang="en-US" dirty="0" smtClean="0"/>
              <a:t>Complex encoding of errors / failures</a:t>
            </a:r>
          </a:p>
          <a:p>
            <a:pPr lvl="2"/>
            <a:r>
              <a:rPr lang="en-US" dirty="0" smtClean="0"/>
              <a:t>Spread across many processor-specific state registers</a:t>
            </a:r>
          </a:p>
          <a:p>
            <a:pPr lvl="2"/>
            <a:r>
              <a:rPr lang="en-US" dirty="0" smtClean="0"/>
              <a:t>Very difficult to parse and use</a:t>
            </a:r>
          </a:p>
          <a:p>
            <a:pPr lvl="1"/>
            <a:r>
              <a:rPr lang="en-US" dirty="0" smtClean="0"/>
              <a:t>Currently – </a:t>
            </a:r>
            <a:r>
              <a:rPr lang="en-US" b="1" dirty="0" smtClean="0"/>
              <a:t>level of containment</a:t>
            </a:r>
            <a:r>
              <a:rPr lang="en-US" dirty="0" smtClean="0"/>
              <a:t> reported</a:t>
            </a:r>
          </a:p>
          <a:p>
            <a:pPr lvl="2"/>
            <a:r>
              <a:rPr lang="en-US" b="1" dirty="0" smtClean="0"/>
              <a:t>Enables fine-grained software recovery</a:t>
            </a:r>
            <a:endParaRPr lang="en-US" dirty="0" smtClean="0"/>
          </a:p>
          <a:p>
            <a:pPr lvl="2"/>
            <a:r>
              <a:rPr lang="en-US" dirty="0" smtClean="0"/>
              <a:t>Know before state is corrupted</a:t>
            </a:r>
          </a:p>
          <a:p>
            <a:pPr lvl="2"/>
            <a:r>
              <a:rPr lang="en-US" dirty="0" smtClean="0"/>
              <a:t>Know when only process state is corrupted</a:t>
            </a:r>
          </a:p>
          <a:p>
            <a:pPr lvl="1"/>
            <a:r>
              <a:rPr lang="en-US" dirty="0"/>
              <a:t>Event counters and triggers for errors</a:t>
            </a:r>
          </a:p>
          <a:p>
            <a:pPr lvl="2"/>
            <a:r>
              <a:rPr lang="en-US" dirty="0" smtClean="0"/>
              <a:t>Root cause analysis</a:t>
            </a:r>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t>39</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4150824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Resilience </a:t>
            </a:r>
            <a:r>
              <a:rPr lang="en-US" dirty="0" smtClean="0"/>
              <a:t>is a big challenge for</a:t>
            </a:r>
            <a:br>
              <a:rPr lang="en-US" dirty="0" smtClean="0"/>
            </a:br>
            <a:r>
              <a:rPr lang="en-US" dirty="0" smtClean="0"/>
              <a:t>       </a:t>
            </a:r>
            <a:r>
              <a:rPr lang="en-US" b="1" dirty="0" smtClean="0"/>
              <a:t>DOE computations</a:t>
            </a:r>
            <a:endParaRPr lang="en-US" b="1" dirty="0"/>
          </a:p>
        </p:txBody>
      </p:sp>
      <p:sp>
        <p:nvSpPr>
          <p:cNvPr id="3" name="Slide Number Placeholder 2"/>
          <p:cNvSpPr>
            <a:spLocks noGrp="1"/>
          </p:cNvSpPr>
          <p:nvPr>
            <p:ph type="sldNum" idx="12"/>
          </p:nvPr>
        </p:nvSpPr>
        <p:spPr/>
        <p:txBody>
          <a:bodyPr/>
          <a:lstStyle/>
          <a:p>
            <a:fld id="{359B1C28-9D21-4559-A913-2EE6820D4D1C}" type="slidenum">
              <a:rPr lang="en-US" smtClean="0"/>
              <a:pPr/>
              <a:t>4</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3795406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Today: machine check architecture</a:t>
            </a:r>
          </a:p>
          <a:p>
            <a:pPr lvl="1"/>
            <a:r>
              <a:rPr lang="en-US" dirty="0"/>
              <a:t>Not suitable for programmers</a:t>
            </a:r>
          </a:p>
          <a:p>
            <a:pPr lvl="2"/>
            <a:r>
              <a:rPr lang="en-US" dirty="0"/>
              <a:t>Barely suitable for system implementers</a:t>
            </a:r>
          </a:p>
          <a:p>
            <a:pPr lvl="2"/>
            <a:r>
              <a:rPr lang="en-US" dirty="0"/>
              <a:t>Doable, but tricky and requires a lot of reading</a:t>
            </a:r>
          </a:p>
          <a:p>
            <a:pPr lvl="1"/>
            <a:r>
              <a:rPr lang="en-US" dirty="0" smtClean="0"/>
              <a:t>Varies by vendor</a:t>
            </a:r>
          </a:p>
          <a:p>
            <a:pPr lvl="1"/>
            <a:r>
              <a:rPr lang="en-US" dirty="0" smtClean="0"/>
              <a:t>Continuously updated</a:t>
            </a:r>
          </a:p>
        </p:txBody>
      </p:sp>
      <p:sp>
        <p:nvSpPr>
          <p:cNvPr id="3" name="Slide Number Placeholder 2"/>
          <p:cNvSpPr>
            <a:spLocks noGrp="1"/>
          </p:cNvSpPr>
          <p:nvPr>
            <p:ph type="sldNum" idx="12"/>
          </p:nvPr>
        </p:nvSpPr>
        <p:spPr/>
        <p:txBody>
          <a:bodyPr/>
          <a:lstStyle/>
          <a:p>
            <a:fld id="{257B593F-3784-4EB5-9510-D536B41273A7}" type="slidenum">
              <a:rPr lang="en-US" smtClean="0"/>
              <a:t>40</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2035051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System-provided detectors</a:t>
            </a:r>
          </a:p>
          <a:p>
            <a:pPr lvl="1"/>
            <a:r>
              <a:rPr lang="en-US" b="1" dirty="0" err="1" smtClean="0">
                <a:latin typeface="Inconsolata" panose="020B0609030003000000" pitchFamily="49" charset="0"/>
              </a:rPr>
              <a:t>curCD</a:t>
            </a:r>
            <a:r>
              <a:rPr lang="en-US" b="1" dirty="0" smtClean="0">
                <a:latin typeface="Inconsolata" panose="020B0609030003000000" pitchFamily="49" charset="0"/>
              </a:rPr>
              <a:t>-</a:t>
            </a:r>
            <a:r>
              <a:rPr lang="en-US" b="1" dirty="0">
                <a:latin typeface="Inconsolata" panose="020B0609030003000000" pitchFamily="49" charset="0"/>
              </a:rPr>
              <a:t>&gt;Detect</a:t>
            </a:r>
            <a:r>
              <a:rPr lang="en-US" b="1" dirty="0" smtClean="0">
                <a:latin typeface="Inconsolata" panose="020B0609030003000000" pitchFamily="49" charset="0"/>
              </a:rPr>
              <a:t>();</a:t>
            </a:r>
            <a:endParaRPr lang="en-US" b="1" dirty="0">
              <a:latin typeface="Inconsolata" panose="020B0609030003000000" pitchFamily="49" charset="0"/>
            </a:endParaRPr>
          </a:p>
          <a:p>
            <a:pPr lvl="2"/>
            <a:r>
              <a:rPr lang="en-US" dirty="0" smtClean="0"/>
              <a:t>Control response granularity </a:t>
            </a:r>
            <a:r>
              <a:rPr lang="en-US" dirty="0"/>
              <a:t>	</a:t>
            </a:r>
            <a:endParaRPr lang="en-US" b="1" dirty="0">
              <a:latin typeface="Inconsolata" panose="020B0609030003000000" pitchFamily="49" charset="0"/>
            </a:endParaRPr>
          </a:p>
          <a:p>
            <a:pPr lvl="1"/>
            <a:endParaRPr lang="en-US" b="1" dirty="0">
              <a:latin typeface="Inconsolata" panose="020B0609030003000000" pitchFamily="49" charset="0"/>
            </a:endParaRPr>
          </a:p>
          <a:p>
            <a:r>
              <a:rPr lang="en-US" b="1" dirty="0"/>
              <a:t>User-specified</a:t>
            </a:r>
            <a:r>
              <a:rPr lang="en-US" dirty="0"/>
              <a:t> detectors</a:t>
            </a:r>
          </a:p>
          <a:p>
            <a:pPr lvl="1"/>
            <a:r>
              <a:rPr lang="en-US" b="1" dirty="0" err="1" smtClean="0">
                <a:latin typeface="Inconsolata" panose="020B0609030003000000" pitchFamily="49" charset="0"/>
              </a:rPr>
              <a:t>curCD</a:t>
            </a:r>
            <a:r>
              <a:rPr lang="en-US" b="1" dirty="0" smtClean="0">
                <a:latin typeface="Inconsolata" panose="020B0609030003000000" pitchFamily="49" charset="0"/>
              </a:rPr>
              <a:t>-&gt;</a:t>
            </a:r>
            <a:br>
              <a:rPr lang="en-US" b="1" dirty="0" smtClean="0">
                <a:latin typeface="Inconsolata" panose="020B0609030003000000" pitchFamily="49" charset="0"/>
              </a:rPr>
            </a:br>
            <a:r>
              <a:rPr lang="en-US" b="1" dirty="0" smtClean="0">
                <a:latin typeface="Inconsolata" panose="020B0609030003000000" pitchFamily="49" charset="0"/>
              </a:rPr>
              <a:t>     </a:t>
            </a:r>
            <a:r>
              <a:rPr lang="en-US" b="1" dirty="0" err="1" smtClean="0">
                <a:latin typeface="Inconsolata" panose="020B0609030003000000" pitchFamily="49" charset="0"/>
              </a:rPr>
              <a:t>CDAssert</a:t>
            </a:r>
            <a:r>
              <a:rPr lang="en-US" b="1" dirty="0" smtClean="0">
                <a:latin typeface="Inconsolata" panose="020B0609030003000000" pitchFamily="49" charset="0"/>
              </a:rPr>
              <a:t>(test, </a:t>
            </a:r>
            <a:r>
              <a:rPr lang="en-US" b="1" dirty="0" err="1" smtClean="0">
                <a:latin typeface="Inconsolata" panose="020B0609030003000000" pitchFamily="49" charset="0"/>
              </a:rPr>
              <a:t>error_to_report</a:t>
            </a:r>
            <a:r>
              <a:rPr lang="en-US" b="1" dirty="0" smtClean="0">
                <a:latin typeface="Inconsolata" panose="020B0609030003000000" pitchFamily="49" charset="0"/>
              </a:rPr>
              <a:t>);</a:t>
            </a:r>
            <a:endParaRPr lang="en-US" b="1" dirty="0">
              <a:latin typeface="Inconsolata" panose="020B0609030003000000" pitchFamily="49" charset="0"/>
            </a:endParaRPr>
          </a:p>
          <a:p>
            <a:endParaRPr lang="en-US" b="1" dirty="0" smtClean="0"/>
          </a:p>
          <a:p>
            <a:r>
              <a:rPr lang="en-US" dirty="0" smtClean="0"/>
              <a:t>Consistent and unified reporting &amp; analysis</a:t>
            </a:r>
            <a:endParaRPr lang="en-US" dirty="0" smtClean="0">
              <a:latin typeface="Inconsolata" panose="020B0609030003000000" pitchFamily="49" charset="0"/>
            </a:endParaRPr>
          </a:p>
        </p:txBody>
      </p:sp>
      <p:sp>
        <p:nvSpPr>
          <p:cNvPr id="3" name="Slide Number Placeholder 2"/>
          <p:cNvSpPr>
            <a:spLocks noGrp="1"/>
          </p:cNvSpPr>
          <p:nvPr>
            <p:ph type="sldNum" idx="12"/>
          </p:nvPr>
        </p:nvSpPr>
        <p:spPr/>
        <p:txBody>
          <a:bodyPr/>
          <a:lstStyle/>
          <a:p>
            <a:fld id="{359B1C28-9D21-4559-A913-2EE6820D4D1C}" type="slidenum">
              <a:rPr lang="en-US" smtClean="0"/>
              <a:pPr/>
              <a:t>41</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858694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Catch the error as soon as possible</a:t>
            </a:r>
          </a:p>
          <a:p>
            <a:pPr lvl="1"/>
            <a:r>
              <a:rPr lang="en-US" dirty="0" smtClean="0"/>
              <a:t>Less to recover</a:t>
            </a:r>
          </a:p>
          <a:p>
            <a:pPr lvl="1"/>
            <a:r>
              <a:rPr lang="en-US" dirty="0" smtClean="0"/>
              <a:t>Ideally smaller and faster preservation</a:t>
            </a:r>
          </a:p>
          <a:p>
            <a:pPr lvl="1"/>
            <a:r>
              <a:rPr lang="en-US" dirty="0"/>
              <a:t>Micro-rollbacks</a:t>
            </a:r>
          </a:p>
          <a:p>
            <a:pPr lvl="1"/>
            <a:r>
              <a:rPr lang="en-US" dirty="0" smtClean="0"/>
              <a:t>Idempotent regions</a:t>
            </a:r>
          </a:p>
          <a:p>
            <a:pPr lvl="1"/>
            <a:r>
              <a:rPr lang="en-US" dirty="0" smtClean="0"/>
              <a:t>Hardware-level rollbacks</a:t>
            </a:r>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t>42</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2663541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Idempotent regions and hardware-rollback</a:t>
            </a:r>
          </a:p>
          <a:p>
            <a:pPr lvl="1"/>
            <a:r>
              <a:rPr lang="en-US" dirty="0" smtClean="0"/>
              <a:t>What if hardware can automatically rollback and </a:t>
            </a:r>
            <a:r>
              <a:rPr lang="en-US" dirty="0" err="1" smtClean="0"/>
              <a:t>rexecute</a:t>
            </a:r>
            <a:r>
              <a:rPr lang="en-US" dirty="0" smtClean="0"/>
              <a:t>?</a:t>
            </a:r>
          </a:p>
          <a:p>
            <a:pPr lvl="2"/>
            <a:r>
              <a:rPr lang="en-US" dirty="0" smtClean="0"/>
              <a:t>Fine-grained recovery will have little impact on performance</a:t>
            </a:r>
          </a:p>
          <a:p>
            <a:pPr lvl="2"/>
            <a:r>
              <a:rPr lang="en-US" dirty="0" smtClean="0"/>
              <a:t>Users may not need to do anything</a:t>
            </a:r>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t>43</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1678435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Instruction retry</a:t>
            </a:r>
          </a:p>
          <a:p>
            <a:pPr lvl="1"/>
            <a:r>
              <a:rPr lang="en-US" dirty="0" smtClean="0"/>
              <a:t>Out-of-order processors</a:t>
            </a:r>
          </a:p>
          <a:p>
            <a:pPr lvl="1"/>
            <a:r>
              <a:rPr lang="en-US" dirty="0" smtClean="0"/>
              <a:t>In-order and GPUs?</a:t>
            </a:r>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t>44</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1553120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Sophisticated out-of-order offer ample opportunity for hardware retry</a:t>
            </a:r>
          </a:p>
          <a:p>
            <a:pPr lvl="1"/>
            <a:r>
              <a:rPr lang="en-US" dirty="0" smtClean="0"/>
              <a:t>Speculative execution can be used to recovery from soft errors</a:t>
            </a:r>
          </a:p>
          <a:p>
            <a:pPr lvl="1"/>
            <a:r>
              <a:rPr lang="en-US" dirty="0" smtClean="0"/>
              <a:t>ROB and LSQ buffer temporary results</a:t>
            </a:r>
          </a:p>
          <a:p>
            <a:pPr lvl="1"/>
            <a:r>
              <a:rPr lang="en-US" dirty="0" smtClean="0"/>
              <a:t>Transactional memory does to</a:t>
            </a:r>
          </a:p>
        </p:txBody>
      </p:sp>
      <p:sp>
        <p:nvSpPr>
          <p:cNvPr id="3" name="Slide Number Placeholder 2"/>
          <p:cNvSpPr>
            <a:spLocks noGrp="1"/>
          </p:cNvSpPr>
          <p:nvPr>
            <p:ph type="sldNum" idx="12"/>
          </p:nvPr>
        </p:nvSpPr>
        <p:spPr/>
        <p:txBody>
          <a:bodyPr/>
          <a:lstStyle/>
          <a:p>
            <a:fld id="{257B593F-3784-4EB5-9510-D536B41273A7}" type="slidenum">
              <a:rPr lang="en-US" smtClean="0"/>
              <a:t>45</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4043699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Harder in a GPU</a:t>
            </a:r>
          </a:p>
          <a:p>
            <a:pPr lvl="1"/>
            <a:r>
              <a:rPr lang="en-US" dirty="0" smtClean="0"/>
              <a:t>Need to ensure effect-free rollback</a:t>
            </a:r>
          </a:p>
          <a:p>
            <a:pPr lvl="2"/>
            <a:r>
              <a:rPr lang="en-US" dirty="0" smtClean="0"/>
              <a:t>No hardware buffering</a:t>
            </a:r>
          </a:p>
          <a:p>
            <a:pPr lvl="1"/>
            <a:r>
              <a:rPr lang="en-US" dirty="0" smtClean="0"/>
              <a:t>Idempotent regions and CDs</a:t>
            </a:r>
          </a:p>
          <a:p>
            <a:pPr lvl="1"/>
            <a:r>
              <a:rPr lang="en-US" dirty="0" smtClean="0"/>
              <a:t>Tradeoffs with hardware buffering and detection latency</a:t>
            </a:r>
          </a:p>
          <a:p>
            <a:pPr lvl="1"/>
            <a:endParaRPr lang="en-US" dirty="0"/>
          </a:p>
          <a:p>
            <a:pPr lvl="1"/>
            <a:endParaRPr lang="en-US" dirty="0" smtClean="0"/>
          </a:p>
          <a:p>
            <a:pPr lvl="1"/>
            <a:endParaRPr lang="en-US" dirty="0"/>
          </a:p>
          <a:p>
            <a:pPr lvl="1"/>
            <a:endParaRPr lang="en-US" dirty="0" smtClean="0"/>
          </a:p>
          <a:p>
            <a:pPr lvl="1"/>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t>46</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pic>
        <p:nvPicPr>
          <p:cNvPr id="5" name="Picture 4"/>
          <p:cNvPicPr>
            <a:picLocks noChangeAspect="1"/>
          </p:cNvPicPr>
          <p:nvPr/>
        </p:nvPicPr>
        <p:blipFill>
          <a:blip r:embed="rId2"/>
          <a:stretch>
            <a:fillRect/>
          </a:stretch>
        </p:blipFill>
        <p:spPr>
          <a:xfrm>
            <a:off x="2164080" y="3311400"/>
            <a:ext cx="6514392" cy="3211320"/>
          </a:xfrm>
          <a:prstGeom prst="rect">
            <a:avLst/>
          </a:prstGeom>
        </p:spPr>
      </p:pic>
    </p:spTree>
    <p:extLst>
      <p:ext uri="{BB962C8B-B14F-4D97-AF65-F5344CB8AC3E}">
        <p14:creationId xmlns:p14="http://schemas.microsoft.com/office/powerpoint/2010/main" val="2182822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0000"/>
              </a:lnSpc>
              <a:spcAft>
                <a:spcPts val="0"/>
              </a:spcAft>
              <a:buNone/>
            </a:pPr>
            <a:r>
              <a:rPr lang="en-US" dirty="0" smtClean="0"/>
              <a:t> Express </a:t>
            </a:r>
            <a:r>
              <a:rPr lang="en-US" b="1" dirty="0" smtClean="0"/>
              <a:t>correctness intent</a:t>
            </a:r>
            <a:endParaRPr lang="en-US" dirty="0"/>
          </a:p>
          <a:p>
            <a:pPr lvl="1">
              <a:lnSpc>
                <a:spcPct val="110000"/>
              </a:lnSpc>
              <a:spcAft>
                <a:spcPts val="0"/>
              </a:spcAft>
            </a:pPr>
            <a:r>
              <a:rPr lang="en-US" sz="2400" b="1" dirty="0" err="1" smtClean="0">
                <a:latin typeface="Inconsolata" panose="020B0609030003000000" pitchFamily="49" charset="0"/>
              </a:rPr>
              <a:t>curCD</a:t>
            </a:r>
            <a:r>
              <a:rPr lang="en-US" sz="2400" b="1" dirty="0" smtClean="0">
                <a:latin typeface="Inconsolata" panose="020B0609030003000000" pitchFamily="49" charset="0"/>
              </a:rPr>
              <a:t>-</a:t>
            </a:r>
            <a:r>
              <a:rPr lang="en-US" sz="2400" b="1" dirty="0">
                <a:latin typeface="Inconsolata" panose="020B0609030003000000" pitchFamily="49" charset="0"/>
              </a:rPr>
              <a:t>&gt;</a:t>
            </a:r>
            <a:br>
              <a:rPr lang="en-US" sz="2400" b="1" dirty="0">
                <a:latin typeface="Inconsolata" panose="020B0609030003000000" pitchFamily="49" charset="0"/>
              </a:rPr>
            </a:br>
            <a:r>
              <a:rPr lang="en-US" sz="2400" b="1" dirty="0">
                <a:latin typeface="Inconsolata" panose="020B0609030003000000" pitchFamily="49" charset="0"/>
              </a:rPr>
              <a:t>  </a:t>
            </a:r>
            <a:r>
              <a:rPr lang="en-US" sz="2400" b="1" dirty="0" err="1">
                <a:latin typeface="Inconsolata" panose="020B0609030003000000" pitchFamily="49" charset="0"/>
              </a:rPr>
              <a:t>RegisterDetection</a:t>
            </a:r>
            <a:r>
              <a:rPr lang="en-US" sz="2400" b="1" dirty="0">
                <a:latin typeface="Inconsolata" panose="020B0609030003000000" pitchFamily="49" charset="0"/>
              </a:rPr>
              <a:t>(</a:t>
            </a:r>
            <a:r>
              <a:rPr lang="en-US" sz="2400" b="1" dirty="0" err="1">
                <a:latin typeface="Inconsolata" panose="020B0609030003000000" pitchFamily="49" charset="0"/>
              </a:rPr>
              <a:t>errors_reported</a:t>
            </a:r>
            <a:r>
              <a:rPr lang="en-US" sz="2400" b="1" dirty="0">
                <a:latin typeface="Inconsolata" panose="020B0609030003000000" pitchFamily="49" charset="0"/>
              </a:rPr>
              <a:t>);</a:t>
            </a:r>
          </a:p>
          <a:p>
            <a:pPr lvl="2">
              <a:lnSpc>
                <a:spcPct val="110000"/>
              </a:lnSpc>
              <a:spcBef>
                <a:spcPts val="0"/>
              </a:spcBef>
              <a:spcAft>
                <a:spcPts val="0"/>
              </a:spcAft>
            </a:pPr>
            <a:r>
              <a:rPr lang="en-US" dirty="0"/>
              <a:t>Notifies auto-tuner of detection </a:t>
            </a:r>
            <a:r>
              <a:rPr lang="en-US" dirty="0" smtClean="0"/>
              <a:t>capability</a:t>
            </a:r>
          </a:p>
          <a:p>
            <a:pPr lvl="2">
              <a:lnSpc>
                <a:spcPct val="110000"/>
              </a:lnSpc>
              <a:spcBef>
                <a:spcPts val="0"/>
              </a:spcBef>
              <a:spcAft>
                <a:spcPts val="0"/>
              </a:spcAft>
            </a:pPr>
            <a:r>
              <a:rPr lang="en-US" sz="2800" dirty="0" smtClean="0"/>
              <a:t>Enables </a:t>
            </a:r>
            <a:r>
              <a:rPr lang="en-US" sz="2800" b="1" dirty="0" smtClean="0"/>
              <a:t>error elision</a:t>
            </a:r>
          </a:p>
          <a:p>
            <a:pPr lvl="7">
              <a:lnSpc>
                <a:spcPct val="110000"/>
              </a:lnSpc>
              <a:spcBef>
                <a:spcPts val="0"/>
              </a:spcBef>
              <a:spcAft>
                <a:spcPts val="0"/>
              </a:spcAft>
            </a:pPr>
            <a:endParaRPr lang="en-US" sz="2200" dirty="0"/>
          </a:p>
          <a:p>
            <a:pPr lvl="1">
              <a:lnSpc>
                <a:spcPct val="110000"/>
              </a:lnSpc>
              <a:spcAft>
                <a:spcPts val="0"/>
              </a:spcAft>
            </a:pPr>
            <a:r>
              <a:rPr lang="en-US" sz="2400" b="1" dirty="0" err="1" smtClean="0">
                <a:latin typeface="Inconsolata" panose="020B0609030003000000" pitchFamily="49" charset="0"/>
              </a:rPr>
              <a:t>curCD</a:t>
            </a:r>
            <a:r>
              <a:rPr lang="en-US" sz="2400" b="1" dirty="0" smtClean="0">
                <a:latin typeface="Inconsolata" panose="020B0609030003000000" pitchFamily="49" charset="0"/>
              </a:rPr>
              <a:t>-</a:t>
            </a:r>
            <a:r>
              <a:rPr lang="en-US" sz="2400" b="1" dirty="0">
                <a:latin typeface="Inconsolata" panose="020B0609030003000000" pitchFamily="49" charset="0"/>
              </a:rPr>
              <a:t>&gt;</a:t>
            </a:r>
            <a:r>
              <a:rPr lang="en-US" sz="2400" b="1" dirty="0" err="1">
                <a:latin typeface="Inconsolata" panose="020B0609030003000000" pitchFamily="49" charset="0"/>
              </a:rPr>
              <a:t>RequireErrorProbability</a:t>
            </a:r>
            <a:r>
              <a:rPr lang="en-US" sz="2400" b="1" dirty="0">
                <a:latin typeface="Inconsolata" panose="020B0609030003000000" pitchFamily="49" charset="0"/>
              </a:rPr>
              <a:t>(</a:t>
            </a:r>
            <a:br>
              <a:rPr lang="en-US" sz="2400" b="1" dirty="0">
                <a:latin typeface="Inconsolata" panose="020B0609030003000000" pitchFamily="49" charset="0"/>
              </a:rPr>
            </a:br>
            <a:r>
              <a:rPr lang="en-US" sz="2400" b="1" dirty="0">
                <a:latin typeface="Inconsolata" panose="020B0609030003000000" pitchFamily="49" charset="0"/>
              </a:rPr>
              <a:t>    </a:t>
            </a:r>
            <a:r>
              <a:rPr lang="en-US" sz="2400" b="1" dirty="0" err="1">
                <a:latin typeface="Inconsolata" panose="020B0609030003000000" pitchFamily="49" charset="0"/>
              </a:rPr>
              <a:t>error_type</a:t>
            </a:r>
            <a:r>
              <a:rPr lang="en-US" sz="2400" b="1" dirty="0">
                <a:latin typeface="Inconsolata" panose="020B0609030003000000" pitchFamily="49" charset="0"/>
              </a:rPr>
              <a:t>, </a:t>
            </a:r>
            <a:r>
              <a:rPr lang="en-US" sz="2400" b="1" dirty="0" err="1">
                <a:latin typeface="Inconsolata" panose="020B0609030003000000" pitchFamily="49" charset="0"/>
              </a:rPr>
              <a:t>num_errors</a:t>
            </a:r>
            <a:r>
              <a:rPr lang="en-US" sz="2400" b="1" dirty="0">
                <a:latin typeface="Inconsolata" panose="020B0609030003000000" pitchFamily="49" charset="0"/>
              </a:rPr>
              <a:t>,</a:t>
            </a:r>
            <a:br>
              <a:rPr lang="en-US" sz="2400" b="1" dirty="0">
                <a:latin typeface="Inconsolata" panose="020B0609030003000000" pitchFamily="49" charset="0"/>
              </a:rPr>
            </a:br>
            <a:r>
              <a:rPr lang="en-US" sz="2400" b="1" dirty="0">
                <a:latin typeface="Inconsolata" panose="020B0609030003000000" pitchFamily="49" charset="0"/>
              </a:rPr>
              <a:t>    </a:t>
            </a:r>
            <a:r>
              <a:rPr lang="en-US" sz="2400" b="1" dirty="0" err="1" smtClean="0">
                <a:latin typeface="Inconsolata" panose="020B0609030003000000" pitchFamily="49" charset="0"/>
              </a:rPr>
              <a:t>probability,detect_or_fail_over</a:t>
            </a:r>
            <a:r>
              <a:rPr lang="en-US" sz="2400" b="1" dirty="0">
                <a:latin typeface="Inconsolata" panose="020B0609030003000000" pitchFamily="49" charset="0"/>
              </a:rPr>
              <a:t>);</a:t>
            </a:r>
            <a:endParaRPr lang="en-US" sz="2400" dirty="0"/>
          </a:p>
          <a:p>
            <a:pPr lvl="2">
              <a:lnSpc>
                <a:spcPct val="110000"/>
              </a:lnSpc>
              <a:spcAft>
                <a:spcPts val="0"/>
              </a:spcAft>
            </a:pPr>
            <a:r>
              <a:rPr lang="en-US" dirty="0" smtClean="0"/>
              <a:t>Auto- </a:t>
            </a:r>
            <a:r>
              <a:rPr lang="en-US" dirty="0"/>
              <a:t>add redundancy to meet requested level of </a:t>
            </a:r>
            <a:r>
              <a:rPr lang="en-US" dirty="0" smtClean="0"/>
              <a:t>reliability</a:t>
            </a:r>
          </a:p>
          <a:p>
            <a:pPr lvl="7">
              <a:lnSpc>
                <a:spcPct val="110000"/>
              </a:lnSpc>
              <a:spcAft>
                <a:spcPts val="0"/>
              </a:spcAft>
            </a:pPr>
            <a:endParaRPr lang="en-US" dirty="0"/>
          </a:p>
          <a:p>
            <a:pPr lvl="1">
              <a:lnSpc>
                <a:spcPct val="110000"/>
              </a:lnSpc>
              <a:spcAft>
                <a:spcPts val="0"/>
              </a:spcAft>
            </a:pPr>
            <a:r>
              <a:rPr lang="en-US" sz="2400" b="1" dirty="0" err="1" smtClean="0">
                <a:latin typeface="Inconsolata" panose="020B0609030003000000" pitchFamily="49" charset="0"/>
              </a:rPr>
              <a:t>curCD</a:t>
            </a:r>
            <a:r>
              <a:rPr lang="en-US" sz="2400" b="1" dirty="0" smtClean="0">
                <a:latin typeface="Inconsolata" panose="020B0609030003000000" pitchFamily="49" charset="0"/>
              </a:rPr>
              <a:t>-</a:t>
            </a:r>
            <a:r>
              <a:rPr lang="en-US" sz="2400" b="1" dirty="0">
                <a:latin typeface="Inconsolata" panose="020B0609030003000000" pitchFamily="49" charset="0"/>
              </a:rPr>
              <a:t>&gt;</a:t>
            </a:r>
            <a:r>
              <a:rPr lang="en-US" sz="2400" b="1" dirty="0" err="1" smtClean="0">
                <a:latin typeface="Inconsolata" panose="020B0609030003000000" pitchFamily="49" charset="0"/>
              </a:rPr>
              <a:t>GetErrorProbability</a:t>
            </a:r>
            <a:r>
              <a:rPr lang="en-US" sz="2400" b="1" dirty="0" smtClean="0">
                <a:latin typeface="Inconsolata" panose="020B0609030003000000" pitchFamily="49" charset="0"/>
              </a:rPr>
              <a:t>( </a:t>
            </a:r>
            <a:br>
              <a:rPr lang="en-US" sz="2400" b="1" dirty="0" smtClean="0">
                <a:latin typeface="Inconsolata" panose="020B0609030003000000" pitchFamily="49" charset="0"/>
              </a:rPr>
            </a:br>
            <a:r>
              <a:rPr lang="en-US" sz="2400" b="1" dirty="0" smtClean="0">
                <a:latin typeface="Inconsolata" panose="020B0609030003000000" pitchFamily="49" charset="0"/>
              </a:rPr>
              <a:t>             </a:t>
            </a:r>
            <a:r>
              <a:rPr lang="en-US" sz="2400" b="1" dirty="0" err="1" smtClean="0">
                <a:latin typeface="Inconsolata" panose="020B0609030003000000" pitchFamily="49" charset="0"/>
              </a:rPr>
              <a:t>error_type</a:t>
            </a:r>
            <a:r>
              <a:rPr lang="en-US" sz="2400" b="1" dirty="0">
                <a:latin typeface="Inconsolata" panose="020B0609030003000000" pitchFamily="49" charset="0"/>
              </a:rPr>
              <a:t>, </a:t>
            </a:r>
            <a:r>
              <a:rPr lang="en-US" sz="2400" b="1" dirty="0" err="1">
                <a:latin typeface="Inconsolata" panose="020B0609030003000000" pitchFamily="49" charset="0"/>
              </a:rPr>
              <a:t>num_errors</a:t>
            </a:r>
            <a:r>
              <a:rPr lang="en-US" sz="2400" b="1" dirty="0" smtClean="0">
                <a:latin typeface="Inconsolata" panose="020B0609030003000000" pitchFamily="49" charset="0"/>
              </a:rPr>
              <a:t>);</a:t>
            </a:r>
            <a:endParaRPr lang="en-US" dirty="0"/>
          </a:p>
          <a:p>
            <a:pPr lvl="2">
              <a:lnSpc>
                <a:spcPct val="110000"/>
              </a:lnSpc>
              <a:spcAft>
                <a:spcPts val="0"/>
              </a:spcAft>
            </a:pPr>
            <a:r>
              <a:rPr lang="en-US" dirty="0" smtClean="0"/>
              <a:t>Customize action</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47</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402862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Analogues to approximate computing research</a:t>
            </a:r>
          </a:p>
          <a:p>
            <a:pPr lvl="1"/>
            <a:r>
              <a:rPr lang="en-US" dirty="0" smtClean="0"/>
              <a:t>Compiler techniques for approximate computing</a:t>
            </a:r>
          </a:p>
          <a:p>
            <a:pPr lvl="1"/>
            <a:r>
              <a:rPr lang="en-US" dirty="0" smtClean="0"/>
              <a:t>Propagate loss of accuracy</a:t>
            </a:r>
          </a:p>
          <a:p>
            <a:pPr lvl="1"/>
            <a:r>
              <a:rPr lang="en-US" dirty="0" smtClean="0"/>
              <a:t>Propagate loss of reliability</a:t>
            </a:r>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t>48</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31918023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Debug, test, and tools</a:t>
            </a:r>
          </a:p>
          <a:p>
            <a:pPr lvl="1"/>
            <a:r>
              <a:rPr lang="en-US" dirty="0" smtClean="0"/>
              <a:t>Error and failure injection</a:t>
            </a:r>
          </a:p>
          <a:p>
            <a:pPr lvl="1"/>
            <a:r>
              <a:rPr lang="en-US" dirty="0" smtClean="0"/>
              <a:t>Planned integration with low-level injection</a:t>
            </a:r>
          </a:p>
          <a:p>
            <a:pPr lvl="1"/>
            <a:r>
              <a:rPr lang="en-US" dirty="0" smtClean="0"/>
              <a:t>CD profiler, </a:t>
            </a:r>
            <a:r>
              <a:rPr lang="en-US" dirty="0" err="1" smtClean="0"/>
              <a:t>viz</a:t>
            </a:r>
            <a:r>
              <a:rPr lang="en-US" dirty="0" smtClean="0"/>
              <a:t>, models, and initial tuner in place</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49</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295192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buNone/>
            </a:pPr>
            <a:endParaRPr lang="en-US" dirty="0" smtClean="0"/>
          </a:p>
          <a:p>
            <a:pPr>
              <a:buNone/>
            </a:pPr>
            <a:endParaRPr lang="en-US" dirty="0"/>
          </a:p>
          <a:p>
            <a:pPr>
              <a:buNone/>
            </a:pPr>
            <a:endParaRPr lang="en-US" dirty="0" smtClean="0"/>
          </a:p>
          <a:p>
            <a:pPr>
              <a:buNone/>
            </a:pPr>
            <a:r>
              <a:rPr lang="en-US" dirty="0" smtClean="0"/>
              <a:t>Something </a:t>
            </a:r>
            <a:r>
              <a:rPr lang="en-US" b="1" dirty="0" smtClean="0"/>
              <a:t>bad</a:t>
            </a:r>
            <a:r>
              <a:rPr lang="en-US" dirty="0" smtClean="0"/>
              <a:t> every ~</a:t>
            </a:r>
            <a:r>
              <a:rPr lang="en-US" b="1" dirty="0" smtClean="0"/>
              <a:t>minute </a:t>
            </a:r>
            <a:r>
              <a:rPr lang="en-US" b="1" dirty="0"/>
              <a:t>at DOE </a:t>
            </a:r>
            <a:r>
              <a:rPr lang="en-US" dirty="0" smtClean="0"/>
              <a:t>scale</a:t>
            </a:r>
            <a:endParaRPr lang="en-US" dirty="0"/>
          </a:p>
          <a:p>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5</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graphicFrame>
        <p:nvGraphicFramePr>
          <p:cNvPr id="5" name="Chart 4"/>
          <p:cNvGraphicFramePr>
            <a:graphicFrameLocks/>
          </p:cNvGraphicFramePr>
          <p:nvPr>
            <p:extLst/>
          </p:nvPr>
        </p:nvGraphicFramePr>
        <p:xfrm>
          <a:off x="838200" y="762000"/>
          <a:ext cx="6865421" cy="4814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4350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Quick(</a:t>
            </a:r>
            <a:r>
              <a:rPr lang="en-US" dirty="0" err="1" smtClean="0"/>
              <a:t>ish</a:t>
            </a:r>
            <a:r>
              <a:rPr lang="en-US" dirty="0" smtClean="0"/>
              <a:t>) way to search the error space</a:t>
            </a:r>
          </a:p>
          <a:p>
            <a:pPr lvl="1"/>
            <a:r>
              <a:rPr lang="en-US" dirty="0" smtClean="0"/>
              <a:t>Multi-mode simulation</a:t>
            </a:r>
          </a:p>
          <a:p>
            <a:pPr lvl="1"/>
            <a:r>
              <a:rPr lang="en-US" dirty="0" smtClean="0"/>
              <a:t>Skip over detectable errors</a:t>
            </a:r>
          </a:p>
          <a:p>
            <a:pPr lvl="1"/>
            <a:endParaRPr lang="en-US" dirty="0"/>
          </a:p>
          <a:p>
            <a:pPr lvl="1"/>
            <a:endParaRPr lang="en-US" dirty="0" smtClean="0"/>
          </a:p>
          <a:p>
            <a:pPr lvl="1"/>
            <a:endParaRPr lang="en-US" dirty="0" smtClean="0"/>
          </a:p>
          <a:p>
            <a:pPr lvl="1"/>
            <a:endParaRPr lang="en-US" dirty="0"/>
          </a:p>
          <a:p>
            <a:pPr lvl="1"/>
            <a:r>
              <a:rPr lang="en-US" dirty="0" smtClean="0"/>
              <a:t>Tool to be released</a:t>
            </a:r>
          </a:p>
          <a:p>
            <a:pPr lvl="2"/>
            <a:r>
              <a:rPr lang="en-US" dirty="0" smtClean="0"/>
              <a:t>Uses only public tools</a:t>
            </a:r>
          </a:p>
          <a:p>
            <a:endParaRPr lang="en-US" dirty="0"/>
          </a:p>
          <a:p>
            <a:endParaRPr lang="en-US" dirty="0" smtClean="0"/>
          </a:p>
          <a:p>
            <a:endParaRPr lang="en-US" dirty="0"/>
          </a:p>
        </p:txBody>
      </p:sp>
      <p:pic>
        <p:nvPicPr>
          <p:cNvPr id="4" name="Shape 60"/>
          <p:cNvPicPr preferRelativeResize="0"/>
          <p:nvPr/>
        </p:nvPicPr>
        <p:blipFill>
          <a:blip r:embed="rId2">
            <a:clrChange>
              <a:clrFrom>
                <a:srgbClr val="FFFFFF"/>
              </a:clrFrom>
              <a:clrTo>
                <a:srgbClr val="FFFFFF">
                  <a:alpha val="0"/>
                </a:srgbClr>
              </a:clrTo>
            </a:clrChange>
            <a:alphaModFix/>
          </a:blip>
          <a:stretch>
            <a:fillRect/>
          </a:stretch>
        </p:blipFill>
        <p:spPr>
          <a:xfrm>
            <a:off x="347447" y="3426664"/>
            <a:ext cx="8615872" cy="2153975"/>
          </a:xfrm>
          <a:prstGeom prst="rect">
            <a:avLst/>
          </a:prstGeom>
          <a:noFill/>
          <a:ln>
            <a:noFill/>
          </a:ln>
        </p:spPr>
      </p:pic>
    </p:spTree>
    <p:extLst>
      <p:ext uri="{BB962C8B-B14F-4D97-AF65-F5344CB8AC3E}">
        <p14:creationId xmlns:p14="http://schemas.microsoft.com/office/powerpoint/2010/main" val="31028173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359B1C28-9D21-4559-A913-2EE6820D4D1C}" type="slidenum">
              <a:rPr lang="en-US" smtClean="0"/>
              <a:pPr/>
              <a:t>51</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grpSp>
        <p:nvGrpSpPr>
          <p:cNvPr id="5" name="Group 4"/>
          <p:cNvGrpSpPr/>
          <p:nvPr/>
        </p:nvGrpSpPr>
        <p:grpSpPr>
          <a:xfrm>
            <a:off x="0" y="838200"/>
            <a:ext cx="9144000" cy="5458391"/>
            <a:chOff x="0" y="1426974"/>
            <a:chExt cx="9144000" cy="545839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974"/>
              <a:ext cx="9144000" cy="23622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t="41935" r="75000" b="-3226"/>
            <a:stretch/>
          </p:blipFill>
          <p:spPr>
            <a:xfrm>
              <a:off x="77108" y="3507740"/>
              <a:ext cx="5333092" cy="3377625"/>
            </a:xfrm>
            <a:prstGeom prst="rect">
              <a:avLst/>
            </a:prstGeom>
          </p:spPr>
        </p:pic>
        <p:sp>
          <p:nvSpPr>
            <p:cNvPr id="8" name="Oval 7"/>
            <p:cNvSpPr/>
            <p:nvPr/>
          </p:nvSpPr>
          <p:spPr bwMode="auto">
            <a:xfrm>
              <a:off x="0" y="2286000"/>
              <a:ext cx="2818492" cy="1981200"/>
            </a:xfrm>
            <a:prstGeom prst="ellipse">
              <a:avLst/>
            </a:pr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cxnSp>
          <p:nvCxnSpPr>
            <p:cNvPr id="10" name="Straight Connector 9"/>
            <p:cNvCxnSpPr/>
            <p:nvPr/>
          </p:nvCxnSpPr>
          <p:spPr bwMode="auto">
            <a:xfrm>
              <a:off x="2819400" y="3276600"/>
              <a:ext cx="2514600" cy="512574"/>
            </a:xfrm>
            <a:prstGeom prst="line">
              <a:avLst/>
            </a:pr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77108" y="3886200"/>
              <a:ext cx="151492" cy="1447800"/>
            </a:xfrm>
            <a:prstGeom prst="line">
              <a:avLst/>
            </a:pr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292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altLang="ko-KR" dirty="0" smtClean="0"/>
              <a:t>Machine and error models</a:t>
            </a:r>
            <a:endParaRPr lang="en-US" dirty="0" smtClean="0"/>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52</a:t>
            </a:fld>
            <a:endParaRPr lang="en-US" altLang="en-US"/>
          </a:p>
        </p:txBody>
      </p:sp>
      <p:sp>
        <p:nvSpPr>
          <p:cNvPr id="6" name="Footer Placeholder 1"/>
          <p:cNvSpPr>
            <a:spLocks noGrp="1"/>
          </p:cNvSpPr>
          <p:nvPr>
            <p:ph type="ftr" idx="3"/>
          </p:nvPr>
        </p:nvSpPr>
        <p:spPr/>
        <p:txBody>
          <a:bodyPr/>
          <a:lstStyle/>
          <a:p>
            <a:r>
              <a:rPr lang="fr-FR" smtClean="0"/>
              <a:t>Containment Domains Resilience (c) Mattan Erez</a:t>
            </a:r>
            <a:endParaRPr lang="en-US" dirty="0"/>
          </a:p>
        </p:txBody>
      </p:sp>
      <p:graphicFrame>
        <p:nvGraphicFramePr>
          <p:cNvPr id="2" name="표 1"/>
          <p:cNvGraphicFramePr>
            <a:graphicFrameLocks noGrp="1"/>
          </p:cNvGraphicFramePr>
          <p:nvPr>
            <p:extLst/>
          </p:nvPr>
        </p:nvGraphicFramePr>
        <p:xfrm>
          <a:off x="457202" y="4343400"/>
          <a:ext cx="8458199" cy="2123440"/>
        </p:xfrm>
        <a:graphic>
          <a:graphicData uri="http://schemas.openxmlformats.org/drawingml/2006/table">
            <a:tbl>
              <a:tblPr firstRow="1" bandRow="1">
                <a:tableStyleId>{912C8C85-51F0-491E-9774-3900AFEF0FD7}</a:tableStyleId>
              </a:tblPr>
              <a:tblGrid>
                <a:gridCol w="1600198"/>
                <a:gridCol w="2046450"/>
                <a:gridCol w="1823324"/>
                <a:gridCol w="2988227"/>
              </a:tblGrid>
              <a:tr h="370840">
                <a:tc>
                  <a:txBody>
                    <a:bodyPr/>
                    <a:lstStyle/>
                    <a:p>
                      <a:pPr algn="l" latinLnBrk="1"/>
                      <a:r>
                        <a:rPr lang="en-US" altLang="ko-KR" dirty="0" smtClean="0"/>
                        <a:t>Component</a:t>
                      </a:r>
                      <a:endParaRPr lang="ko-KR" altLang="en-US" dirty="0"/>
                    </a:p>
                  </a:txBody>
                  <a:tcPr/>
                </a:tc>
                <a:tc>
                  <a:txBody>
                    <a:bodyPr/>
                    <a:lstStyle/>
                    <a:p>
                      <a:pPr algn="l" latinLnBrk="1"/>
                      <a:r>
                        <a:rPr lang="en-US" altLang="ko-KR" dirty="0" smtClean="0"/>
                        <a:t>“Performance”</a:t>
                      </a:r>
                      <a:endParaRPr lang="ko-KR" altLang="en-US" dirty="0"/>
                    </a:p>
                  </a:txBody>
                  <a:tcPr/>
                </a:tc>
                <a:tc>
                  <a:txBody>
                    <a:bodyPr/>
                    <a:lstStyle/>
                    <a:p>
                      <a:pPr algn="l" latinLnBrk="1"/>
                      <a:r>
                        <a:rPr lang="en-US" altLang="ko-KR" dirty="0" smtClean="0"/>
                        <a:t>Error</a:t>
                      </a:r>
                      <a:endParaRPr lang="ko-KR" altLang="en-US" dirty="0"/>
                    </a:p>
                  </a:txBody>
                  <a:tcPr/>
                </a:tc>
                <a:tc>
                  <a:txBody>
                    <a:bodyPr/>
                    <a:lstStyle/>
                    <a:p>
                      <a:pPr algn="l" latinLnBrk="1"/>
                      <a:r>
                        <a:rPr lang="en-US" altLang="ko-KR" dirty="0" smtClean="0"/>
                        <a:t>Error Scaling</a:t>
                      </a:r>
                      <a:endParaRPr lang="ko-KR" altLang="en-US" dirty="0"/>
                    </a:p>
                  </a:txBody>
                  <a:tcPr/>
                </a:tc>
              </a:tr>
              <a:tr h="370840">
                <a:tc>
                  <a:txBody>
                    <a:bodyPr/>
                    <a:lstStyle/>
                    <a:p>
                      <a:pPr algn="l" latinLnBrk="1"/>
                      <a:r>
                        <a:rPr lang="en-US" altLang="ko-KR" dirty="0" smtClean="0"/>
                        <a:t>Core</a:t>
                      </a:r>
                      <a:endParaRPr lang="ko-KR" altLang="en-US" dirty="0"/>
                    </a:p>
                  </a:txBody>
                  <a:tcPr/>
                </a:tc>
                <a:tc>
                  <a:txBody>
                    <a:bodyPr/>
                    <a:lstStyle/>
                    <a:p>
                      <a:pPr algn="l" latinLnBrk="1"/>
                      <a:r>
                        <a:rPr lang="en-US" altLang="ko-KR" dirty="0" smtClean="0"/>
                        <a:t>10GFLOP/core</a:t>
                      </a:r>
                      <a:endParaRPr lang="ko-KR" altLang="en-US" dirty="0"/>
                    </a:p>
                  </a:txBody>
                  <a:tcPr/>
                </a:tc>
                <a:tc>
                  <a:txBody>
                    <a:bodyPr/>
                    <a:lstStyle/>
                    <a:p>
                      <a:pPr algn="l" latinLnBrk="1"/>
                      <a:r>
                        <a:rPr lang="en-US" altLang="ko-KR" dirty="0" smtClean="0"/>
                        <a:t>Soft error</a:t>
                      </a:r>
                      <a:endParaRPr lang="ko-KR" altLang="en-US" dirty="0"/>
                    </a:p>
                  </a:txBody>
                  <a:tcPr/>
                </a:tc>
                <a:tc>
                  <a:txBody>
                    <a:bodyPr/>
                    <a:lstStyle/>
                    <a:p>
                      <a:pPr algn="l" latinLnBrk="1"/>
                      <a:r>
                        <a:rPr lang="ko-KR" altLang="en-US" dirty="0" smtClean="0"/>
                        <a:t>∝ </a:t>
                      </a:r>
                      <a:r>
                        <a:rPr lang="en-US" altLang="ko-KR" dirty="0" smtClean="0"/>
                        <a:t>#cores</a:t>
                      </a:r>
                      <a:endParaRPr lang="ko-KR" altLang="en-US" dirty="0"/>
                    </a:p>
                  </a:txBody>
                  <a:tcPr/>
                </a:tc>
              </a:tr>
              <a:tr h="370840">
                <a:tc>
                  <a:txBody>
                    <a:bodyPr/>
                    <a:lstStyle/>
                    <a:p>
                      <a:pPr algn="l" latinLnBrk="1"/>
                      <a:r>
                        <a:rPr lang="en-US" altLang="ko-KR" dirty="0" smtClean="0"/>
                        <a:t>Memory</a:t>
                      </a:r>
                      <a:endParaRPr lang="ko-KR" altLang="en-US" dirty="0"/>
                    </a:p>
                  </a:txBody>
                  <a:tcPr/>
                </a:tc>
                <a:tc>
                  <a:txBody>
                    <a:bodyPr/>
                    <a:lstStyle/>
                    <a:p>
                      <a:pPr algn="l" latinLnBrk="1"/>
                      <a:r>
                        <a:rPr lang="en-US" altLang="ko-KR" dirty="0" smtClean="0"/>
                        <a:t>1GB/core</a:t>
                      </a:r>
                      <a:endParaRPr lang="ko-KR" altLang="en-US" dirty="0"/>
                    </a:p>
                  </a:txBody>
                  <a:tcPr/>
                </a:tc>
                <a:tc>
                  <a:txBody>
                    <a:bodyPr/>
                    <a:lstStyle/>
                    <a:p>
                      <a:pPr algn="l" latinLnBrk="1"/>
                      <a:r>
                        <a:rPr lang="en-US" altLang="ko-KR" dirty="0" smtClean="0"/>
                        <a:t>ECC</a:t>
                      </a:r>
                      <a:r>
                        <a:rPr lang="en-US" altLang="ko-KR" baseline="0" dirty="0" smtClean="0"/>
                        <a:t> fail</a:t>
                      </a:r>
                      <a:endParaRPr lang="ko-KR" altLang="en-US" dirty="0"/>
                    </a:p>
                  </a:txBody>
                  <a:tcPr/>
                </a:tc>
                <a:tc>
                  <a:txBody>
                    <a:bodyPr/>
                    <a:lstStyle/>
                    <a:p>
                      <a:pPr algn="l" latinLnBrk="1"/>
                      <a:r>
                        <a:rPr lang="ko-KR" altLang="en-US" dirty="0" smtClean="0"/>
                        <a:t>∝ </a:t>
                      </a:r>
                      <a:r>
                        <a:rPr lang="en-US" altLang="ko-KR" dirty="0" smtClean="0"/>
                        <a:t>#</a:t>
                      </a:r>
                      <a:r>
                        <a:rPr lang="en-US" altLang="ko-KR" baseline="0" dirty="0" smtClean="0"/>
                        <a:t>DRAM chips</a:t>
                      </a:r>
                      <a:endParaRPr lang="ko-KR" altLang="en-US" dirty="0"/>
                    </a:p>
                  </a:txBody>
                  <a:tcPr/>
                </a:tc>
              </a:tr>
              <a:tr h="370840">
                <a:tc>
                  <a:txBody>
                    <a:bodyPr/>
                    <a:lstStyle/>
                    <a:p>
                      <a:pPr algn="l" latinLnBrk="1"/>
                      <a:r>
                        <a:rPr lang="en-US" altLang="ko-KR" dirty="0" smtClean="0"/>
                        <a:t>Socket</a:t>
                      </a:r>
                      <a:endParaRPr lang="ko-KR" altLang="en-US" dirty="0"/>
                    </a:p>
                  </a:txBody>
                  <a:tcPr/>
                </a:tc>
                <a:tc>
                  <a:txBody>
                    <a:bodyPr/>
                    <a:lstStyle/>
                    <a:p>
                      <a:pPr algn="l" latinLnBrk="1"/>
                      <a:r>
                        <a:rPr lang="en-US" altLang="ko-KR" dirty="0" smtClean="0"/>
                        <a:t>200GB/s</a:t>
                      </a:r>
                      <a:r>
                        <a:rPr lang="en-US" altLang="ko-KR" baseline="0" dirty="0" smtClean="0"/>
                        <a:t> /socket</a:t>
                      </a:r>
                      <a:endParaRPr lang="ko-KR" altLang="en-US" dirty="0"/>
                    </a:p>
                  </a:txBody>
                  <a:tcPr/>
                </a:tc>
                <a:tc>
                  <a:txBody>
                    <a:bodyPr/>
                    <a:lstStyle/>
                    <a:p>
                      <a:pPr algn="l" latinLnBrk="1"/>
                      <a:r>
                        <a:rPr lang="en-US" altLang="ko-KR" dirty="0" smtClean="0"/>
                        <a:t>Hard/OS crash</a:t>
                      </a:r>
                      <a:endParaRPr lang="ko-KR" altLang="en-US" dirty="0"/>
                    </a:p>
                  </a:txBody>
                  <a:tcPr/>
                </a:tc>
                <a:tc>
                  <a:txBody>
                    <a:bodyPr/>
                    <a:lstStyle/>
                    <a:p>
                      <a:pPr algn="l" latinLnBrk="1"/>
                      <a:r>
                        <a:rPr lang="ko-KR" altLang="en-US" dirty="0" smtClean="0"/>
                        <a:t>∝ </a:t>
                      </a:r>
                      <a:r>
                        <a:rPr lang="en-US" altLang="ko-KR" dirty="0" smtClean="0"/>
                        <a:t>#sockets</a:t>
                      </a:r>
                      <a:endParaRPr lang="ko-KR" altLang="en-US" dirty="0"/>
                    </a:p>
                  </a:txBody>
                  <a:tcPr/>
                </a:tc>
              </a:tr>
              <a:tr h="370840">
                <a:tc>
                  <a:txBody>
                    <a:bodyPr/>
                    <a:lstStyle/>
                    <a:p>
                      <a:pPr algn="l" latinLnBrk="1"/>
                      <a:r>
                        <a:rPr lang="en-US" altLang="ko-KR" dirty="0" smtClean="0"/>
                        <a:t>System</a:t>
                      </a:r>
                      <a:endParaRPr lang="ko-KR" altLang="en-US" dirty="0"/>
                    </a:p>
                  </a:txBody>
                  <a:tcPr/>
                </a:tc>
                <a:tc>
                  <a:txBody>
                    <a:bodyPr/>
                    <a:lstStyle/>
                    <a:p>
                      <a:pPr algn="l" latinLnBrk="1"/>
                      <a:r>
                        <a:rPr lang="en-US" altLang="ko-KR" dirty="0" smtClean="0"/>
                        <a:t>Hierarchical</a:t>
                      </a:r>
                      <a:r>
                        <a:rPr lang="en-US" altLang="ko-KR" baseline="0" dirty="0" smtClean="0"/>
                        <a:t> network</a:t>
                      </a:r>
                      <a:endParaRPr lang="ko-KR" altLang="en-US" dirty="0"/>
                    </a:p>
                  </a:txBody>
                  <a:tcPr/>
                </a:tc>
                <a:tc>
                  <a:txBody>
                    <a:bodyPr/>
                    <a:lstStyle/>
                    <a:p>
                      <a:pPr algn="l" latinLnBrk="1"/>
                      <a:r>
                        <a:rPr lang="en-US" altLang="ko-KR" dirty="0" smtClean="0"/>
                        <a:t>Power module</a:t>
                      </a:r>
                      <a:br>
                        <a:rPr lang="en-US" altLang="ko-KR" dirty="0" smtClean="0"/>
                      </a:br>
                      <a:r>
                        <a:rPr lang="en-US" altLang="ko-KR" dirty="0" smtClean="0"/>
                        <a:t>or network</a:t>
                      </a:r>
                      <a:endParaRPr lang="ko-KR" altLang="en-US" dirty="0"/>
                    </a:p>
                  </a:txBody>
                  <a:tcPr/>
                </a:tc>
                <a:tc>
                  <a:txBody>
                    <a:bodyPr/>
                    <a:lstStyle/>
                    <a:p>
                      <a:pPr algn="l" latinLnBrk="1"/>
                      <a:r>
                        <a:rPr lang="ko-KR" altLang="en-US" dirty="0" smtClean="0"/>
                        <a:t>∝ </a:t>
                      </a:r>
                      <a:r>
                        <a:rPr lang="en-US" altLang="ko-KR" dirty="0" smtClean="0"/>
                        <a:t>#</a:t>
                      </a:r>
                      <a:r>
                        <a:rPr lang="en-US" altLang="ko-KR" baseline="0" dirty="0" smtClean="0"/>
                        <a:t>modules </a:t>
                      </a:r>
                      <a:br>
                        <a:rPr lang="en-US" altLang="ko-KR" baseline="0" dirty="0" smtClean="0"/>
                      </a:br>
                      <a:r>
                        <a:rPr lang="en-US" altLang="ko-KR" baseline="0" dirty="0" smtClean="0"/>
                        <a:t>    and #cabinets</a:t>
                      </a:r>
                      <a:endParaRPr lang="ko-KR" altLang="en-US" dirty="0"/>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400800" cy="300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4522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Input 1: machine configuration</a:t>
            </a:r>
          </a:p>
          <a:p>
            <a:pPr lvl="1"/>
            <a:r>
              <a:rPr lang="en-US" dirty="0" smtClean="0"/>
              <a:t>Physical and storage hierarchies (capacity and BW)</a:t>
            </a:r>
          </a:p>
          <a:p>
            <a:pPr lvl="1"/>
            <a:r>
              <a:rPr lang="en-US" dirty="0" smtClean="0"/>
              <a:t>Error/failure rates at each level of hierarchy</a:t>
            </a:r>
          </a:p>
          <a:p>
            <a:pPr lvl="1"/>
            <a:r>
              <a:rPr lang="en-US" dirty="0" smtClean="0"/>
              <a:t>Simple power model</a:t>
            </a:r>
          </a:p>
          <a:p>
            <a:r>
              <a:rPr lang="en-US" dirty="0" smtClean="0"/>
              <a:t>Input 2: application description</a:t>
            </a:r>
          </a:p>
          <a:p>
            <a:pPr lvl="1"/>
            <a:r>
              <a:rPr lang="en-US" dirty="0" smtClean="0"/>
              <a:t>CD tree, including loops of CDs</a:t>
            </a:r>
          </a:p>
          <a:p>
            <a:pPr lvl="1"/>
            <a:r>
              <a:rPr lang="en-US" dirty="0" smtClean="0"/>
              <a:t>Preservation volumes and possible method</a:t>
            </a:r>
          </a:p>
          <a:p>
            <a:pPr lvl="1"/>
            <a:r>
              <a:rPr lang="en-US" dirty="0" smtClean="0"/>
              <a:t>Overlap of preservation and detection with parent</a:t>
            </a:r>
          </a:p>
          <a:p>
            <a:pPr lvl="1"/>
            <a:r>
              <a:rPr lang="en-US" dirty="0" smtClean="0"/>
              <a:t>Execution time estimate</a:t>
            </a:r>
          </a:p>
          <a:p>
            <a:r>
              <a:rPr lang="en-US" dirty="0" smtClean="0"/>
              <a:t>Analytic model for CD behavior</a:t>
            </a:r>
          </a:p>
          <a:p>
            <a:pPr lvl="1"/>
            <a:r>
              <a:rPr lang="en-US" dirty="0" smtClean="0"/>
              <a:t>Overheads from preservation, detection, and recovery</a:t>
            </a:r>
          </a:p>
          <a:p>
            <a:r>
              <a:rPr lang="en-US" dirty="0" smtClean="0"/>
              <a:t>Output efficiency</a:t>
            </a:r>
          </a:p>
          <a:p>
            <a:pPr lvl="1"/>
            <a:r>
              <a:rPr lang="en-US" dirty="0" smtClean="0"/>
              <a:t>Performance, energy, memory</a:t>
            </a:r>
          </a:p>
          <a:p>
            <a:pPr marL="457200" lvl="1" indent="0">
              <a:buNone/>
            </a:pPr>
            <a:endParaRPr lang="en-US" dirty="0" smtClean="0"/>
          </a:p>
        </p:txBody>
      </p:sp>
      <p:sp>
        <p:nvSpPr>
          <p:cNvPr id="4" name="Slide Number Placeholder 3"/>
          <p:cNvSpPr>
            <a:spLocks noGrp="1"/>
          </p:cNvSpPr>
          <p:nvPr>
            <p:ph type="sldNum" idx="12"/>
          </p:nvPr>
        </p:nvSpPr>
        <p:spPr/>
        <p:txBody>
          <a:bodyPr/>
          <a:lstStyle/>
          <a:p>
            <a:fld id="{359B1C28-9D21-4559-A913-2EE6820D4D1C}" type="slidenum">
              <a:rPr lang="en-US" smtClean="0"/>
              <a:pPr/>
              <a:t>53</a:t>
            </a:fld>
            <a:endParaRPr lang="en-US"/>
          </a:p>
        </p:txBody>
      </p:sp>
      <p:sp>
        <p:nvSpPr>
          <p:cNvPr id="5" name="Footer Placeholder 4"/>
          <p:cNvSpPr>
            <a:spLocks noGrp="1"/>
          </p:cNvSpPr>
          <p:nvPr>
            <p:ph type="ftr" idx="3"/>
          </p:nvPr>
        </p:nvSpPr>
        <p:spPr/>
        <p:txBody>
          <a:bodyPr/>
          <a:lstStyle/>
          <a:p>
            <a:r>
              <a:rPr lang="en-US" dirty="0" smtClean="0"/>
              <a:t>Containment Domains DEGAS/</a:t>
            </a:r>
            <a:r>
              <a:rPr lang="en-US" dirty="0" err="1" smtClean="0"/>
              <a:t>ExMatEx</a:t>
            </a:r>
            <a:r>
              <a:rPr lang="en-US" dirty="0" smtClean="0"/>
              <a:t> March 2014</a:t>
            </a:r>
            <a:endParaRPr lang="en-US" dirty="0"/>
          </a:p>
        </p:txBody>
      </p:sp>
    </p:spTree>
    <p:extLst>
      <p:ext uri="{BB962C8B-B14F-4D97-AF65-F5344CB8AC3E}">
        <p14:creationId xmlns:p14="http://schemas.microsoft.com/office/powerpoint/2010/main" val="3227007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Error Failure Recovery</a:t>
            </a:r>
            <a:endParaRPr lang="en-US" dirty="0"/>
          </a:p>
        </p:txBody>
      </p:sp>
      <p:sp>
        <p:nvSpPr>
          <p:cNvPr id="5" name="Slide Number Placeholder 4"/>
          <p:cNvSpPr>
            <a:spLocks noGrp="1"/>
          </p:cNvSpPr>
          <p:nvPr>
            <p:ph type="sldNum" idx="12"/>
          </p:nvPr>
        </p:nvSpPr>
        <p:spPr/>
        <p:txBody>
          <a:bodyPr/>
          <a:lstStyle/>
          <a:p>
            <a:fld id="{359B1C28-9D21-4559-A913-2EE6820D4D1C}" type="slidenum">
              <a:rPr lang="en-US" smtClean="0"/>
              <a:pPr/>
              <a:t>54</a:t>
            </a:fld>
            <a:endParaRPr lang="en-US"/>
          </a:p>
        </p:txBody>
      </p:sp>
      <p:sp>
        <p:nvSpPr>
          <p:cNvPr id="6" name="Footer Placeholder 5"/>
          <p:cNvSpPr>
            <a:spLocks noGrp="1"/>
          </p:cNvSpPr>
          <p:nvPr>
            <p:ph type="ftr" idx="3"/>
          </p:nvPr>
        </p:nvSpPr>
        <p:spPr/>
        <p:txBody>
          <a:bodyPr/>
          <a:lstStyle/>
          <a:p>
            <a:r>
              <a:rPr lang="it-IT" smtClean="0"/>
              <a:t>Containment Domains DEGAS/ExMatEx March 2014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44005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263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6"/>
          <p:cNvSpPr/>
          <p:nvPr/>
        </p:nvSpPr>
        <p:spPr bwMode="auto">
          <a:xfrm>
            <a:off x="4572000" y="2881450"/>
            <a:ext cx="3962400" cy="2986314"/>
          </a:xfrm>
          <a:prstGeom prst="rect">
            <a:avLst/>
          </a:prstGeom>
          <a:noFill/>
          <a:ln w="19050">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4101" name="Rectangle 2"/>
          <p:cNvSpPr>
            <a:spLocks noGrp="1" noChangeArrowheads="1"/>
          </p:cNvSpPr>
          <p:nvPr>
            <p:ph type="title"/>
          </p:nvPr>
        </p:nvSpPr>
        <p:spPr/>
        <p:txBody>
          <a:bodyPr/>
          <a:lstStyle/>
          <a:p>
            <a:pPr eaLnBrk="1" hangingPunct="1"/>
            <a:r>
              <a:rPr lang="en-US" dirty="0" smtClean="0"/>
              <a:t>Analytic Model</a:t>
            </a:r>
          </a:p>
        </p:txBody>
      </p:sp>
      <p:sp>
        <p:nvSpPr>
          <p:cNvPr id="40" name="Rectangle 3"/>
          <p:cNvSpPr>
            <a:spLocks noGrp="1" noChangeArrowheads="1"/>
          </p:cNvSpPr>
          <p:nvPr>
            <p:ph idx="1"/>
          </p:nvPr>
        </p:nvSpPr>
        <p:spPr>
          <a:noFill/>
        </p:spPr>
        <p:txBody>
          <a:bodyPr/>
          <a:lstStyle/>
          <a:p>
            <a:r>
              <a:rPr lang="en-US" altLang="ko-KR" sz="2400" dirty="0"/>
              <a:t>Leverage hierarchy and CD semantics</a:t>
            </a:r>
          </a:p>
          <a:p>
            <a:pPr lvl="1"/>
            <a:r>
              <a:rPr lang="en-US" altLang="ko-KR" sz="2000" dirty="0">
                <a:sym typeface="Wingdings" pitchFamily="2" charset="2"/>
              </a:rPr>
              <a:t>Uncoordinated “local” actions</a:t>
            </a:r>
            <a:endParaRPr lang="en-US" altLang="ko-KR" sz="2000" dirty="0"/>
          </a:p>
          <a:p>
            <a:pPr lvl="1"/>
            <a:r>
              <a:rPr lang="en-US" altLang="ko-KR" sz="2000" dirty="0"/>
              <a:t>Solve in </a:t>
            </a:r>
            <a:r>
              <a:rPr lang="en-US" altLang="ko-KR" sz="2000" dirty="0">
                <a:sym typeface="Wingdings" pitchFamily="2" charset="2"/>
              </a:rPr>
              <a:t> out</a:t>
            </a:r>
          </a:p>
          <a:p>
            <a:r>
              <a:rPr lang="en-US" altLang="ko-KR" sz="2400" dirty="0"/>
              <a:t>Application abstracted to CDs</a:t>
            </a:r>
          </a:p>
          <a:p>
            <a:pPr lvl="1"/>
            <a:r>
              <a:rPr lang="en-US" altLang="ko-KR" sz="2000" dirty="0"/>
              <a:t>CD tree</a:t>
            </a:r>
          </a:p>
          <a:p>
            <a:pPr lvl="1"/>
            <a:r>
              <a:rPr lang="en-US" altLang="ko-KR" sz="2000" dirty="0"/>
              <a:t>Volumes of preservation, </a:t>
            </a:r>
            <a:r>
              <a:rPr lang="en-US" altLang="ko-KR" sz="2000" dirty="0" smtClean="0"/>
              <a:t/>
            </a:r>
            <a:br>
              <a:rPr lang="en-US" altLang="ko-KR" sz="2000" dirty="0" smtClean="0"/>
            </a:br>
            <a:r>
              <a:rPr lang="en-US" altLang="ko-KR" sz="2000" dirty="0" smtClean="0"/>
              <a:t>computation</a:t>
            </a:r>
            <a:r>
              <a:rPr lang="en-US" altLang="ko-KR" sz="2000" dirty="0"/>
              <a:t>, </a:t>
            </a:r>
            <a:r>
              <a:rPr lang="en-US" altLang="ko-KR" sz="2000" dirty="0" smtClean="0"/>
              <a:t/>
            </a:r>
            <a:br>
              <a:rPr lang="en-US" altLang="ko-KR" sz="2000" dirty="0" smtClean="0"/>
            </a:br>
            <a:r>
              <a:rPr lang="en-US" altLang="ko-KR" sz="2000" dirty="0" smtClean="0"/>
              <a:t>and </a:t>
            </a:r>
            <a:r>
              <a:rPr lang="en-US" altLang="ko-KR" sz="2000" dirty="0"/>
              <a:t>communication</a:t>
            </a:r>
          </a:p>
          <a:p>
            <a:pPr lvl="1"/>
            <a:r>
              <a:rPr lang="en-US" altLang="ko-KR" sz="2000" dirty="0"/>
              <a:t>Preservation and </a:t>
            </a:r>
            <a:r>
              <a:rPr lang="en-US" altLang="ko-KR" sz="2000" dirty="0" smtClean="0"/>
              <a:t/>
            </a:r>
            <a:br>
              <a:rPr lang="en-US" altLang="ko-KR" sz="2000" dirty="0" smtClean="0"/>
            </a:br>
            <a:r>
              <a:rPr lang="en-US" altLang="ko-KR" sz="2000" dirty="0" smtClean="0"/>
              <a:t>recovery </a:t>
            </a:r>
            <a:r>
              <a:rPr lang="en-US" altLang="ko-KR" sz="2000" dirty="0"/>
              <a:t>options per CD</a:t>
            </a:r>
          </a:p>
          <a:p>
            <a:r>
              <a:rPr lang="en-US" altLang="ko-KR" sz="2400" dirty="0"/>
              <a:t>Machine model</a:t>
            </a:r>
          </a:p>
          <a:p>
            <a:pPr lvl="1"/>
            <a:r>
              <a:rPr lang="en-US" altLang="ko-KR" sz="2000" dirty="0"/>
              <a:t>Storage hierarchy</a:t>
            </a:r>
          </a:p>
          <a:p>
            <a:pPr lvl="1"/>
            <a:r>
              <a:rPr lang="en-US" altLang="ko-KR" sz="2000" dirty="0"/>
              <a:t>Communication hierarchy</a:t>
            </a:r>
          </a:p>
          <a:p>
            <a:pPr lvl="1"/>
            <a:r>
              <a:rPr lang="en-US" altLang="ko-KR" sz="2000" dirty="0"/>
              <a:t>Bandwidths and </a:t>
            </a:r>
            <a:r>
              <a:rPr lang="en-US" altLang="ko-KR" sz="2000" dirty="0" smtClean="0"/>
              <a:t>capacities</a:t>
            </a:r>
            <a:endParaRPr lang="en-US" altLang="ko-KR" sz="2000" dirty="0"/>
          </a:p>
          <a:p>
            <a:pPr lvl="1"/>
            <a:r>
              <a:rPr lang="en-US" altLang="ko-KR" sz="2000" dirty="0"/>
              <a:t>Error processes and rates</a:t>
            </a:r>
            <a:endParaRPr lang="en-US" altLang="ko-KR" sz="2400" dirty="0"/>
          </a:p>
          <a:p>
            <a:endParaRPr lang="en-US" altLang="ko-KR" sz="2400" dirty="0"/>
          </a:p>
          <a:p>
            <a:endParaRPr lang="en-US" altLang="ko-KR" sz="2400" dirty="0" smtClean="0"/>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55</a:t>
            </a:fld>
            <a:endParaRPr lang="en-US" altLang="en-US"/>
          </a:p>
        </p:txBody>
      </p:sp>
      <p:sp>
        <p:nvSpPr>
          <p:cNvPr id="2" name="Footer Placeholder 1"/>
          <p:cNvSpPr>
            <a:spLocks noGrp="1"/>
          </p:cNvSpPr>
          <p:nvPr>
            <p:ph type="ftr" idx="3"/>
          </p:nvPr>
        </p:nvSpPr>
        <p:spPr/>
        <p:txBody>
          <a:bodyPr/>
          <a:lstStyle/>
          <a:p>
            <a:r>
              <a:rPr lang="it-IT" smtClean="0"/>
              <a:t>Containment Domains DEGAS/ExMatEx March 2014</a:t>
            </a:r>
            <a:endParaRPr lang="en-US" dirty="0"/>
          </a:p>
        </p:txBody>
      </p:sp>
      <p:sp>
        <p:nvSpPr>
          <p:cNvPr id="43" name="TextBox 42"/>
          <p:cNvSpPr txBox="1"/>
          <p:nvPr/>
        </p:nvSpPr>
        <p:spPr>
          <a:xfrm rot="10800000">
            <a:off x="8610600" y="2728686"/>
            <a:ext cx="461665" cy="2844617"/>
          </a:xfrm>
          <a:prstGeom prst="rect">
            <a:avLst/>
          </a:prstGeom>
          <a:noFill/>
        </p:spPr>
        <p:txBody>
          <a:bodyPr vert="eaVert" wrap="square" rtlCol="0">
            <a:spAutoFit/>
          </a:bodyPr>
          <a:lstStyle/>
          <a:p>
            <a:r>
              <a:rPr lang="en-US" b="1" dirty="0" smtClean="0"/>
              <a:t>Execution time</a:t>
            </a:r>
            <a:endParaRPr lang="en-US" b="1" dirty="0"/>
          </a:p>
        </p:txBody>
      </p:sp>
      <p:sp>
        <p:nvSpPr>
          <p:cNvPr id="44" name="Rectangle 6"/>
          <p:cNvSpPr/>
          <p:nvPr/>
        </p:nvSpPr>
        <p:spPr bwMode="auto">
          <a:xfrm>
            <a:off x="4740139" y="3110050"/>
            <a:ext cx="1748267" cy="1244691"/>
          </a:xfrm>
          <a:prstGeom prst="rect">
            <a:avLst/>
          </a:prstGeom>
          <a:solidFill>
            <a:schemeClr val="bg1">
              <a:lumMod val="85000"/>
            </a:schemeClr>
          </a:solidFill>
          <a:ln w="19050">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45" name="Rectangle 7"/>
          <p:cNvSpPr/>
          <p:nvPr/>
        </p:nvSpPr>
        <p:spPr bwMode="auto">
          <a:xfrm>
            <a:off x="4874621" y="3214656"/>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46" name="Rectangle 8"/>
          <p:cNvSpPr/>
          <p:nvPr/>
        </p:nvSpPr>
        <p:spPr bwMode="auto">
          <a:xfrm>
            <a:off x="5681514" y="3214656"/>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51" name="Rectangle 12"/>
          <p:cNvSpPr/>
          <p:nvPr/>
        </p:nvSpPr>
        <p:spPr bwMode="auto">
          <a:xfrm>
            <a:off x="4874621" y="3752758"/>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cxnSp>
        <p:nvCxnSpPr>
          <p:cNvPr id="57" name="Straight Arrow Connector 18"/>
          <p:cNvCxnSpPr/>
          <p:nvPr/>
        </p:nvCxnSpPr>
        <p:spPr bwMode="auto">
          <a:xfrm>
            <a:off x="8691265" y="2819400"/>
            <a:ext cx="0" cy="3048364"/>
          </a:xfrm>
          <a:prstGeom prst="straightConnector1">
            <a:avLst/>
          </a:prstGeom>
          <a:noFill/>
          <a:ln w="15875" cap="flat" cmpd="sng" algn="ctr">
            <a:solidFill>
              <a:srgbClr val="000000"/>
            </a:solidFill>
            <a:prstDash val="solid"/>
            <a:round/>
            <a:headEnd type="none" w="lg"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26"/>
          <p:cNvSpPr/>
          <p:nvPr/>
        </p:nvSpPr>
        <p:spPr bwMode="auto">
          <a:xfrm>
            <a:off x="5681514" y="3752758"/>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7" name="Rectangle 6"/>
          <p:cNvSpPr/>
          <p:nvPr/>
        </p:nvSpPr>
        <p:spPr bwMode="auto">
          <a:xfrm>
            <a:off x="4724400" y="4481650"/>
            <a:ext cx="1748267" cy="1244691"/>
          </a:xfrm>
          <a:prstGeom prst="rect">
            <a:avLst/>
          </a:prstGeom>
          <a:solidFill>
            <a:schemeClr val="bg1">
              <a:lumMod val="85000"/>
            </a:schemeClr>
          </a:solidFill>
          <a:ln w="19050">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8" name="Rectangle 7"/>
          <p:cNvSpPr/>
          <p:nvPr/>
        </p:nvSpPr>
        <p:spPr bwMode="auto">
          <a:xfrm>
            <a:off x="4858882" y="4586256"/>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9" name="Rectangle 8"/>
          <p:cNvSpPr/>
          <p:nvPr/>
        </p:nvSpPr>
        <p:spPr bwMode="auto">
          <a:xfrm>
            <a:off x="5665775" y="4586256"/>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0" name="Rectangle 12"/>
          <p:cNvSpPr/>
          <p:nvPr/>
        </p:nvSpPr>
        <p:spPr bwMode="auto">
          <a:xfrm>
            <a:off x="4858882" y="5124358"/>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1" name="Rectangle 26"/>
          <p:cNvSpPr/>
          <p:nvPr/>
        </p:nvSpPr>
        <p:spPr bwMode="auto">
          <a:xfrm>
            <a:off x="5665775" y="5124358"/>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2" name="Rectangle 6"/>
          <p:cNvSpPr/>
          <p:nvPr/>
        </p:nvSpPr>
        <p:spPr bwMode="auto">
          <a:xfrm>
            <a:off x="6629400" y="3110050"/>
            <a:ext cx="1748267" cy="1244691"/>
          </a:xfrm>
          <a:prstGeom prst="rect">
            <a:avLst/>
          </a:prstGeom>
          <a:solidFill>
            <a:schemeClr val="bg1">
              <a:lumMod val="85000"/>
            </a:schemeClr>
          </a:solidFill>
          <a:ln w="19050">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3" name="Rectangle 7"/>
          <p:cNvSpPr/>
          <p:nvPr/>
        </p:nvSpPr>
        <p:spPr bwMode="auto">
          <a:xfrm>
            <a:off x="6763882" y="3214656"/>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4" name="Rectangle 8"/>
          <p:cNvSpPr/>
          <p:nvPr/>
        </p:nvSpPr>
        <p:spPr bwMode="auto">
          <a:xfrm>
            <a:off x="7570775" y="3214656"/>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5" name="Rectangle 12"/>
          <p:cNvSpPr/>
          <p:nvPr/>
        </p:nvSpPr>
        <p:spPr bwMode="auto">
          <a:xfrm>
            <a:off x="6763882" y="3752758"/>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6" name="Rectangle 26"/>
          <p:cNvSpPr/>
          <p:nvPr/>
        </p:nvSpPr>
        <p:spPr bwMode="auto">
          <a:xfrm>
            <a:off x="7570775" y="3752758"/>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7" name="Rectangle 6"/>
          <p:cNvSpPr/>
          <p:nvPr/>
        </p:nvSpPr>
        <p:spPr bwMode="auto">
          <a:xfrm>
            <a:off x="6629400" y="4481650"/>
            <a:ext cx="1748267" cy="1244691"/>
          </a:xfrm>
          <a:prstGeom prst="rect">
            <a:avLst/>
          </a:prstGeom>
          <a:solidFill>
            <a:schemeClr val="bg1">
              <a:lumMod val="85000"/>
            </a:schemeClr>
          </a:solidFill>
          <a:ln w="19050">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8" name="Rectangle 7"/>
          <p:cNvSpPr/>
          <p:nvPr/>
        </p:nvSpPr>
        <p:spPr bwMode="auto">
          <a:xfrm>
            <a:off x="6763882" y="4586256"/>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9" name="Rectangle 8"/>
          <p:cNvSpPr/>
          <p:nvPr/>
        </p:nvSpPr>
        <p:spPr bwMode="auto">
          <a:xfrm>
            <a:off x="7570775" y="4586256"/>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90" name="Rectangle 12"/>
          <p:cNvSpPr/>
          <p:nvPr/>
        </p:nvSpPr>
        <p:spPr bwMode="auto">
          <a:xfrm>
            <a:off x="6763882" y="5124358"/>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91" name="Rectangle 26"/>
          <p:cNvSpPr/>
          <p:nvPr/>
        </p:nvSpPr>
        <p:spPr bwMode="auto">
          <a:xfrm>
            <a:off x="7570775" y="5124358"/>
            <a:ext cx="672411" cy="384359"/>
          </a:xfrm>
          <a:prstGeom prst="rect">
            <a:avLst/>
          </a:prstGeom>
          <a:solidFill>
            <a:schemeClr val="bg1">
              <a:lumMod val="65000"/>
            </a:schemeClr>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29" name="Oval 28"/>
          <p:cNvSpPr/>
          <p:nvPr/>
        </p:nvSpPr>
        <p:spPr bwMode="auto">
          <a:xfrm>
            <a:off x="6481466" y="5948787"/>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30" name="Oval 29"/>
          <p:cNvSpPr/>
          <p:nvPr/>
        </p:nvSpPr>
        <p:spPr bwMode="auto">
          <a:xfrm>
            <a:off x="6481466" y="6198954"/>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31" name="Oval 30"/>
          <p:cNvSpPr/>
          <p:nvPr/>
        </p:nvSpPr>
        <p:spPr bwMode="auto">
          <a:xfrm>
            <a:off x="6481466" y="6427554"/>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32" name="Oval 31"/>
          <p:cNvSpPr/>
          <p:nvPr/>
        </p:nvSpPr>
        <p:spPr bwMode="auto">
          <a:xfrm>
            <a:off x="6481466" y="5948787"/>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33" name="Oval 32"/>
          <p:cNvSpPr/>
          <p:nvPr/>
        </p:nvSpPr>
        <p:spPr bwMode="auto">
          <a:xfrm>
            <a:off x="6481466" y="6198954"/>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34" name="Oval 33"/>
          <p:cNvSpPr/>
          <p:nvPr/>
        </p:nvSpPr>
        <p:spPr bwMode="auto">
          <a:xfrm>
            <a:off x="6481466" y="6427554"/>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Tree>
    <p:extLst>
      <p:ext uri="{BB962C8B-B14F-4D97-AF65-F5344CB8AC3E}">
        <p14:creationId xmlns:p14="http://schemas.microsoft.com/office/powerpoint/2010/main" val="286872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4"/>
                                        </p:tgtEl>
                                        <p:attrNameLst>
                                          <p:attrName>fillcolor</p:attrName>
                                        </p:attrNameLst>
                                      </p:cBhvr>
                                      <p:to>
                                        <a:srgbClr val="E36C09"/>
                                      </p:to>
                                    </p:animClr>
                                    <p:set>
                                      <p:cBhvr>
                                        <p:cTn id="7" dur="500" fill="hold"/>
                                        <p:tgtEl>
                                          <p:spTgt spid="44"/>
                                        </p:tgtEl>
                                        <p:attrNameLst>
                                          <p:attrName>fill.type</p:attrName>
                                        </p:attrNameLst>
                                      </p:cBhvr>
                                      <p:to>
                                        <p:strVal val="solid"/>
                                      </p:to>
                                    </p:set>
                                    <p:set>
                                      <p:cBhvr>
                                        <p:cTn id="8" dur="500" fill="hold"/>
                                        <p:tgtEl>
                                          <p:spTgt spid="4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82"/>
                                        </p:tgtEl>
                                        <p:attrNameLst>
                                          <p:attrName>fillcolor</p:attrName>
                                        </p:attrNameLst>
                                      </p:cBhvr>
                                      <p:to>
                                        <a:srgbClr val="E36C09"/>
                                      </p:to>
                                    </p:animClr>
                                    <p:set>
                                      <p:cBhvr>
                                        <p:cTn id="13" dur="500" fill="hold"/>
                                        <p:tgtEl>
                                          <p:spTgt spid="82"/>
                                        </p:tgtEl>
                                        <p:attrNameLst>
                                          <p:attrName>fill.type</p:attrName>
                                        </p:attrNameLst>
                                      </p:cBhvr>
                                      <p:to>
                                        <p:strVal val="solid"/>
                                      </p:to>
                                    </p:set>
                                    <p:set>
                                      <p:cBhvr>
                                        <p:cTn id="14" dur="500" fill="hold"/>
                                        <p:tgtEl>
                                          <p:spTgt spid="8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77"/>
                                        </p:tgtEl>
                                        <p:attrNameLst>
                                          <p:attrName>fillcolor</p:attrName>
                                        </p:attrNameLst>
                                      </p:cBhvr>
                                      <p:to>
                                        <a:srgbClr val="E36C09"/>
                                      </p:to>
                                    </p:animClr>
                                    <p:set>
                                      <p:cBhvr>
                                        <p:cTn id="19" dur="500" fill="hold"/>
                                        <p:tgtEl>
                                          <p:spTgt spid="77"/>
                                        </p:tgtEl>
                                        <p:attrNameLst>
                                          <p:attrName>fill.type</p:attrName>
                                        </p:attrNameLst>
                                      </p:cBhvr>
                                      <p:to>
                                        <p:strVal val="solid"/>
                                      </p:to>
                                    </p:set>
                                    <p:set>
                                      <p:cBhvr>
                                        <p:cTn id="20" dur="500" fill="hold"/>
                                        <p:tgtEl>
                                          <p:spTgt spid="7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87"/>
                                        </p:tgtEl>
                                        <p:attrNameLst>
                                          <p:attrName>fillcolor</p:attrName>
                                        </p:attrNameLst>
                                      </p:cBhvr>
                                      <p:to>
                                        <a:srgbClr val="E36C09"/>
                                      </p:to>
                                    </p:animClr>
                                    <p:set>
                                      <p:cBhvr>
                                        <p:cTn id="25" dur="500" fill="hold"/>
                                        <p:tgtEl>
                                          <p:spTgt spid="87"/>
                                        </p:tgtEl>
                                        <p:attrNameLst>
                                          <p:attrName>fill.type</p:attrName>
                                        </p:attrNameLst>
                                      </p:cBhvr>
                                      <p:to>
                                        <p:strVal val="solid"/>
                                      </p:to>
                                    </p:set>
                                    <p:set>
                                      <p:cBhvr>
                                        <p:cTn id="26" dur="500" fill="hold"/>
                                        <p:tgtEl>
                                          <p:spTgt spid="8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92"/>
                                        </p:tgtEl>
                                        <p:attrNameLst>
                                          <p:attrName>fillcolor</p:attrName>
                                        </p:attrNameLst>
                                      </p:cBhvr>
                                      <p:to>
                                        <a:schemeClr val="accent2"/>
                                      </p:to>
                                    </p:animClr>
                                    <p:set>
                                      <p:cBhvr>
                                        <p:cTn id="31" dur="500" fill="hold"/>
                                        <p:tgtEl>
                                          <p:spTgt spid="92"/>
                                        </p:tgtEl>
                                        <p:attrNameLst>
                                          <p:attrName>fill.type</p:attrName>
                                        </p:attrNameLst>
                                      </p:cBhvr>
                                      <p:to>
                                        <p:strVal val="solid"/>
                                      </p:to>
                                    </p:set>
                                    <p:set>
                                      <p:cBhvr>
                                        <p:cTn id="32" dur="500" fill="hold"/>
                                        <p:tgtEl>
                                          <p:spTgt spid="9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smtClean="0"/>
              <a:t>Power model</a:t>
            </a:r>
          </a:p>
        </p:txBody>
      </p:sp>
      <mc:AlternateContent xmlns:mc="http://schemas.openxmlformats.org/markup-compatibility/2006" xmlns:a14="http://schemas.microsoft.com/office/drawing/2010/main">
        <mc:Choice Requires="a14">
          <p:sp>
            <p:nvSpPr>
              <p:cNvPr id="4102" name="Rectangle 3"/>
              <p:cNvSpPr>
                <a:spLocks noGrp="1" noChangeArrowheads="1"/>
              </p:cNvSpPr>
              <p:nvPr>
                <p:ph idx="1"/>
              </p:nvPr>
            </p:nvSpPr>
            <p:spPr/>
            <p:txBody>
              <a:bodyPr/>
              <a:lstStyle/>
              <a:p>
                <a:r>
                  <a:rPr lang="en-US" sz="2400" dirty="0" smtClean="0"/>
                  <a:t>CDs that are not re-executing may remain idle</a:t>
                </a:r>
              </a:p>
              <a:p>
                <a:r>
                  <a:rPr lang="en-US" sz="2400" dirty="0" smtClean="0"/>
                  <a:t>Actively executing a CD has a relative power of 1</a:t>
                </a:r>
              </a:p>
              <a:p>
                <a:r>
                  <a:rPr lang="en-US" sz="2400" dirty="0" smtClean="0"/>
                  <a:t>A node that is idling consumes a relative power of </a:t>
                </a:r>
                <a14:m>
                  <m:oMath xmlns:m="http://schemas.openxmlformats.org/officeDocument/2006/math">
                    <m:r>
                      <a:rPr lang="en-US" sz="2400" i="1" smtClean="0">
                        <a:latin typeface="Cambria Math"/>
                        <a:ea typeface="Cambria Math"/>
                      </a:rPr>
                      <m:t>𝛼</m:t>
                    </m:r>
                  </m:oMath>
                </a14:m>
                <a:endParaRPr lang="en-US" sz="2400" dirty="0" smtClean="0"/>
              </a:p>
              <a:p>
                <a:pPr lvl="1"/>
                <a:r>
                  <a:rPr lang="en-US" sz="1800" dirty="0" smtClean="0"/>
                  <a:t>In our experiments </a:t>
                </a:r>
                <a14:m>
                  <m:oMath xmlns:m="http://schemas.openxmlformats.org/officeDocument/2006/math">
                    <m:r>
                      <a:rPr lang="en-US" sz="1800" i="1">
                        <a:latin typeface="Cambria Math"/>
                        <a:ea typeface="Cambria Math"/>
                      </a:rPr>
                      <m:t>𝛼</m:t>
                    </m:r>
                    <m:r>
                      <a:rPr lang="en-US" sz="1800" b="0" i="1" smtClean="0">
                        <a:latin typeface="Cambria Math"/>
                        <a:ea typeface="Cambria Math"/>
                      </a:rPr>
                      <m:t>=0.25</m:t>
                    </m:r>
                  </m:oMath>
                </a14:m>
                <a:endParaRPr lang="en-US" sz="18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smtClean="0"/>
              </a:p>
            </p:txBody>
          </p:sp>
        </mc:Choice>
        <mc:Fallback xmlns="">
          <p:sp>
            <p:nvSpPr>
              <p:cNvPr id="4102" name="Rectangle 3"/>
              <p:cNvSpPr>
                <a:spLocks noGrp="1" noRot="1" noChangeAspect="1" noMove="1" noResize="1" noEditPoints="1" noAdjustHandles="1" noChangeArrowheads="1" noChangeShapeType="1" noTextEdit="1"/>
              </p:cNvSpPr>
              <p:nvPr>
                <p:ph idx="1"/>
              </p:nvPr>
            </p:nvSpPr>
            <p:spPr>
              <a:blipFill rotWithShape="0">
                <a:blip r:embed="rId3"/>
                <a:stretch>
                  <a:fillRect l="-1500"/>
                </a:stretch>
              </a:blipFill>
            </p:spPr>
            <p:txBody>
              <a:bodyPr/>
              <a:lstStyle/>
              <a:p>
                <a:r>
                  <a:rPr lang="en-US">
                    <a:noFill/>
                  </a:rPr>
                  <a:t> </a:t>
                </a:r>
              </a:p>
            </p:txBody>
          </p:sp>
        </mc:Fallback>
      </mc:AlternateContent>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56</a:t>
            </a:fld>
            <a:endParaRPr lang="en-US" altLang="en-US"/>
          </a:p>
        </p:txBody>
      </p:sp>
      <p:sp>
        <p:nvSpPr>
          <p:cNvPr id="60" name="Footer Placeholder 1"/>
          <p:cNvSpPr>
            <a:spLocks noGrp="1"/>
          </p:cNvSpPr>
          <p:nvPr>
            <p:ph type="ftr" idx="3"/>
          </p:nvPr>
        </p:nvSpPr>
        <p:spPr/>
        <p:txBody>
          <a:bodyPr/>
          <a:lstStyle/>
          <a:p>
            <a:r>
              <a:rPr lang="it-IT" smtClean="0"/>
              <a:t>Containment Domains DEGAS/ExMatEx March 2014</a:t>
            </a:r>
            <a:endParaRPr lang="en-US" dirty="0"/>
          </a:p>
        </p:txBody>
      </p:sp>
      <p:sp>
        <p:nvSpPr>
          <p:cNvPr id="56" name="Cloud 55"/>
          <p:cNvSpPr/>
          <p:nvPr/>
        </p:nvSpPr>
        <p:spPr bwMode="auto">
          <a:xfrm>
            <a:off x="4382675" y="4405437"/>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grpSp>
        <p:nvGrpSpPr>
          <p:cNvPr id="61" name="Group 2"/>
          <p:cNvGrpSpPr/>
          <p:nvPr/>
        </p:nvGrpSpPr>
        <p:grpSpPr>
          <a:xfrm>
            <a:off x="1920739" y="2816555"/>
            <a:ext cx="7090491" cy="3332815"/>
            <a:chOff x="381000" y="2838551"/>
            <a:chExt cx="4017600" cy="2477767"/>
          </a:xfrm>
        </p:grpSpPr>
        <p:sp>
          <p:nvSpPr>
            <p:cNvPr id="62" name="TextBox 61"/>
            <p:cNvSpPr txBox="1"/>
            <p:nvPr/>
          </p:nvSpPr>
          <p:spPr>
            <a:xfrm rot="10800000">
              <a:off x="3830382" y="2990582"/>
              <a:ext cx="231819" cy="2114818"/>
            </a:xfrm>
            <a:prstGeom prst="rect">
              <a:avLst/>
            </a:prstGeom>
            <a:noFill/>
          </p:spPr>
          <p:txBody>
            <a:bodyPr vert="eaVert" wrap="square" rtlCol="0">
              <a:spAutoFit/>
            </a:bodyPr>
            <a:lstStyle/>
            <a:p>
              <a:r>
                <a:rPr lang="en-US" dirty="0" smtClean="0"/>
                <a:t>Re-execution time</a:t>
              </a:r>
              <a:endParaRPr lang="en-US" dirty="0"/>
            </a:p>
          </p:txBody>
        </p:sp>
        <p:sp>
          <p:nvSpPr>
            <p:cNvPr id="63" name="Rectangle 6"/>
            <p:cNvSpPr/>
            <p:nvPr/>
          </p:nvSpPr>
          <p:spPr bwMode="auto">
            <a:xfrm>
              <a:off x="381000" y="3200400"/>
              <a:ext cx="3341840" cy="1809750"/>
            </a:xfrm>
            <a:prstGeom prst="rect">
              <a:avLst/>
            </a:prstGeom>
            <a:noFill/>
            <a:ln w="19050">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64" name="Rectangle 7"/>
            <p:cNvSpPr/>
            <p:nvPr/>
          </p:nvSpPr>
          <p:spPr bwMode="auto">
            <a:xfrm>
              <a:off x="457200" y="320040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65" name="Rectangle 8"/>
            <p:cNvSpPr/>
            <p:nvPr/>
          </p:nvSpPr>
          <p:spPr bwMode="auto">
            <a:xfrm>
              <a:off x="914400" y="320040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66" name="Rectangle 9"/>
            <p:cNvSpPr/>
            <p:nvPr/>
          </p:nvSpPr>
          <p:spPr bwMode="auto">
            <a:xfrm>
              <a:off x="1371600" y="320040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67" name="Rectangle 10"/>
            <p:cNvSpPr/>
            <p:nvPr/>
          </p:nvSpPr>
          <p:spPr bwMode="auto">
            <a:xfrm>
              <a:off x="1828800" y="320040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68" name="Rectangle 11"/>
            <p:cNvSpPr/>
            <p:nvPr/>
          </p:nvSpPr>
          <p:spPr bwMode="auto">
            <a:xfrm>
              <a:off x="2286000" y="320040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69" name="Rectangle 12"/>
            <p:cNvSpPr/>
            <p:nvPr/>
          </p:nvSpPr>
          <p:spPr bwMode="auto">
            <a:xfrm>
              <a:off x="457200" y="3600450"/>
              <a:ext cx="381000" cy="285750"/>
            </a:xfrm>
            <a:prstGeom prst="rect">
              <a:avLst/>
            </a:prstGeom>
            <a:solidFill>
              <a:schemeClr val="accent2"/>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0" name="Rectangle 13"/>
            <p:cNvSpPr/>
            <p:nvPr/>
          </p:nvSpPr>
          <p:spPr bwMode="auto">
            <a:xfrm>
              <a:off x="1371600" y="3600450"/>
              <a:ext cx="381000" cy="285750"/>
            </a:xfrm>
            <a:prstGeom prst="rect">
              <a:avLst/>
            </a:prstGeom>
            <a:solidFill>
              <a:schemeClr val="accent2"/>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1" name="Rectangle 14"/>
            <p:cNvSpPr/>
            <p:nvPr/>
          </p:nvSpPr>
          <p:spPr bwMode="auto">
            <a:xfrm>
              <a:off x="1371600" y="4343400"/>
              <a:ext cx="381000" cy="285750"/>
            </a:xfrm>
            <a:prstGeom prst="rect">
              <a:avLst/>
            </a:prstGeom>
            <a:solidFill>
              <a:schemeClr val="accent2"/>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2" name="Rectangle 15"/>
            <p:cNvSpPr/>
            <p:nvPr/>
          </p:nvSpPr>
          <p:spPr bwMode="auto">
            <a:xfrm>
              <a:off x="1371600" y="4724400"/>
              <a:ext cx="381000" cy="285750"/>
            </a:xfrm>
            <a:prstGeom prst="rect">
              <a:avLst/>
            </a:prstGeom>
            <a:solidFill>
              <a:schemeClr val="accent2"/>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3" name="Rectangle 16"/>
            <p:cNvSpPr/>
            <p:nvPr/>
          </p:nvSpPr>
          <p:spPr bwMode="auto">
            <a:xfrm>
              <a:off x="2743200" y="320040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4" name="Rectangle 17"/>
            <p:cNvSpPr/>
            <p:nvPr/>
          </p:nvSpPr>
          <p:spPr bwMode="auto">
            <a:xfrm>
              <a:off x="3200400" y="320040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cxnSp>
          <p:nvCxnSpPr>
            <p:cNvPr id="75" name="Straight Arrow Connector 18"/>
            <p:cNvCxnSpPr/>
            <p:nvPr/>
          </p:nvCxnSpPr>
          <p:spPr bwMode="auto">
            <a:xfrm>
              <a:off x="3810000" y="3886200"/>
              <a:ext cx="0" cy="1142999"/>
            </a:xfrm>
            <a:prstGeom prst="straightConnector1">
              <a:avLst/>
            </a:prstGeom>
            <a:noFill/>
            <a:ln w="15875" cap="flat" cmpd="sng" algn="ctr">
              <a:solidFill>
                <a:srgbClr val="000000"/>
              </a:solidFill>
              <a:prstDash val="solid"/>
              <a:round/>
              <a:headEnd type="triangle" w="lg"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19"/>
            <p:cNvCxnSpPr/>
            <p:nvPr/>
          </p:nvCxnSpPr>
          <p:spPr bwMode="auto">
            <a:xfrm>
              <a:off x="457200" y="3133724"/>
              <a:ext cx="3124200" cy="0"/>
            </a:xfrm>
            <a:prstGeom prst="straightConnector1">
              <a:avLst/>
            </a:prstGeom>
            <a:noFill/>
            <a:ln w="15875" cap="flat" cmpd="sng" algn="ctr">
              <a:solidFill>
                <a:srgbClr val="000000"/>
              </a:solidFill>
              <a:prstDash val="solid"/>
              <a:round/>
              <a:headEnd type="triangle" w="lg"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76"/>
            <p:cNvSpPr txBox="1"/>
            <p:nvPr/>
          </p:nvSpPr>
          <p:spPr>
            <a:xfrm>
              <a:off x="1276186" y="2838551"/>
              <a:ext cx="2857500" cy="304062"/>
            </a:xfrm>
            <a:prstGeom prst="rect">
              <a:avLst/>
            </a:prstGeom>
            <a:noFill/>
          </p:spPr>
          <p:txBody>
            <a:bodyPr wrap="square" rtlCol="0">
              <a:spAutoFit/>
            </a:bodyPr>
            <a:lstStyle/>
            <a:p>
              <a:r>
                <a:rPr lang="en-US" sz="2800" dirty="0" smtClean="0"/>
                <a:t>Parallel domains</a:t>
              </a:r>
              <a:endParaRPr lang="en-US" sz="2800" dirty="0"/>
            </a:p>
          </p:txBody>
        </p:sp>
        <p:sp>
          <p:nvSpPr>
            <p:cNvPr id="78" name="Rectangle 21"/>
            <p:cNvSpPr/>
            <p:nvPr/>
          </p:nvSpPr>
          <p:spPr bwMode="auto">
            <a:xfrm>
              <a:off x="1720200" y="5125246"/>
              <a:ext cx="182880" cy="182880"/>
            </a:xfrm>
            <a:prstGeom prst="rect">
              <a:avLst/>
            </a:prstGeom>
            <a:solidFill>
              <a:schemeClr val="bg1"/>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79" name="Rectangle 22"/>
            <p:cNvSpPr/>
            <p:nvPr/>
          </p:nvSpPr>
          <p:spPr bwMode="auto">
            <a:xfrm>
              <a:off x="2634600" y="5127000"/>
              <a:ext cx="182880" cy="182880"/>
            </a:xfrm>
            <a:prstGeom prst="rect">
              <a:avLst/>
            </a:prstGeom>
            <a:solidFill>
              <a:schemeClr val="accent2"/>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0" name="TextBox 79"/>
            <p:cNvSpPr txBox="1"/>
            <p:nvPr/>
          </p:nvSpPr>
          <p:spPr>
            <a:xfrm>
              <a:off x="1872600" y="5083800"/>
              <a:ext cx="1143000" cy="232518"/>
            </a:xfrm>
            <a:prstGeom prst="rect">
              <a:avLst/>
            </a:prstGeom>
            <a:noFill/>
          </p:spPr>
          <p:txBody>
            <a:bodyPr wrap="square" rtlCol="0">
              <a:spAutoFit/>
            </a:bodyPr>
            <a:lstStyle/>
            <a:p>
              <a:r>
                <a:rPr lang="en-US" sz="2000" dirty="0" smtClean="0"/>
                <a:t>Execution</a:t>
              </a:r>
              <a:endParaRPr lang="en-US" sz="2000" dirty="0"/>
            </a:p>
          </p:txBody>
        </p:sp>
        <p:sp>
          <p:nvSpPr>
            <p:cNvPr id="81" name="TextBox 80"/>
            <p:cNvSpPr txBox="1"/>
            <p:nvPr/>
          </p:nvSpPr>
          <p:spPr>
            <a:xfrm>
              <a:off x="2798400" y="5082801"/>
              <a:ext cx="1600200" cy="232518"/>
            </a:xfrm>
            <a:prstGeom prst="rect">
              <a:avLst/>
            </a:prstGeom>
            <a:noFill/>
          </p:spPr>
          <p:txBody>
            <a:bodyPr wrap="square" rtlCol="0">
              <a:spAutoFit/>
            </a:bodyPr>
            <a:lstStyle/>
            <a:p>
              <a:r>
                <a:rPr lang="en-US" sz="2000" dirty="0" smtClean="0"/>
                <a:t>Re-execution</a:t>
              </a:r>
              <a:endParaRPr lang="en-US" sz="2000" dirty="0"/>
            </a:p>
          </p:txBody>
        </p:sp>
        <p:sp>
          <p:nvSpPr>
            <p:cNvPr id="82" name="Rectangle 25"/>
            <p:cNvSpPr/>
            <p:nvPr/>
          </p:nvSpPr>
          <p:spPr bwMode="auto">
            <a:xfrm>
              <a:off x="1371600" y="396240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3" name="Rectangle 26"/>
            <p:cNvSpPr/>
            <p:nvPr/>
          </p:nvSpPr>
          <p:spPr bwMode="auto">
            <a:xfrm>
              <a:off x="914400" y="360045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4" name="Rectangle 27"/>
            <p:cNvSpPr/>
            <p:nvPr/>
          </p:nvSpPr>
          <p:spPr bwMode="auto">
            <a:xfrm>
              <a:off x="457200" y="398145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5" name="Rectangle 28"/>
            <p:cNvSpPr/>
            <p:nvPr/>
          </p:nvSpPr>
          <p:spPr bwMode="auto">
            <a:xfrm>
              <a:off x="1828800" y="360045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6" name="Rectangle 29"/>
            <p:cNvSpPr/>
            <p:nvPr/>
          </p:nvSpPr>
          <p:spPr bwMode="auto">
            <a:xfrm>
              <a:off x="2286000" y="360045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7" name="Rectangle 30"/>
            <p:cNvSpPr/>
            <p:nvPr/>
          </p:nvSpPr>
          <p:spPr bwMode="auto">
            <a:xfrm>
              <a:off x="2743200" y="3600450"/>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8" name="Rectangle 31"/>
            <p:cNvSpPr/>
            <p:nvPr/>
          </p:nvSpPr>
          <p:spPr bwMode="auto">
            <a:xfrm>
              <a:off x="3200400" y="3962400"/>
              <a:ext cx="381000" cy="285750"/>
            </a:xfrm>
            <a:prstGeom prst="rect">
              <a:avLst/>
            </a:prstGeom>
            <a:solidFill>
              <a:schemeClr val="accent2"/>
            </a:solid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89" name="Rectangle 32"/>
            <p:cNvSpPr/>
            <p:nvPr/>
          </p:nvSpPr>
          <p:spPr bwMode="auto">
            <a:xfrm>
              <a:off x="3200400" y="3596514"/>
              <a:ext cx="381000" cy="285750"/>
            </a:xfrm>
            <a:prstGeom prst="rect">
              <a:avLst/>
            </a:prstGeom>
            <a:noFill/>
            <a:ln w="15875">
              <a:solidFill>
                <a:schemeClr val="tx1"/>
              </a:solidFill>
            </a:ln>
            <a:effec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lang="en-US" sz="2400" dirty="0" smtClean="0"/>
            </a:p>
          </p:txBody>
        </p:sp>
        <p:sp>
          <p:nvSpPr>
            <p:cNvPr id="90" name="Multiply 33"/>
            <p:cNvSpPr/>
            <p:nvPr/>
          </p:nvSpPr>
          <p:spPr>
            <a:xfrm>
              <a:off x="525600" y="3264450"/>
              <a:ext cx="228600" cy="228600"/>
            </a:xfrm>
            <a:prstGeom prst="mathMultiply">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34"/>
            <p:cNvSpPr/>
            <p:nvPr/>
          </p:nvSpPr>
          <p:spPr>
            <a:xfrm>
              <a:off x="1447800" y="3265200"/>
              <a:ext cx="228600" cy="228600"/>
            </a:xfrm>
            <a:prstGeom prst="mathMultiply">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35"/>
            <p:cNvSpPr/>
            <p:nvPr/>
          </p:nvSpPr>
          <p:spPr>
            <a:xfrm>
              <a:off x="1447800" y="4405200"/>
              <a:ext cx="228600" cy="228600"/>
            </a:xfrm>
            <a:prstGeom prst="mathMultiply">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36"/>
            <p:cNvSpPr/>
            <p:nvPr/>
          </p:nvSpPr>
          <p:spPr>
            <a:xfrm>
              <a:off x="3276600" y="3657600"/>
              <a:ext cx="228600" cy="228600"/>
            </a:xfrm>
            <a:prstGeom prst="mathMultiply">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37"/>
            <p:cNvSpPr/>
            <p:nvPr/>
          </p:nvSpPr>
          <p:spPr>
            <a:xfrm>
              <a:off x="1447800" y="4029173"/>
              <a:ext cx="228600" cy="228600"/>
            </a:xfrm>
            <a:prstGeom prst="mathMultiply">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Cloud 55"/>
          <p:cNvSpPr/>
          <p:nvPr/>
        </p:nvSpPr>
        <p:spPr bwMode="auto">
          <a:xfrm>
            <a:off x="4404478" y="4892292"/>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96" name="Cloud 55"/>
          <p:cNvSpPr/>
          <p:nvPr/>
        </p:nvSpPr>
        <p:spPr bwMode="auto">
          <a:xfrm>
            <a:off x="4382674" y="5404770"/>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97" name="Cloud 55"/>
          <p:cNvSpPr/>
          <p:nvPr/>
        </p:nvSpPr>
        <p:spPr bwMode="auto">
          <a:xfrm>
            <a:off x="5189567" y="4379813"/>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98" name="Cloud 55"/>
          <p:cNvSpPr/>
          <p:nvPr/>
        </p:nvSpPr>
        <p:spPr bwMode="auto">
          <a:xfrm>
            <a:off x="5189567" y="4892291"/>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99" name="Cloud 55"/>
          <p:cNvSpPr/>
          <p:nvPr/>
        </p:nvSpPr>
        <p:spPr bwMode="auto">
          <a:xfrm>
            <a:off x="5189567" y="5404770"/>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00" name="Cloud 55"/>
          <p:cNvSpPr/>
          <p:nvPr/>
        </p:nvSpPr>
        <p:spPr bwMode="auto">
          <a:xfrm>
            <a:off x="5999140" y="4370750"/>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01" name="Cloud 55"/>
          <p:cNvSpPr/>
          <p:nvPr/>
        </p:nvSpPr>
        <p:spPr bwMode="auto">
          <a:xfrm>
            <a:off x="5999140" y="4883228"/>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02" name="Cloud 55"/>
          <p:cNvSpPr/>
          <p:nvPr/>
        </p:nvSpPr>
        <p:spPr bwMode="auto">
          <a:xfrm>
            <a:off x="5999140" y="5395707"/>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03" name="Cloud 55"/>
          <p:cNvSpPr/>
          <p:nvPr/>
        </p:nvSpPr>
        <p:spPr bwMode="auto">
          <a:xfrm>
            <a:off x="2798740" y="4400550"/>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04" name="Cloud 55"/>
          <p:cNvSpPr/>
          <p:nvPr/>
        </p:nvSpPr>
        <p:spPr bwMode="auto">
          <a:xfrm>
            <a:off x="2798740" y="4913028"/>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05" name="Cloud 55"/>
          <p:cNvSpPr/>
          <p:nvPr/>
        </p:nvSpPr>
        <p:spPr bwMode="auto">
          <a:xfrm>
            <a:off x="2798740" y="5425507"/>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07" name="Cloud 55"/>
          <p:cNvSpPr/>
          <p:nvPr/>
        </p:nvSpPr>
        <p:spPr bwMode="auto">
          <a:xfrm>
            <a:off x="1981200" y="4921328"/>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08" name="Cloud 55"/>
          <p:cNvSpPr/>
          <p:nvPr/>
        </p:nvSpPr>
        <p:spPr bwMode="auto">
          <a:xfrm>
            <a:off x="1981200" y="5433807"/>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10" name="Cloud 55"/>
          <p:cNvSpPr/>
          <p:nvPr/>
        </p:nvSpPr>
        <p:spPr bwMode="auto">
          <a:xfrm>
            <a:off x="6800850" y="4884453"/>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
        <p:nvSpPr>
          <p:cNvPr id="111" name="Cloud 55"/>
          <p:cNvSpPr/>
          <p:nvPr/>
        </p:nvSpPr>
        <p:spPr bwMode="auto">
          <a:xfrm>
            <a:off x="6800850" y="5396932"/>
            <a:ext cx="858860" cy="281193"/>
          </a:xfrm>
          <a:prstGeom prst="cloud">
            <a:avLst/>
          </a:prstGeom>
          <a:solidFill>
            <a:schemeClr val="bg1"/>
          </a:solidFill>
          <a:ln w="19050">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r>
              <a:rPr kumimoji="0" lang="en-US" b="1" i="0" u="none" strike="noStrike" cap="none" normalizeH="0" baseline="0" dirty="0" smtClean="0">
                <a:ln>
                  <a:noFill/>
                </a:ln>
                <a:effectLst/>
                <a:latin typeface="Century Gothic" pitchFamily="34" charset="0"/>
                <a:cs typeface="Times New Roman" pitchFamily="18" charset="0"/>
              </a:rPr>
              <a:t>Idle</a:t>
            </a:r>
          </a:p>
        </p:txBody>
      </p:sp>
    </p:spTree>
    <p:extLst>
      <p:ext uri="{BB962C8B-B14F-4D97-AF65-F5344CB8AC3E}">
        <p14:creationId xmlns:p14="http://schemas.microsoft.com/office/powerpoint/2010/main" val="26460244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SPMD-oriented analytical model and tuner</a:t>
            </a:r>
          </a:p>
          <a:p>
            <a:pPr lvl="1"/>
            <a:r>
              <a:rPr lang="en-US" dirty="0" smtClean="0"/>
              <a:t>Extrapolated profile</a:t>
            </a:r>
          </a:p>
          <a:p>
            <a:pPr lvl="1"/>
            <a:r>
              <a:rPr lang="en-US" dirty="0" smtClean="0"/>
              <a:t>Machine characteristics</a:t>
            </a:r>
            <a:endParaRPr lang="en-US" dirty="0"/>
          </a:p>
          <a:p>
            <a:pPr lvl="1"/>
            <a:r>
              <a:rPr lang="en-US" dirty="0" smtClean="0"/>
              <a:t>Tuning space and models</a:t>
            </a:r>
          </a:p>
          <a:p>
            <a:pPr lvl="1"/>
            <a:endParaRPr lang="en-US" dirty="0"/>
          </a:p>
          <a:p>
            <a:pPr lvl="1"/>
            <a:endParaRPr lang="en-US" dirty="0" smtClean="0"/>
          </a:p>
          <a:p>
            <a:pPr lvl="1"/>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p:txBody>
      </p:sp>
      <p:sp>
        <p:nvSpPr>
          <p:cNvPr id="4" name="Slide Number Placeholder 3"/>
          <p:cNvSpPr>
            <a:spLocks noGrp="1"/>
          </p:cNvSpPr>
          <p:nvPr>
            <p:ph type="sldNum" idx="12"/>
          </p:nvPr>
        </p:nvSpPr>
        <p:spPr/>
        <p:txBody>
          <a:bodyPr/>
          <a:lstStyle/>
          <a:p>
            <a:fld id="{359B1C28-9D21-4559-A913-2EE6820D4D1C}" type="slidenum">
              <a:rPr lang="en-US" smtClean="0"/>
              <a:pPr/>
              <a:t>57</a:t>
            </a:fld>
            <a:endParaRPr lang="en-US"/>
          </a:p>
        </p:txBody>
      </p:sp>
      <p:sp>
        <p:nvSpPr>
          <p:cNvPr id="5" name="Footer Placeholder 4"/>
          <p:cNvSpPr>
            <a:spLocks noGrp="1"/>
          </p:cNvSpPr>
          <p:nvPr>
            <p:ph type="ftr" idx="3"/>
          </p:nvPr>
        </p:nvSpPr>
        <p:spPr/>
        <p:txBody>
          <a:bodyPr/>
          <a:lstStyle/>
          <a:p>
            <a:r>
              <a:rPr lang="fr-FR" smtClean="0"/>
              <a:t>Containment Domains Resilience (c) Mattan Erez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743200"/>
            <a:ext cx="5257800" cy="3962775"/>
          </a:xfrm>
          <a:prstGeom prst="rect">
            <a:avLst/>
          </a:prstGeom>
        </p:spPr>
      </p:pic>
    </p:spTree>
    <p:extLst>
      <p:ext uri="{BB962C8B-B14F-4D97-AF65-F5344CB8AC3E}">
        <p14:creationId xmlns:p14="http://schemas.microsoft.com/office/powerpoint/2010/main" val="28833307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Auto-tuned cross-layer resilience!</a:t>
            </a:r>
          </a:p>
          <a:p>
            <a:pPr lvl="1"/>
            <a:r>
              <a:rPr lang="en-US" dirty="0" smtClean="0"/>
              <a:t>Iterate with error injection</a:t>
            </a:r>
          </a:p>
          <a:p>
            <a:pPr lvl="1"/>
            <a:r>
              <a:rPr lang="en-US" dirty="0" smtClean="0"/>
              <a:t>Intelligent search exploration</a:t>
            </a:r>
          </a:p>
        </p:txBody>
      </p:sp>
      <p:sp>
        <p:nvSpPr>
          <p:cNvPr id="3" name="Slide Number Placeholder 2"/>
          <p:cNvSpPr>
            <a:spLocks noGrp="1"/>
          </p:cNvSpPr>
          <p:nvPr>
            <p:ph type="sldNum" idx="12"/>
          </p:nvPr>
        </p:nvSpPr>
        <p:spPr/>
        <p:txBody>
          <a:bodyPr/>
          <a:lstStyle/>
          <a:p>
            <a:fld id="{257B593F-3784-4EB5-9510-D536B41273A7}" type="slidenum">
              <a:rPr lang="en-US" smtClean="0"/>
              <a:t>58</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3628127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Execution model progress</a:t>
            </a:r>
          </a:p>
          <a:p>
            <a:pPr lvl="1"/>
            <a:r>
              <a:rPr lang="en-US" dirty="0" smtClean="0"/>
              <a:t>Building systems is hard and tricky</a:t>
            </a:r>
          </a:p>
          <a:p>
            <a:pPr lvl="1"/>
            <a:r>
              <a:rPr lang="en-US" dirty="0" smtClean="0"/>
              <a:t>Limited release of single-node runtime</a:t>
            </a:r>
          </a:p>
          <a:p>
            <a:pPr lvl="1"/>
            <a:r>
              <a:rPr lang="en-US" dirty="0" smtClean="0"/>
              <a:t>MPI runtime very close</a:t>
            </a:r>
          </a:p>
          <a:p>
            <a:pPr lvl="2"/>
            <a:r>
              <a:rPr lang="en-US" dirty="0" smtClean="0"/>
              <a:t>Lots of distributed programming issues</a:t>
            </a:r>
          </a:p>
          <a:p>
            <a:pPr lvl="2"/>
            <a:r>
              <a:rPr lang="en-US" dirty="0" smtClean="0"/>
              <a:t>Lots of current sad state of FT issues</a:t>
            </a:r>
          </a:p>
          <a:p>
            <a:pPr lvl="1"/>
            <a:r>
              <a:rPr lang="en-US" dirty="0" smtClean="0"/>
              <a:t>Open source soon on </a:t>
            </a:r>
            <a:r>
              <a:rPr lang="en-US" dirty="0" err="1" smtClean="0"/>
              <a:t>Bitbucket</a:t>
            </a:r>
            <a:endParaRPr lang="en-US" dirty="0" smtClean="0"/>
          </a:p>
          <a:p>
            <a:pPr lvl="2"/>
            <a:r>
              <a:rPr lang="en-US" dirty="0" smtClean="0"/>
              <a:t>Initially only for soft errors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59</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213254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baseline: </a:t>
            </a:r>
            <a:r>
              <a:rPr lang="en-US" b="1" dirty="0" smtClean="0"/>
              <a:t>checkpoint-restart</a:t>
            </a:r>
            <a:endParaRPr lang="en-US" dirty="0" smtClean="0"/>
          </a:p>
          <a:p>
            <a:pPr lvl="1"/>
            <a:endParaRPr lang="en-US" dirty="0"/>
          </a:p>
          <a:p>
            <a:r>
              <a:rPr lang="en-US" dirty="0" smtClean="0"/>
              <a:t>Not good enough on its own</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6</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1343804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Already useful and collaborations in progress</a:t>
            </a:r>
          </a:p>
          <a:p>
            <a:pPr lvl="1"/>
            <a:r>
              <a:rPr lang="en-US" dirty="0" smtClean="0"/>
              <a:t>Reaching down to hardware in FF2</a:t>
            </a:r>
          </a:p>
          <a:p>
            <a:pPr lvl="1"/>
            <a:r>
              <a:rPr lang="en-US" dirty="0" smtClean="0"/>
              <a:t>Global address space with DEGAS</a:t>
            </a:r>
          </a:p>
          <a:p>
            <a:pPr lvl="1"/>
            <a:r>
              <a:rPr lang="en-US" dirty="0" smtClean="0"/>
              <a:t>Task-based execution in Legion and SWARM</a:t>
            </a:r>
          </a:p>
          <a:p>
            <a:pPr lvl="1"/>
            <a:r>
              <a:rPr lang="en-US" dirty="0" smtClean="0"/>
              <a:t>DSL-facing in Stanford’s PSAAP II</a:t>
            </a:r>
          </a:p>
          <a:p>
            <a:pPr lvl="1"/>
            <a:r>
              <a:rPr lang="en-US" dirty="0" smtClean="0"/>
              <a:t>Algorithmic approach within TOORSES</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60</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5055346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TOORSES fault-tolerant hierarchical solver</a:t>
            </a:r>
          </a:p>
          <a:p>
            <a:pPr lvl="1"/>
            <a:r>
              <a:rPr lang="en-US" dirty="0" smtClean="0"/>
              <a:t>Brian Austin, Eric Roman, and </a:t>
            </a:r>
            <a:r>
              <a:rPr lang="en-US" dirty="0" err="1" smtClean="0"/>
              <a:t>Xiaoye</a:t>
            </a:r>
            <a:r>
              <a:rPr lang="en-US" dirty="0" smtClean="0"/>
              <a:t> (Sherry) Li</a:t>
            </a:r>
            <a:br>
              <a:rPr lang="en-US" dirty="0" smtClean="0"/>
            </a:br>
            <a:r>
              <a:rPr lang="en-US" dirty="0" smtClean="0"/>
              <a:t>LBNL</a:t>
            </a:r>
          </a:p>
          <a:p>
            <a:pPr lvl="1"/>
            <a:r>
              <a:rPr lang="en-US" dirty="0" smtClean="0"/>
              <a:t>Hierarchical semi-separable representation</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61</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15685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135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 CDs at different granularities</a:t>
            </a:r>
          </a:p>
          <a:p>
            <a:pPr lvl="1"/>
            <a:r>
              <a:rPr lang="en-US" dirty="0" smtClean="0"/>
              <a:t>Hierarchical and partial preservation</a:t>
            </a:r>
          </a:p>
          <a:p>
            <a:r>
              <a:rPr lang="en-US" dirty="0" smtClean="0"/>
              <a:t>Add algorithmic and cheap detection</a:t>
            </a:r>
          </a:p>
          <a:p>
            <a:r>
              <a:rPr lang="en-US" dirty="0" smtClean="0"/>
              <a:t>Compare to: </a:t>
            </a:r>
          </a:p>
          <a:p>
            <a:pPr lvl="1"/>
            <a:r>
              <a:rPr lang="en-US" dirty="0" smtClean="0"/>
              <a:t>Algorithmic recovery with redundant computation</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3" name="Slide Number Placeholder 2"/>
          <p:cNvSpPr>
            <a:spLocks noGrp="1"/>
          </p:cNvSpPr>
          <p:nvPr>
            <p:ph type="sldNum" idx="12"/>
          </p:nvPr>
        </p:nvSpPr>
        <p:spPr/>
        <p:txBody>
          <a:bodyPr/>
          <a:lstStyle/>
          <a:p>
            <a:fld id="{359B1C28-9D21-4559-A913-2EE6820D4D1C}" type="slidenum">
              <a:rPr lang="en-US" smtClean="0"/>
              <a:pPr/>
              <a:t>62</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graphicFrame>
        <p:nvGraphicFramePr>
          <p:cNvPr id="5" name="Chart 4"/>
          <p:cNvGraphicFramePr>
            <a:graphicFrameLocks/>
          </p:cNvGraphicFramePr>
          <p:nvPr>
            <p:extLst/>
          </p:nvPr>
        </p:nvGraphicFramePr>
        <p:xfrm>
          <a:off x="990600" y="3471956"/>
          <a:ext cx="6969125" cy="3359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8613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LULESH CD mapping example</a:t>
            </a:r>
            <a:endParaRPr lang="en-US" dirty="0"/>
          </a:p>
        </p:txBody>
      </p:sp>
      <p:sp>
        <p:nvSpPr>
          <p:cNvPr id="4" name="Slide Number Placeholder 3"/>
          <p:cNvSpPr>
            <a:spLocks noGrp="1"/>
          </p:cNvSpPr>
          <p:nvPr>
            <p:ph type="sldNum" idx="12"/>
          </p:nvPr>
        </p:nvSpPr>
        <p:spPr/>
        <p:txBody>
          <a:bodyPr/>
          <a:lstStyle/>
          <a:p>
            <a:fld id="{359B1C28-9D21-4559-A913-2EE6820D4D1C}" type="slidenum">
              <a:rPr lang="en-US" smtClean="0"/>
              <a:pPr/>
              <a:t>63</a:t>
            </a:fld>
            <a:endParaRPr lang="en-US"/>
          </a:p>
        </p:txBody>
      </p:sp>
      <p:sp>
        <p:nvSpPr>
          <p:cNvPr id="5" name="Footer Placeholder 4"/>
          <p:cNvSpPr>
            <a:spLocks noGrp="1"/>
          </p:cNvSpPr>
          <p:nvPr>
            <p:ph type="ftr" idx="3"/>
          </p:nvPr>
        </p:nvSpPr>
        <p:spPr/>
        <p:txBody>
          <a:bodyPr/>
          <a:lstStyle/>
          <a:p>
            <a:r>
              <a:rPr lang="fr-FR" smtClean="0"/>
              <a:t>Containment Domains Resilience (c) Mattan Erez</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60" y="1219200"/>
            <a:ext cx="801744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466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p:txBody>
          <a:bodyPr/>
          <a:lstStyle/>
          <a:p>
            <a:r>
              <a:rPr lang="en-US" dirty="0" err="1" smtClean="0"/>
              <a:t>Autotuned</a:t>
            </a:r>
            <a:r>
              <a:rPr lang="en-US" dirty="0" smtClean="0"/>
              <a:t> CDs perform well</a:t>
            </a:r>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64</a:t>
            </a:fld>
            <a:endParaRPr lang="en-US" altLang="en-US"/>
          </a:p>
        </p:txBody>
      </p:sp>
      <p:sp>
        <p:nvSpPr>
          <p:cNvPr id="8" name="Footer Placeholder 1"/>
          <p:cNvSpPr>
            <a:spLocks noGrp="1"/>
          </p:cNvSpPr>
          <p:nvPr>
            <p:ph type="ftr" idx="3"/>
          </p:nvPr>
        </p:nvSpPr>
        <p:spPr/>
        <p:txBody>
          <a:bodyPr/>
          <a:lstStyle/>
          <a:p>
            <a:r>
              <a:rPr lang="fr-FR" smtClean="0"/>
              <a:t>Containment Domains Resilience (c) Mattan Erez</a:t>
            </a:r>
            <a:endParaRPr lang="en-US" dirty="0"/>
          </a:p>
        </p:txBody>
      </p:sp>
      <p:sp>
        <p:nvSpPr>
          <p:cNvPr id="2" name="TextBox 1"/>
          <p:cNvSpPr txBox="1"/>
          <p:nvPr/>
        </p:nvSpPr>
        <p:spPr>
          <a:xfrm>
            <a:off x="3181350" y="6172200"/>
            <a:ext cx="3219450" cy="369332"/>
          </a:xfrm>
          <a:prstGeom prst="rect">
            <a:avLst/>
          </a:prstGeom>
          <a:noFill/>
        </p:spPr>
        <p:txBody>
          <a:bodyPr wrap="square" rtlCol="0">
            <a:spAutoFit/>
          </a:bodyPr>
          <a:lstStyle/>
          <a:p>
            <a:r>
              <a:rPr lang="en-US" b="1" dirty="0" smtClean="0"/>
              <a:t>Peak System Performance</a:t>
            </a:r>
            <a:endParaRPr lang="en-US" b="1" dirty="0"/>
          </a:p>
        </p:txBody>
      </p:sp>
      <p:sp>
        <p:nvSpPr>
          <p:cNvPr id="4" name="TextBox 3"/>
          <p:cNvSpPr txBox="1"/>
          <p:nvPr/>
        </p:nvSpPr>
        <p:spPr>
          <a:xfrm>
            <a:off x="88900" y="2526268"/>
            <a:ext cx="977900" cy="400110"/>
          </a:xfrm>
          <a:prstGeom prst="rect">
            <a:avLst/>
          </a:prstGeom>
          <a:noFill/>
        </p:spPr>
        <p:txBody>
          <a:bodyPr wrap="square" rtlCol="0">
            <a:spAutoFit/>
          </a:bodyPr>
          <a:lstStyle/>
          <a:p>
            <a:r>
              <a:rPr lang="en-US" sz="2000" b="1" dirty="0" smtClean="0">
                <a:solidFill>
                  <a:srgbClr val="C00000"/>
                </a:solidFill>
              </a:rPr>
              <a:t>NT</a:t>
            </a:r>
            <a:endParaRPr lang="en-US" sz="2000" b="1" dirty="0">
              <a:solidFill>
                <a:srgbClr val="C00000"/>
              </a:solidFill>
            </a:endParaRPr>
          </a:p>
        </p:txBody>
      </p:sp>
      <p:sp>
        <p:nvSpPr>
          <p:cNvPr id="13" name="TextBox 12"/>
          <p:cNvSpPr txBox="1"/>
          <p:nvPr/>
        </p:nvSpPr>
        <p:spPr>
          <a:xfrm>
            <a:off x="38100" y="4197866"/>
            <a:ext cx="977900" cy="400110"/>
          </a:xfrm>
          <a:prstGeom prst="rect">
            <a:avLst/>
          </a:prstGeom>
          <a:noFill/>
        </p:spPr>
        <p:txBody>
          <a:bodyPr wrap="square" rtlCol="0">
            <a:spAutoFit/>
          </a:bodyPr>
          <a:lstStyle/>
          <a:p>
            <a:r>
              <a:rPr lang="en-US" sz="2000" b="1" dirty="0" err="1" smtClean="0">
                <a:solidFill>
                  <a:srgbClr val="C00000"/>
                </a:solidFill>
              </a:rPr>
              <a:t>SpMV</a:t>
            </a:r>
            <a:endParaRPr lang="en-US" sz="2000" b="1" dirty="0">
              <a:solidFill>
                <a:srgbClr val="C00000"/>
              </a:solidFill>
            </a:endParaRPr>
          </a:p>
        </p:txBody>
      </p:sp>
      <p:sp>
        <p:nvSpPr>
          <p:cNvPr id="14" name="TextBox 13"/>
          <p:cNvSpPr txBox="1"/>
          <p:nvPr/>
        </p:nvSpPr>
        <p:spPr>
          <a:xfrm>
            <a:off x="0" y="5893724"/>
            <a:ext cx="1244600" cy="400110"/>
          </a:xfrm>
          <a:prstGeom prst="rect">
            <a:avLst/>
          </a:prstGeom>
          <a:noFill/>
        </p:spPr>
        <p:txBody>
          <a:bodyPr wrap="square" rtlCol="0">
            <a:spAutoFit/>
          </a:bodyPr>
          <a:lstStyle/>
          <a:p>
            <a:r>
              <a:rPr lang="en-US" sz="2000" b="1" dirty="0" smtClean="0">
                <a:solidFill>
                  <a:srgbClr val="C00000"/>
                </a:solidFill>
              </a:rPr>
              <a:t>HPCCG</a:t>
            </a:r>
            <a:endParaRPr lang="en-US" sz="2000" b="1" dirty="0">
              <a:solidFill>
                <a:srgbClr val="C00000"/>
              </a:solidFill>
            </a:endParaRPr>
          </a:p>
        </p:txBody>
      </p:sp>
      <p:graphicFrame>
        <p:nvGraphicFramePr>
          <p:cNvPr id="17" name="Chart 16"/>
          <p:cNvGraphicFramePr>
            <a:graphicFrameLocks/>
          </p:cNvGraphicFramePr>
          <p:nvPr>
            <p:extLst/>
          </p:nvPr>
        </p:nvGraphicFramePr>
        <p:xfrm>
          <a:off x="427587" y="1143000"/>
          <a:ext cx="8531352" cy="1755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nvPr>
        </p:nvGraphicFramePr>
        <p:xfrm>
          <a:off x="427587" y="2811550"/>
          <a:ext cx="8531352" cy="1755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nvPr>
        </p:nvGraphicFramePr>
        <p:xfrm>
          <a:off x="427587" y="4507406"/>
          <a:ext cx="8531352" cy="1755648"/>
        </p:xfrm>
        <a:graphic>
          <a:graphicData uri="http://schemas.openxmlformats.org/drawingml/2006/chart">
            <c:chart xmlns:c="http://schemas.openxmlformats.org/drawingml/2006/chart" xmlns:r="http://schemas.openxmlformats.org/officeDocument/2006/relationships" r:id="rId5"/>
          </a:graphicData>
        </a:graphic>
      </p:graphicFrame>
      <p:sp>
        <p:nvSpPr>
          <p:cNvPr id="3" name="Down Arrow 2"/>
          <p:cNvSpPr/>
          <p:nvPr/>
        </p:nvSpPr>
        <p:spPr bwMode="auto">
          <a:xfrm flipV="1">
            <a:off x="0" y="1585912"/>
            <a:ext cx="152400" cy="4281487"/>
          </a:xfrm>
          <a:prstGeom prst="downArrow">
            <a:avLst/>
          </a:prstGeom>
          <a:solidFill>
            <a:srgbClr val="00B050"/>
          </a:solidFill>
          <a:ln w="38100" cap="flat" cmpd="sng" algn="ctr">
            <a:solidFill>
              <a:schemeClr val="accent3">
                <a:lumMod val="50000"/>
              </a:schemeClr>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Tree>
    <p:extLst>
      <p:ext uri="{BB962C8B-B14F-4D97-AF65-F5344CB8AC3E}">
        <p14:creationId xmlns:p14="http://schemas.microsoft.com/office/powerpoint/2010/main" val="35266330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nvPr>
        </p:nvGraphicFramePr>
        <p:xfrm>
          <a:off x="429768" y="1143000"/>
          <a:ext cx="8531352" cy="175564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2"/>
          <p:cNvSpPr>
            <a:spLocks noGrp="1" noChangeArrowheads="1"/>
          </p:cNvSpPr>
          <p:nvPr>
            <p:ph type="title"/>
          </p:nvPr>
        </p:nvSpPr>
        <p:spPr/>
        <p:txBody>
          <a:bodyPr/>
          <a:lstStyle/>
          <a:p>
            <a:r>
              <a:rPr lang="en-US" dirty="0" smtClean="0"/>
              <a:t>CDs improve energy efficiency at scale</a:t>
            </a:r>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65</a:t>
            </a:fld>
            <a:endParaRPr lang="en-US" altLang="en-US"/>
          </a:p>
        </p:txBody>
      </p:sp>
      <p:sp>
        <p:nvSpPr>
          <p:cNvPr id="8" name="Footer Placeholder 1"/>
          <p:cNvSpPr>
            <a:spLocks noGrp="1"/>
          </p:cNvSpPr>
          <p:nvPr>
            <p:ph type="ftr" idx="3"/>
          </p:nvPr>
        </p:nvSpPr>
        <p:spPr/>
        <p:txBody>
          <a:bodyPr/>
          <a:lstStyle/>
          <a:p>
            <a:r>
              <a:rPr lang="fr-FR" smtClean="0"/>
              <a:t>Containment Domains Resilience (c) Mattan Erez</a:t>
            </a:r>
            <a:endParaRPr lang="en-US" dirty="0"/>
          </a:p>
        </p:txBody>
      </p:sp>
      <p:sp>
        <p:nvSpPr>
          <p:cNvPr id="2" name="TextBox 1"/>
          <p:cNvSpPr txBox="1"/>
          <p:nvPr/>
        </p:nvSpPr>
        <p:spPr>
          <a:xfrm>
            <a:off x="3181350" y="6324600"/>
            <a:ext cx="3371850" cy="369332"/>
          </a:xfrm>
          <a:prstGeom prst="rect">
            <a:avLst/>
          </a:prstGeom>
          <a:noFill/>
        </p:spPr>
        <p:txBody>
          <a:bodyPr wrap="square" rtlCol="0">
            <a:spAutoFit/>
          </a:bodyPr>
          <a:lstStyle/>
          <a:p>
            <a:r>
              <a:rPr lang="en-US" b="1" dirty="0" smtClean="0"/>
              <a:t>Peak System Performance</a:t>
            </a:r>
            <a:endParaRPr lang="en-US" b="1" dirty="0"/>
          </a:p>
        </p:txBody>
      </p:sp>
      <p:graphicFrame>
        <p:nvGraphicFramePr>
          <p:cNvPr id="14" name="Chart 13"/>
          <p:cNvGraphicFramePr>
            <a:graphicFrameLocks/>
          </p:cNvGraphicFramePr>
          <p:nvPr>
            <p:extLst/>
          </p:nvPr>
        </p:nvGraphicFramePr>
        <p:xfrm>
          <a:off x="429768" y="2816352"/>
          <a:ext cx="8531352" cy="1755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nvPr>
        </p:nvGraphicFramePr>
        <p:xfrm>
          <a:off x="438912" y="4507992"/>
          <a:ext cx="8531352" cy="1755648"/>
        </p:xfrm>
        <a:graphic>
          <a:graphicData uri="http://schemas.openxmlformats.org/drawingml/2006/chart">
            <c:chart xmlns:c="http://schemas.openxmlformats.org/drawingml/2006/chart" xmlns:r="http://schemas.openxmlformats.org/officeDocument/2006/relationships" r:id="rId5"/>
          </a:graphicData>
        </a:graphic>
      </p:graphicFrame>
      <p:sp>
        <p:nvSpPr>
          <p:cNvPr id="4" name="Wave 3"/>
          <p:cNvSpPr/>
          <p:nvPr/>
        </p:nvSpPr>
        <p:spPr bwMode="auto">
          <a:xfrm>
            <a:off x="2998381" y="1499190"/>
            <a:ext cx="409353" cy="166577"/>
          </a:xfrm>
          <a:prstGeom prst="wav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5" name="Wave 14"/>
          <p:cNvSpPr/>
          <p:nvPr/>
        </p:nvSpPr>
        <p:spPr bwMode="auto">
          <a:xfrm>
            <a:off x="3781647" y="1513367"/>
            <a:ext cx="409353" cy="166577"/>
          </a:xfrm>
          <a:prstGeom prst="wav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6" name="Wave 15"/>
          <p:cNvSpPr/>
          <p:nvPr/>
        </p:nvSpPr>
        <p:spPr bwMode="auto">
          <a:xfrm>
            <a:off x="4572000" y="1524000"/>
            <a:ext cx="409353" cy="166577"/>
          </a:xfrm>
          <a:prstGeom prst="wav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7" name="Wave 16"/>
          <p:cNvSpPr/>
          <p:nvPr/>
        </p:nvSpPr>
        <p:spPr bwMode="auto">
          <a:xfrm>
            <a:off x="4572000" y="3186223"/>
            <a:ext cx="409353" cy="166577"/>
          </a:xfrm>
          <a:prstGeom prst="wav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23" name="Wave 22"/>
          <p:cNvSpPr/>
          <p:nvPr/>
        </p:nvSpPr>
        <p:spPr bwMode="auto">
          <a:xfrm>
            <a:off x="3781647" y="3200400"/>
            <a:ext cx="409353" cy="166577"/>
          </a:xfrm>
          <a:prstGeom prst="wav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24" name="Wave 23"/>
          <p:cNvSpPr/>
          <p:nvPr/>
        </p:nvSpPr>
        <p:spPr bwMode="auto">
          <a:xfrm>
            <a:off x="4572000" y="4830724"/>
            <a:ext cx="409353" cy="166577"/>
          </a:xfrm>
          <a:prstGeom prst="wav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25" name="Wave 24"/>
          <p:cNvSpPr/>
          <p:nvPr/>
        </p:nvSpPr>
        <p:spPr bwMode="auto">
          <a:xfrm>
            <a:off x="5388934" y="4851990"/>
            <a:ext cx="409353" cy="166577"/>
          </a:xfrm>
          <a:prstGeom prst="wav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26" name="Wave 25"/>
          <p:cNvSpPr/>
          <p:nvPr/>
        </p:nvSpPr>
        <p:spPr bwMode="auto">
          <a:xfrm>
            <a:off x="6220047" y="4862623"/>
            <a:ext cx="409353" cy="166577"/>
          </a:xfrm>
          <a:prstGeom prst="wav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27" name="TextBox 26"/>
          <p:cNvSpPr txBox="1"/>
          <p:nvPr/>
        </p:nvSpPr>
        <p:spPr>
          <a:xfrm>
            <a:off x="88900" y="2526268"/>
            <a:ext cx="977900" cy="400110"/>
          </a:xfrm>
          <a:prstGeom prst="rect">
            <a:avLst/>
          </a:prstGeom>
          <a:noFill/>
        </p:spPr>
        <p:txBody>
          <a:bodyPr wrap="square" rtlCol="0">
            <a:spAutoFit/>
          </a:bodyPr>
          <a:lstStyle/>
          <a:p>
            <a:r>
              <a:rPr lang="en-US" sz="2000" b="1" dirty="0" smtClean="0">
                <a:solidFill>
                  <a:srgbClr val="C00000"/>
                </a:solidFill>
              </a:rPr>
              <a:t>NT</a:t>
            </a:r>
            <a:endParaRPr lang="en-US" sz="2000" b="1" dirty="0">
              <a:solidFill>
                <a:srgbClr val="C00000"/>
              </a:solidFill>
            </a:endParaRPr>
          </a:p>
        </p:txBody>
      </p:sp>
      <p:sp>
        <p:nvSpPr>
          <p:cNvPr id="28" name="TextBox 27"/>
          <p:cNvSpPr txBox="1"/>
          <p:nvPr/>
        </p:nvSpPr>
        <p:spPr>
          <a:xfrm>
            <a:off x="38100" y="4197866"/>
            <a:ext cx="977900" cy="400110"/>
          </a:xfrm>
          <a:prstGeom prst="rect">
            <a:avLst/>
          </a:prstGeom>
          <a:noFill/>
        </p:spPr>
        <p:txBody>
          <a:bodyPr wrap="square" rtlCol="0">
            <a:spAutoFit/>
          </a:bodyPr>
          <a:lstStyle/>
          <a:p>
            <a:r>
              <a:rPr lang="en-US" sz="2000" b="1" dirty="0" err="1" smtClean="0">
                <a:solidFill>
                  <a:srgbClr val="C00000"/>
                </a:solidFill>
              </a:rPr>
              <a:t>SpMV</a:t>
            </a:r>
            <a:endParaRPr lang="en-US" sz="2000" b="1" dirty="0">
              <a:solidFill>
                <a:srgbClr val="C00000"/>
              </a:solidFill>
            </a:endParaRPr>
          </a:p>
        </p:txBody>
      </p:sp>
      <p:sp>
        <p:nvSpPr>
          <p:cNvPr id="29" name="TextBox 28"/>
          <p:cNvSpPr txBox="1"/>
          <p:nvPr/>
        </p:nvSpPr>
        <p:spPr>
          <a:xfrm>
            <a:off x="0" y="5893724"/>
            <a:ext cx="1244600" cy="400110"/>
          </a:xfrm>
          <a:prstGeom prst="rect">
            <a:avLst/>
          </a:prstGeom>
          <a:noFill/>
        </p:spPr>
        <p:txBody>
          <a:bodyPr wrap="square" rtlCol="0">
            <a:spAutoFit/>
          </a:bodyPr>
          <a:lstStyle/>
          <a:p>
            <a:r>
              <a:rPr lang="en-US" sz="2000" b="1" dirty="0" smtClean="0">
                <a:solidFill>
                  <a:srgbClr val="C00000"/>
                </a:solidFill>
              </a:rPr>
              <a:t>HPCCG</a:t>
            </a:r>
            <a:endParaRPr lang="en-US" sz="2000" b="1" dirty="0">
              <a:solidFill>
                <a:srgbClr val="C00000"/>
              </a:solidFill>
            </a:endParaRPr>
          </a:p>
        </p:txBody>
      </p:sp>
      <p:sp>
        <p:nvSpPr>
          <p:cNvPr id="21" name="Down Arrow 20"/>
          <p:cNvSpPr/>
          <p:nvPr/>
        </p:nvSpPr>
        <p:spPr bwMode="auto">
          <a:xfrm>
            <a:off x="0" y="1752600"/>
            <a:ext cx="152400" cy="4038600"/>
          </a:xfrm>
          <a:prstGeom prst="downArrow">
            <a:avLst/>
          </a:prstGeom>
          <a:solidFill>
            <a:srgbClr val="00B050"/>
          </a:solidFill>
          <a:ln w="38100" cap="flat" cmpd="sng" algn="ctr">
            <a:solidFill>
              <a:schemeClr val="accent3">
                <a:lumMod val="50000"/>
              </a:schemeClr>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Tree>
    <p:extLst>
      <p:ext uri="{BB962C8B-B14F-4D97-AF65-F5344CB8AC3E}">
        <p14:creationId xmlns:p14="http://schemas.microsoft.com/office/powerpoint/2010/main" val="30907057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10X failure rate emphasizes CD benefits</a:t>
            </a:r>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66</a:t>
            </a:fld>
            <a:endParaRPr lang="en-US" altLang="en-US"/>
          </a:p>
        </p:txBody>
      </p:sp>
      <p:sp>
        <p:nvSpPr>
          <p:cNvPr id="8" name="Footer Placeholder 1"/>
          <p:cNvSpPr>
            <a:spLocks noGrp="1"/>
          </p:cNvSpPr>
          <p:nvPr>
            <p:ph type="ftr" idx="3"/>
          </p:nvPr>
        </p:nvSpPr>
        <p:spPr/>
        <p:txBody>
          <a:bodyPr/>
          <a:lstStyle/>
          <a:p>
            <a:r>
              <a:rPr lang="fr-FR" smtClean="0"/>
              <a:t>Containment Domains Resilience (c) Mattan Erez</a:t>
            </a:r>
            <a:endParaRPr lang="en-US" dirty="0"/>
          </a:p>
        </p:txBody>
      </p:sp>
      <p:sp>
        <p:nvSpPr>
          <p:cNvPr id="2" name="TextBox 1"/>
          <p:cNvSpPr txBox="1"/>
          <p:nvPr/>
        </p:nvSpPr>
        <p:spPr>
          <a:xfrm>
            <a:off x="3200400" y="6324600"/>
            <a:ext cx="2438400" cy="369332"/>
          </a:xfrm>
          <a:prstGeom prst="rect">
            <a:avLst/>
          </a:prstGeom>
          <a:noFill/>
        </p:spPr>
        <p:txBody>
          <a:bodyPr wrap="square" rtlCol="0">
            <a:spAutoFit/>
          </a:bodyPr>
          <a:lstStyle/>
          <a:p>
            <a:r>
              <a:rPr lang="en-US" dirty="0" smtClean="0"/>
              <a:t>Peak Performance</a:t>
            </a:r>
            <a:endParaRPr lang="en-US" dirty="0"/>
          </a:p>
        </p:txBody>
      </p:sp>
      <p:graphicFrame>
        <p:nvGraphicFramePr>
          <p:cNvPr id="9" name="Chart 8"/>
          <p:cNvGraphicFramePr>
            <a:graphicFrameLocks/>
          </p:cNvGraphicFramePr>
          <p:nvPr>
            <p:extLst/>
          </p:nvPr>
        </p:nvGraphicFramePr>
        <p:xfrm>
          <a:off x="371475" y="1295400"/>
          <a:ext cx="8763000" cy="16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393573" y="2895600"/>
          <a:ext cx="8759952" cy="1627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nvPr>
        </p:nvGraphicFramePr>
        <p:xfrm>
          <a:off x="393573" y="4572000"/>
          <a:ext cx="8759952" cy="1627632"/>
        </p:xfrm>
        <a:graphic>
          <a:graphicData uri="http://schemas.openxmlformats.org/drawingml/2006/chart">
            <c:chart xmlns:c="http://schemas.openxmlformats.org/drawingml/2006/chart" xmlns:r="http://schemas.openxmlformats.org/officeDocument/2006/relationships" r:id="rId5"/>
          </a:graphicData>
        </a:graphic>
      </p:graphicFrame>
      <p:sp>
        <p:nvSpPr>
          <p:cNvPr id="3" name="직사각형 2"/>
          <p:cNvSpPr/>
          <p:nvPr/>
        </p:nvSpPr>
        <p:spPr bwMode="auto">
          <a:xfrm>
            <a:off x="7315200" y="6172200"/>
            <a:ext cx="152400" cy="1524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ko-KR" alt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4" name="TextBox 3"/>
          <p:cNvSpPr txBox="1"/>
          <p:nvPr/>
        </p:nvSpPr>
        <p:spPr>
          <a:xfrm>
            <a:off x="7496629" y="6109900"/>
            <a:ext cx="1505540" cy="276999"/>
          </a:xfrm>
          <a:prstGeom prst="rect">
            <a:avLst/>
          </a:prstGeom>
          <a:noFill/>
        </p:spPr>
        <p:txBody>
          <a:bodyPr wrap="none" rtlCol="0">
            <a:spAutoFit/>
          </a:bodyPr>
          <a:lstStyle/>
          <a:p>
            <a:r>
              <a:rPr lang="en-US" altLang="ko-KR" sz="1200" dirty="0" smtClean="0"/>
              <a:t>Energy Overhead</a:t>
            </a:r>
            <a:endParaRPr lang="ko-KR" altLang="en-US" sz="1200" dirty="0"/>
          </a:p>
        </p:txBody>
      </p:sp>
    </p:spTree>
    <p:extLst>
      <p:ext uri="{BB962C8B-B14F-4D97-AF65-F5344CB8AC3E}">
        <p14:creationId xmlns:p14="http://schemas.microsoft.com/office/powerpoint/2010/main" val="18363467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What if my application has many barriers?</a:t>
            </a:r>
          </a:p>
          <a:p>
            <a:pPr lvl="1"/>
            <a:r>
              <a:rPr lang="en-US" dirty="0" smtClean="0"/>
              <a:t>Can’t really form a tree</a:t>
            </a:r>
            <a:r>
              <a:rPr lang="en-US" dirty="0"/>
              <a:t>?</a:t>
            </a:r>
          </a:p>
        </p:txBody>
      </p:sp>
      <p:sp>
        <p:nvSpPr>
          <p:cNvPr id="3" name="Slide Number Placeholder 2"/>
          <p:cNvSpPr>
            <a:spLocks noGrp="1"/>
          </p:cNvSpPr>
          <p:nvPr>
            <p:ph type="sldNum" idx="12"/>
          </p:nvPr>
        </p:nvSpPr>
        <p:spPr/>
        <p:txBody>
          <a:bodyPr/>
          <a:lstStyle/>
          <a:p>
            <a:fld id="{257B593F-3784-4EB5-9510-D536B41273A7}" type="slidenum">
              <a:rPr lang="en-US" smtClean="0"/>
              <a:pPr/>
              <a:t>67</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27231240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smtClean="0"/>
              <a:t>SPMV: </a:t>
            </a:r>
            <a:br>
              <a:rPr lang="en-US" dirty="0" smtClean="0"/>
            </a:br>
            <a:r>
              <a:rPr lang="en-US" dirty="0" smtClean="0"/>
              <a:t>local recovery and partial preservation</a:t>
            </a:r>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68</a:t>
            </a:fld>
            <a:endParaRPr lang="en-US" altLang="en-US"/>
          </a:p>
        </p:txBody>
      </p:sp>
      <p:sp>
        <p:nvSpPr>
          <p:cNvPr id="6" name="Footer Placeholder 1"/>
          <p:cNvSpPr>
            <a:spLocks noGrp="1"/>
          </p:cNvSpPr>
          <p:nvPr>
            <p:ph type="ftr" idx="3"/>
          </p:nvPr>
        </p:nvSpPr>
        <p:spPr/>
        <p:txBody>
          <a:bodyPr/>
          <a:lstStyle/>
          <a:p>
            <a:r>
              <a:rPr lang="it-IT" smtClean="0"/>
              <a:t>Containment Domains DEGAS/ExMatEx March 2014</a:t>
            </a:r>
            <a:endParaRPr lang="en-US" dirty="0"/>
          </a:p>
        </p:txBody>
      </p:sp>
      <p:grpSp>
        <p:nvGrpSpPr>
          <p:cNvPr id="2" name="그룹 1"/>
          <p:cNvGrpSpPr/>
          <p:nvPr/>
        </p:nvGrpSpPr>
        <p:grpSpPr>
          <a:xfrm>
            <a:off x="4163499" y="1827005"/>
            <a:ext cx="790402" cy="805990"/>
            <a:chOff x="3629198" y="1291856"/>
            <a:chExt cx="1870364" cy="2086639"/>
          </a:xfrm>
        </p:grpSpPr>
        <p:sp>
          <p:nvSpPr>
            <p:cNvPr id="7"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8"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9"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43" name="그룹 42"/>
          <p:cNvGrpSpPr/>
          <p:nvPr/>
        </p:nvGrpSpPr>
        <p:grpSpPr>
          <a:xfrm>
            <a:off x="519826" y="5391610"/>
            <a:ext cx="790402" cy="805990"/>
            <a:chOff x="3629198" y="1291856"/>
            <a:chExt cx="1870364" cy="2086639"/>
          </a:xfrm>
        </p:grpSpPr>
        <p:sp>
          <p:nvSpPr>
            <p:cNvPr id="44"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45"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46"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47"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48" name="그룹 47"/>
          <p:cNvGrpSpPr/>
          <p:nvPr/>
        </p:nvGrpSpPr>
        <p:grpSpPr>
          <a:xfrm>
            <a:off x="1562736" y="5391610"/>
            <a:ext cx="790402" cy="805990"/>
            <a:chOff x="3629198" y="1291856"/>
            <a:chExt cx="1870364" cy="2086639"/>
          </a:xfrm>
        </p:grpSpPr>
        <p:sp>
          <p:nvSpPr>
            <p:cNvPr id="5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5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54" name="그룹 53"/>
          <p:cNvGrpSpPr/>
          <p:nvPr/>
        </p:nvGrpSpPr>
        <p:grpSpPr>
          <a:xfrm>
            <a:off x="2605646" y="5391610"/>
            <a:ext cx="790402" cy="805990"/>
            <a:chOff x="3629198" y="1291856"/>
            <a:chExt cx="1870364" cy="2086639"/>
          </a:xfrm>
        </p:grpSpPr>
        <p:sp>
          <p:nvSpPr>
            <p:cNvPr id="55"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56"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7"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8"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69" name="그룹 68"/>
          <p:cNvGrpSpPr/>
          <p:nvPr/>
        </p:nvGrpSpPr>
        <p:grpSpPr>
          <a:xfrm>
            <a:off x="5734376" y="5391610"/>
            <a:ext cx="790402" cy="805990"/>
            <a:chOff x="3629198" y="1291856"/>
            <a:chExt cx="1870364" cy="2086639"/>
          </a:xfrm>
        </p:grpSpPr>
        <p:sp>
          <p:nvSpPr>
            <p:cNvPr id="7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7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74" name="그룹 73"/>
          <p:cNvGrpSpPr/>
          <p:nvPr/>
        </p:nvGrpSpPr>
        <p:grpSpPr>
          <a:xfrm>
            <a:off x="6777286" y="5391610"/>
            <a:ext cx="790402" cy="805990"/>
            <a:chOff x="3629198" y="1291856"/>
            <a:chExt cx="1870364" cy="2086639"/>
          </a:xfrm>
        </p:grpSpPr>
        <p:sp>
          <p:nvSpPr>
            <p:cNvPr id="75"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76"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7"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8"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79" name="그룹 78"/>
          <p:cNvGrpSpPr/>
          <p:nvPr/>
        </p:nvGrpSpPr>
        <p:grpSpPr>
          <a:xfrm>
            <a:off x="7820198" y="5391610"/>
            <a:ext cx="790402" cy="805990"/>
            <a:chOff x="3629198" y="1291856"/>
            <a:chExt cx="1870364" cy="2086639"/>
          </a:xfrm>
        </p:grpSpPr>
        <p:sp>
          <p:nvSpPr>
            <p:cNvPr id="8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8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8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8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94" name="그룹 93"/>
          <p:cNvGrpSpPr/>
          <p:nvPr/>
        </p:nvGrpSpPr>
        <p:grpSpPr>
          <a:xfrm>
            <a:off x="4162598" y="2968240"/>
            <a:ext cx="790402" cy="805990"/>
            <a:chOff x="3629198" y="1291856"/>
            <a:chExt cx="1870364" cy="2086639"/>
          </a:xfrm>
        </p:grpSpPr>
        <p:sp>
          <p:nvSpPr>
            <p:cNvPr id="95"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96"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97"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98"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99" name="그룹 98"/>
          <p:cNvGrpSpPr/>
          <p:nvPr/>
        </p:nvGrpSpPr>
        <p:grpSpPr>
          <a:xfrm>
            <a:off x="4162598" y="3943810"/>
            <a:ext cx="790402" cy="805990"/>
            <a:chOff x="3629198" y="1291856"/>
            <a:chExt cx="1870364" cy="2086639"/>
          </a:xfrm>
        </p:grpSpPr>
        <p:sp>
          <p:nvSpPr>
            <p:cNvPr id="10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0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cxnSp>
        <p:nvCxnSpPr>
          <p:cNvPr id="5" name="직선 화살표 연결선 4"/>
          <p:cNvCxnSpPr>
            <a:stCxn id="10" idx="2"/>
            <a:endCxn id="96" idx="0"/>
          </p:cNvCxnSpPr>
          <p:nvPr/>
        </p:nvCxnSpPr>
        <p:spPr bwMode="auto">
          <a:xfrm flipH="1">
            <a:off x="4557799" y="2632995"/>
            <a:ext cx="901" cy="335245"/>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직선 화살표 연결선 11"/>
          <p:cNvCxnSpPr>
            <a:stCxn id="98" idx="2"/>
            <a:endCxn id="101" idx="0"/>
          </p:cNvCxnSpPr>
          <p:nvPr/>
        </p:nvCxnSpPr>
        <p:spPr bwMode="auto">
          <a:xfrm>
            <a:off x="4557799" y="3774230"/>
            <a:ext cx="0" cy="16958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 name="직선 화살표 연결선 4097"/>
          <p:cNvCxnSpPr>
            <a:stCxn id="103" idx="2"/>
            <a:endCxn id="45" idx="0"/>
          </p:cNvCxnSpPr>
          <p:nvPr/>
        </p:nvCxnSpPr>
        <p:spPr bwMode="auto">
          <a:xfrm flipH="1">
            <a:off x="915027" y="4749800"/>
            <a:ext cx="3642772"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2" name="직선 화살표 연결선 4101"/>
          <p:cNvCxnSpPr>
            <a:stCxn id="103" idx="2"/>
            <a:endCxn id="51" idx="0"/>
          </p:cNvCxnSpPr>
          <p:nvPr/>
        </p:nvCxnSpPr>
        <p:spPr bwMode="auto">
          <a:xfrm flipH="1">
            <a:off x="1957937" y="4749800"/>
            <a:ext cx="2599862"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5" name="직선 화살표 연결선 4104"/>
          <p:cNvCxnSpPr>
            <a:stCxn id="103" idx="2"/>
          </p:cNvCxnSpPr>
          <p:nvPr/>
        </p:nvCxnSpPr>
        <p:spPr bwMode="auto">
          <a:xfrm flipH="1">
            <a:off x="2895600" y="4749800"/>
            <a:ext cx="1662199"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7" name="직선 화살표 연결선 4116"/>
          <p:cNvCxnSpPr>
            <a:stCxn id="103" idx="2"/>
            <a:endCxn id="71" idx="0"/>
          </p:cNvCxnSpPr>
          <p:nvPr/>
        </p:nvCxnSpPr>
        <p:spPr bwMode="auto">
          <a:xfrm>
            <a:off x="4557799" y="4749800"/>
            <a:ext cx="1571778"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1" name="직선 화살표 연결선 4120"/>
          <p:cNvCxnSpPr>
            <a:stCxn id="103" idx="2"/>
            <a:endCxn id="76" idx="0"/>
          </p:cNvCxnSpPr>
          <p:nvPr/>
        </p:nvCxnSpPr>
        <p:spPr bwMode="auto">
          <a:xfrm>
            <a:off x="4557799" y="4749800"/>
            <a:ext cx="2614688"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7" name="직선 화살표 연결선 4126"/>
          <p:cNvCxnSpPr>
            <a:stCxn id="103" idx="2"/>
            <a:endCxn id="81" idx="0"/>
          </p:cNvCxnSpPr>
          <p:nvPr/>
        </p:nvCxnSpPr>
        <p:spPr bwMode="auto">
          <a:xfrm>
            <a:off x="4557799" y="4749800"/>
            <a:ext cx="3657600"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Oval 5"/>
          <p:cNvSpPr/>
          <p:nvPr/>
        </p:nvSpPr>
        <p:spPr bwMode="auto">
          <a:xfrm>
            <a:off x="4023621" y="567204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7" name="Oval 5"/>
          <p:cNvSpPr/>
          <p:nvPr/>
        </p:nvSpPr>
        <p:spPr bwMode="auto">
          <a:xfrm>
            <a:off x="4488761" y="567204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8" name="Oval 5"/>
          <p:cNvSpPr/>
          <p:nvPr/>
        </p:nvSpPr>
        <p:spPr bwMode="auto">
          <a:xfrm>
            <a:off x="4953901" y="567204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9" name="TextBox 128"/>
          <p:cNvSpPr txBox="1"/>
          <p:nvPr/>
        </p:nvSpPr>
        <p:spPr>
          <a:xfrm>
            <a:off x="5035940" y="1701890"/>
            <a:ext cx="762000" cy="369332"/>
          </a:xfrm>
          <a:prstGeom prst="rect">
            <a:avLst/>
          </a:prstGeom>
          <a:noFill/>
        </p:spPr>
        <p:txBody>
          <a:bodyPr wrap="square" rtlCol="0">
            <a:spAutoFit/>
          </a:bodyPr>
          <a:lstStyle/>
          <a:p>
            <a:r>
              <a:rPr lang="en-US" altLang="ko-KR" b="1" dirty="0" smtClean="0"/>
              <a:t>Disk</a:t>
            </a:r>
            <a:endParaRPr lang="ko-KR" altLang="en-US" b="1" dirty="0"/>
          </a:p>
        </p:txBody>
      </p:sp>
      <p:sp>
        <p:nvSpPr>
          <p:cNvPr id="130" name="TextBox 129"/>
          <p:cNvSpPr txBox="1"/>
          <p:nvPr/>
        </p:nvSpPr>
        <p:spPr>
          <a:xfrm>
            <a:off x="5035940" y="2755002"/>
            <a:ext cx="1819113" cy="369332"/>
          </a:xfrm>
          <a:prstGeom prst="rect">
            <a:avLst/>
          </a:prstGeom>
          <a:noFill/>
        </p:spPr>
        <p:txBody>
          <a:bodyPr wrap="square" rtlCol="0">
            <a:spAutoFit/>
          </a:bodyPr>
          <a:lstStyle/>
          <a:p>
            <a:r>
              <a:rPr lang="en-US" altLang="ko-KR" b="1" dirty="0" smtClean="0"/>
              <a:t>Remote NVM</a:t>
            </a:r>
            <a:endParaRPr lang="ko-KR" altLang="en-US" b="1" dirty="0"/>
          </a:p>
        </p:txBody>
      </p:sp>
      <p:sp>
        <p:nvSpPr>
          <p:cNvPr id="131" name="TextBox 130"/>
          <p:cNvSpPr txBox="1"/>
          <p:nvPr/>
        </p:nvSpPr>
        <p:spPr>
          <a:xfrm>
            <a:off x="5035940" y="3818695"/>
            <a:ext cx="1819113" cy="369332"/>
          </a:xfrm>
          <a:prstGeom prst="rect">
            <a:avLst/>
          </a:prstGeom>
          <a:noFill/>
        </p:spPr>
        <p:txBody>
          <a:bodyPr wrap="square" rtlCol="0">
            <a:spAutoFit/>
          </a:bodyPr>
          <a:lstStyle/>
          <a:p>
            <a:r>
              <a:rPr lang="en-US" altLang="ko-KR" b="1" dirty="0" smtClean="0"/>
              <a:t>Local NVM</a:t>
            </a:r>
            <a:endParaRPr lang="ko-KR" altLang="en-US" b="1" dirty="0"/>
          </a:p>
        </p:txBody>
      </p:sp>
      <p:sp>
        <p:nvSpPr>
          <p:cNvPr id="132" name="TextBox 131"/>
          <p:cNvSpPr txBox="1"/>
          <p:nvPr/>
        </p:nvSpPr>
        <p:spPr>
          <a:xfrm>
            <a:off x="7967743" y="4886039"/>
            <a:ext cx="1285713" cy="369332"/>
          </a:xfrm>
          <a:prstGeom prst="rect">
            <a:avLst/>
          </a:prstGeom>
          <a:noFill/>
        </p:spPr>
        <p:txBody>
          <a:bodyPr wrap="square" rtlCol="0">
            <a:spAutoFit/>
          </a:bodyPr>
          <a:lstStyle/>
          <a:p>
            <a:r>
              <a:rPr lang="en-US" altLang="ko-KR" b="1" dirty="0" smtClean="0"/>
              <a:t>DRAM</a:t>
            </a:r>
            <a:endParaRPr lang="ko-KR" altLang="en-US" b="1" dirty="0"/>
          </a:p>
        </p:txBody>
      </p:sp>
      <p:sp>
        <p:nvSpPr>
          <p:cNvPr id="66" name="TextBox 65"/>
          <p:cNvSpPr txBox="1"/>
          <p:nvPr/>
        </p:nvSpPr>
        <p:spPr>
          <a:xfrm>
            <a:off x="211603" y="6350000"/>
            <a:ext cx="8199488" cy="369332"/>
          </a:xfrm>
          <a:prstGeom prst="rect">
            <a:avLst/>
          </a:prstGeom>
          <a:noFill/>
        </p:spPr>
        <p:txBody>
          <a:bodyPr wrap="square" rtlCol="0">
            <a:spAutoFit/>
          </a:bodyPr>
          <a:lstStyle/>
          <a:p>
            <a:r>
              <a:rPr lang="en-US" altLang="ko-KR" b="1" dirty="0" smtClean="0"/>
              <a:t>Partial preservation via sibling or parent where appropriate</a:t>
            </a:r>
            <a:endParaRPr lang="ko-KR" altLang="en-US" b="1" dirty="0"/>
          </a:p>
        </p:txBody>
      </p:sp>
    </p:spTree>
    <p:extLst>
      <p:ext uri="{BB962C8B-B14F-4D97-AF65-F5344CB8AC3E}">
        <p14:creationId xmlns:p14="http://schemas.microsoft.com/office/powerpoint/2010/main" val="7807527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Inter-CD communication?</a:t>
            </a:r>
            <a:endParaRPr lang="en-US" dirty="0"/>
          </a:p>
        </p:txBody>
      </p:sp>
      <p:sp>
        <p:nvSpPr>
          <p:cNvPr id="109" name="Rectangle 6"/>
          <p:cNvSpPr>
            <a:spLocks noGrp="1" noChangeArrowheads="1"/>
          </p:cNvSpPr>
          <p:nvPr>
            <p:ph type="sldNum" idx="12"/>
          </p:nvPr>
        </p:nvSpPr>
        <p:spPr>
          <a:ln/>
        </p:spPr>
        <p:txBody>
          <a:bodyPr/>
          <a:lstStyle/>
          <a:p>
            <a:pPr>
              <a:defRPr/>
            </a:pPr>
            <a:fld id="{601C25D1-4320-45C9-A8DE-289E7E3A86B0}" type="slidenum">
              <a:rPr lang="en-US" altLang="en-US"/>
              <a:pPr>
                <a:defRPr/>
              </a:pPr>
              <a:t>69</a:t>
            </a:fld>
            <a:endParaRPr lang="en-US" altLang="en-US"/>
          </a:p>
        </p:txBody>
      </p:sp>
      <p:sp>
        <p:nvSpPr>
          <p:cNvPr id="108" name="Footer Placeholder 1"/>
          <p:cNvSpPr>
            <a:spLocks noGrp="1"/>
          </p:cNvSpPr>
          <p:nvPr>
            <p:ph type="ftr" idx="3"/>
          </p:nvPr>
        </p:nvSpPr>
        <p:spPr/>
        <p:txBody>
          <a:bodyPr/>
          <a:lstStyle/>
          <a:p>
            <a:r>
              <a:rPr lang="it-IT" smtClean="0"/>
              <a:t>Containment Domains DEGAS/ExMatEx March 2014</a:t>
            </a:r>
            <a:endParaRPr lang="en-US" dirty="0"/>
          </a:p>
        </p:txBody>
      </p:sp>
      <p:sp>
        <p:nvSpPr>
          <p:cNvPr id="4" name="Content Placeholder 3"/>
          <p:cNvSpPr>
            <a:spLocks noGrp="1"/>
          </p:cNvSpPr>
          <p:nvPr>
            <p:ph sz="half" idx="4294967295"/>
          </p:nvPr>
        </p:nvSpPr>
        <p:spPr>
          <a:xfrm>
            <a:off x="4953000" y="1357313"/>
            <a:ext cx="4191000" cy="5041900"/>
          </a:xfrm>
        </p:spPr>
        <p:txBody>
          <a:bodyPr anchor="t"/>
          <a:lstStyle/>
          <a:p>
            <a:pPr>
              <a:lnSpc>
                <a:spcPct val="90000"/>
              </a:lnSpc>
            </a:pPr>
            <a:r>
              <a:rPr lang="en-US" sz="2400" dirty="0"/>
              <a:t>Relaxed CDs </a:t>
            </a:r>
            <a:r>
              <a:rPr lang="en-US" sz="2400" dirty="0" smtClean="0"/>
              <a:t>enable </a:t>
            </a:r>
            <a:br>
              <a:rPr lang="en-US" sz="2400" dirty="0" smtClean="0"/>
            </a:br>
            <a:r>
              <a:rPr lang="en-US" sz="2400" dirty="0" smtClean="0"/>
              <a:t>inter-CD </a:t>
            </a:r>
            <a:r>
              <a:rPr lang="en-US" sz="2400" dirty="0"/>
              <a:t>communication</a:t>
            </a:r>
          </a:p>
          <a:p>
            <a:pPr lvl="1">
              <a:lnSpc>
                <a:spcPct val="90000"/>
              </a:lnSpc>
            </a:pPr>
            <a:r>
              <a:rPr lang="en-US" sz="2000" dirty="0"/>
              <a:t>Maintain CD semantics </a:t>
            </a:r>
            <a:r>
              <a:rPr lang="en-US" sz="2000" dirty="0" smtClean="0"/>
              <a:t>w/ uncoordinated </a:t>
            </a:r>
            <a:r>
              <a:rPr lang="en-US" sz="2000" dirty="0"/>
              <a:t>recovery</a:t>
            </a:r>
          </a:p>
          <a:p>
            <a:pPr lvl="1">
              <a:lnSpc>
                <a:spcPct val="90000"/>
              </a:lnSpc>
            </a:pPr>
            <a:r>
              <a:rPr lang="en-US" sz="2000" dirty="0"/>
              <a:t>Some data “preserved” via </a:t>
            </a:r>
            <a:r>
              <a:rPr lang="en-US" sz="2000" dirty="0" smtClean="0"/>
              <a:t>logging</a:t>
            </a:r>
            <a:endParaRPr lang="en-US" sz="2000" dirty="0"/>
          </a:p>
          <a:p>
            <a:pPr lvl="1">
              <a:lnSpc>
                <a:spcPct val="90000"/>
              </a:lnSpc>
            </a:pPr>
            <a:r>
              <a:rPr lang="en-US" sz="2000" dirty="0" smtClean="0"/>
              <a:t>All </a:t>
            </a:r>
            <a:r>
              <a:rPr lang="en-US" sz="2000" dirty="0"/>
              <a:t>communicated data still verified to be correct</a:t>
            </a:r>
          </a:p>
          <a:p>
            <a:pPr marL="0" indent="0">
              <a:lnSpc>
                <a:spcPct val="90000"/>
              </a:lnSpc>
              <a:buNone/>
            </a:pPr>
            <a:endParaRPr lang="en-US" sz="2400" dirty="0"/>
          </a:p>
        </p:txBody>
      </p:sp>
      <p:sp>
        <p:nvSpPr>
          <p:cNvPr id="3" name="Content Placeholder 2"/>
          <p:cNvSpPr>
            <a:spLocks noGrp="1"/>
          </p:cNvSpPr>
          <p:nvPr>
            <p:ph sz="half" idx="4294967295"/>
          </p:nvPr>
        </p:nvSpPr>
        <p:spPr>
          <a:xfrm>
            <a:off x="0" y="1357313"/>
            <a:ext cx="4191000" cy="5041900"/>
          </a:xfrm>
        </p:spPr>
        <p:txBody>
          <a:bodyPr anchor="t"/>
          <a:lstStyle/>
          <a:p>
            <a:pPr>
              <a:lnSpc>
                <a:spcPct val="90000"/>
              </a:lnSpc>
            </a:pPr>
            <a:r>
              <a:rPr lang="en-US" sz="2400" dirty="0" smtClean="0"/>
              <a:t>Strict CDs do not communicate </a:t>
            </a:r>
          </a:p>
          <a:p>
            <a:pPr lvl="1">
              <a:lnSpc>
                <a:spcPct val="90000"/>
              </a:lnSpc>
            </a:pPr>
            <a:r>
              <a:rPr lang="en-US" sz="2000" dirty="0" smtClean="0"/>
              <a:t>Only communicate when in same CD context</a:t>
            </a:r>
          </a:p>
          <a:p>
            <a:pPr lvl="1">
              <a:lnSpc>
                <a:spcPct val="90000"/>
              </a:lnSpc>
            </a:pPr>
            <a:r>
              <a:rPr lang="en-US" sz="2000" dirty="0" smtClean="0"/>
              <a:t>Overheads for strict containment can be high </a:t>
            </a:r>
          </a:p>
        </p:txBody>
      </p:sp>
      <p:sp>
        <p:nvSpPr>
          <p:cNvPr id="257" name="Rectangle 256"/>
          <p:cNvSpPr/>
          <p:nvPr/>
        </p:nvSpPr>
        <p:spPr>
          <a:xfrm>
            <a:off x="5448300" y="4162277"/>
            <a:ext cx="685800" cy="2126426"/>
          </a:xfrm>
          <a:prstGeom prst="rect">
            <a:avLst/>
          </a:prstGeom>
          <a:solidFill>
            <a:srgbClr val="FFFFFF">
              <a:lumMod val="85000"/>
            </a:srgbClr>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8" name="Rectangle 257"/>
          <p:cNvSpPr/>
          <p:nvPr/>
        </p:nvSpPr>
        <p:spPr>
          <a:xfrm>
            <a:off x="6210300" y="4162277"/>
            <a:ext cx="685800" cy="2126426"/>
          </a:xfrm>
          <a:prstGeom prst="rect">
            <a:avLst/>
          </a:prstGeom>
          <a:solidFill>
            <a:srgbClr val="FFFFFF">
              <a:lumMod val="85000"/>
            </a:srgbClr>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9" name="Rectangle 258"/>
          <p:cNvSpPr/>
          <p:nvPr/>
        </p:nvSpPr>
        <p:spPr>
          <a:xfrm>
            <a:off x="6972300" y="4162277"/>
            <a:ext cx="685800" cy="2126426"/>
          </a:xfrm>
          <a:prstGeom prst="rect">
            <a:avLst/>
          </a:prstGeom>
          <a:solidFill>
            <a:srgbClr val="FFFFFF">
              <a:lumMod val="85000"/>
            </a:srgbClr>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0" name="Rectangle 259"/>
          <p:cNvSpPr/>
          <p:nvPr/>
        </p:nvSpPr>
        <p:spPr>
          <a:xfrm>
            <a:off x="7734300" y="4162277"/>
            <a:ext cx="685800" cy="2126426"/>
          </a:xfrm>
          <a:prstGeom prst="rect">
            <a:avLst/>
          </a:prstGeom>
          <a:solidFill>
            <a:srgbClr val="FFFFFF">
              <a:lumMod val="85000"/>
            </a:srgbClr>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1" name="Rectangle 260"/>
          <p:cNvSpPr/>
          <p:nvPr/>
        </p:nvSpPr>
        <p:spPr>
          <a:xfrm>
            <a:off x="5562600" y="5038662"/>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2" name="Rectangle 261"/>
          <p:cNvSpPr/>
          <p:nvPr/>
        </p:nvSpPr>
        <p:spPr>
          <a:xfrm>
            <a:off x="5562600" y="5639226"/>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3" name="Rectangle 262"/>
          <p:cNvSpPr/>
          <p:nvPr/>
        </p:nvSpPr>
        <p:spPr>
          <a:xfrm>
            <a:off x="5562600" y="4404636"/>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4" name="Rectangle 263"/>
          <p:cNvSpPr/>
          <p:nvPr/>
        </p:nvSpPr>
        <p:spPr>
          <a:xfrm>
            <a:off x="6324600" y="5038662"/>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5" name="Rectangle 264"/>
          <p:cNvSpPr/>
          <p:nvPr/>
        </p:nvSpPr>
        <p:spPr>
          <a:xfrm>
            <a:off x="6324600" y="5639226"/>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6" name="Rectangle 265"/>
          <p:cNvSpPr/>
          <p:nvPr/>
        </p:nvSpPr>
        <p:spPr>
          <a:xfrm>
            <a:off x="6324600" y="4404636"/>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Rectangle 266"/>
          <p:cNvSpPr/>
          <p:nvPr/>
        </p:nvSpPr>
        <p:spPr>
          <a:xfrm>
            <a:off x="7086600" y="5038662"/>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8" name="Rectangle 267"/>
          <p:cNvSpPr/>
          <p:nvPr/>
        </p:nvSpPr>
        <p:spPr>
          <a:xfrm>
            <a:off x="7086600" y="5639226"/>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9" name="Rectangle 268"/>
          <p:cNvSpPr/>
          <p:nvPr/>
        </p:nvSpPr>
        <p:spPr>
          <a:xfrm>
            <a:off x="7086600" y="4404636"/>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0" name="Rectangle 269"/>
          <p:cNvSpPr/>
          <p:nvPr/>
        </p:nvSpPr>
        <p:spPr>
          <a:xfrm>
            <a:off x="7848600" y="5038662"/>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1" name="Rectangle 270"/>
          <p:cNvSpPr/>
          <p:nvPr/>
        </p:nvSpPr>
        <p:spPr>
          <a:xfrm>
            <a:off x="7848600" y="5639226"/>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Rectangle 271"/>
          <p:cNvSpPr/>
          <p:nvPr/>
        </p:nvSpPr>
        <p:spPr>
          <a:xfrm>
            <a:off x="7848600" y="4404636"/>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3" name="Rectangle 272"/>
          <p:cNvSpPr/>
          <p:nvPr/>
        </p:nvSpPr>
        <p:spPr>
          <a:xfrm>
            <a:off x="5448300" y="4162277"/>
            <a:ext cx="685800" cy="184906"/>
          </a:xfrm>
          <a:prstGeom prst="rect">
            <a:avLst/>
          </a:prstGeom>
          <a:solidFill>
            <a:srgbClr val="75CE60"/>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4" name="Rectangle 273"/>
          <p:cNvSpPr/>
          <p:nvPr/>
        </p:nvSpPr>
        <p:spPr>
          <a:xfrm>
            <a:off x="5448300" y="6177339"/>
            <a:ext cx="685800" cy="111364"/>
          </a:xfrm>
          <a:prstGeom prst="rect">
            <a:avLst/>
          </a:prstGeom>
          <a:solidFill>
            <a:srgbClr val="CC99FF"/>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5" name="Rectangle 274"/>
          <p:cNvSpPr/>
          <p:nvPr/>
        </p:nvSpPr>
        <p:spPr>
          <a:xfrm>
            <a:off x="5562600" y="5038662"/>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6" name="Rectangle 275"/>
          <p:cNvSpPr/>
          <p:nvPr/>
        </p:nvSpPr>
        <p:spPr>
          <a:xfrm>
            <a:off x="5562600" y="5462806"/>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7" name="Rectangle 276"/>
          <p:cNvSpPr/>
          <p:nvPr/>
        </p:nvSpPr>
        <p:spPr>
          <a:xfrm>
            <a:off x="5562600" y="5639226"/>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8" name="Rectangle 277"/>
          <p:cNvSpPr/>
          <p:nvPr/>
        </p:nvSpPr>
        <p:spPr>
          <a:xfrm>
            <a:off x="5562600" y="6063370"/>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9" name="Rectangle 278"/>
          <p:cNvSpPr/>
          <p:nvPr/>
        </p:nvSpPr>
        <p:spPr>
          <a:xfrm>
            <a:off x="5562600" y="4404636"/>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0" name="Rectangle 279"/>
          <p:cNvSpPr/>
          <p:nvPr/>
        </p:nvSpPr>
        <p:spPr>
          <a:xfrm>
            <a:off x="5562600" y="4828780"/>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1" name="Rectangle 280"/>
          <p:cNvSpPr/>
          <p:nvPr/>
        </p:nvSpPr>
        <p:spPr>
          <a:xfrm>
            <a:off x="6210300" y="4162277"/>
            <a:ext cx="685800" cy="184906"/>
          </a:xfrm>
          <a:prstGeom prst="rect">
            <a:avLst/>
          </a:prstGeom>
          <a:solidFill>
            <a:srgbClr val="75CE60"/>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2" name="Rectangle 281"/>
          <p:cNvSpPr/>
          <p:nvPr/>
        </p:nvSpPr>
        <p:spPr>
          <a:xfrm>
            <a:off x="6210300" y="6177339"/>
            <a:ext cx="685800" cy="111364"/>
          </a:xfrm>
          <a:prstGeom prst="rect">
            <a:avLst/>
          </a:prstGeom>
          <a:solidFill>
            <a:srgbClr val="CC99FF"/>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3" name="Rectangle 282"/>
          <p:cNvSpPr/>
          <p:nvPr/>
        </p:nvSpPr>
        <p:spPr>
          <a:xfrm>
            <a:off x="6324600" y="5038662"/>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4" name="Rectangle 283"/>
          <p:cNvSpPr/>
          <p:nvPr/>
        </p:nvSpPr>
        <p:spPr>
          <a:xfrm>
            <a:off x="6324600" y="5462806"/>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5" name="Rectangle 284"/>
          <p:cNvSpPr/>
          <p:nvPr/>
        </p:nvSpPr>
        <p:spPr>
          <a:xfrm>
            <a:off x="6324600" y="5639226"/>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6" name="Rectangle 285"/>
          <p:cNvSpPr/>
          <p:nvPr/>
        </p:nvSpPr>
        <p:spPr>
          <a:xfrm>
            <a:off x="6324600" y="6063370"/>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7" name="Rectangle 286"/>
          <p:cNvSpPr/>
          <p:nvPr/>
        </p:nvSpPr>
        <p:spPr>
          <a:xfrm>
            <a:off x="6324600" y="4404636"/>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8" name="Rectangle 287"/>
          <p:cNvSpPr/>
          <p:nvPr/>
        </p:nvSpPr>
        <p:spPr>
          <a:xfrm>
            <a:off x="6324600" y="4828780"/>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9" name="Rectangle 288"/>
          <p:cNvSpPr/>
          <p:nvPr/>
        </p:nvSpPr>
        <p:spPr>
          <a:xfrm>
            <a:off x="6972300" y="4162277"/>
            <a:ext cx="685800" cy="184906"/>
          </a:xfrm>
          <a:prstGeom prst="rect">
            <a:avLst/>
          </a:prstGeom>
          <a:solidFill>
            <a:srgbClr val="75CE60"/>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0" name="Rectangle 289"/>
          <p:cNvSpPr/>
          <p:nvPr/>
        </p:nvSpPr>
        <p:spPr>
          <a:xfrm>
            <a:off x="6972300" y="6177339"/>
            <a:ext cx="685800" cy="111364"/>
          </a:xfrm>
          <a:prstGeom prst="rect">
            <a:avLst/>
          </a:prstGeom>
          <a:solidFill>
            <a:srgbClr val="CC99FF"/>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1" name="Rectangle 290"/>
          <p:cNvSpPr/>
          <p:nvPr/>
        </p:nvSpPr>
        <p:spPr>
          <a:xfrm>
            <a:off x="7086600" y="5038662"/>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2" name="Rectangle 291"/>
          <p:cNvSpPr/>
          <p:nvPr/>
        </p:nvSpPr>
        <p:spPr>
          <a:xfrm>
            <a:off x="7086600" y="5462806"/>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3" name="Rectangle 292"/>
          <p:cNvSpPr/>
          <p:nvPr/>
        </p:nvSpPr>
        <p:spPr>
          <a:xfrm>
            <a:off x="7086600" y="5639226"/>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4" name="Rectangle 293"/>
          <p:cNvSpPr/>
          <p:nvPr/>
        </p:nvSpPr>
        <p:spPr>
          <a:xfrm>
            <a:off x="7086600" y="6063370"/>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5" name="Rectangle 294"/>
          <p:cNvSpPr/>
          <p:nvPr/>
        </p:nvSpPr>
        <p:spPr>
          <a:xfrm>
            <a:off x="7086600" y="4404636"/>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6" name="Rectangle 295"/>
          <p:cNvSpPr/>
          <p:nvPr/>
        </p:nvSpPr>
        <p:spPr>
          <a:xfrm>
            <a:off x="7086600" y="4828780"/>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7" name="Rectangle 296"/>
          <p:cNvSpPr/>
          <p:nvPr/>
        </p:nvSpPr>
        <p:spPr>
          <a:xfrm>
            <a:off x="7734300" y="4162277"/>
            <a:ext cx="685800" cy="184906"/>
          </a:xfrm>
          <a:prstGeom prst="rect">
            <a:avLst/>
          </a:prstGeom>
          <a:solidFill>
            <a:srgbClr val="75CE60"/>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8" name="Rectangle 297"/>
          <p:cNvSpPr/>
          <p:nvPr/>
        </p:nvSpPr>
        <p:spPr>
          <a:xfrm>
            <a:off x="7734300" y="6177339"/>
            <a:ext cx="685800" cy="111364"/>
          </a:xfrm>
          <a:prstGeom prst="rect">
            <a:avLst/>
          </a:prstGeom>
          <a:solidFill>
            <a:srgbClr val="CC99FF"/>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9" name="Rectangle 298"/>
          <p:cNvSpPr/>
          <p:nvPr/>
        </p:nvSpPr>
        <p:spPr>
          <a:xfrm>
            <a:off x="7848600" y="5038662"/>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0" name="Rectangle 299"/>
          <p:cNvSpPr/>
          <p:nvPr/>
        </p:nvSpPr>
        <p:spPr>
          <a:xfrm>
            <a:off x="7848600" y="5462806"/>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1" name="Rectangle 300"/>
          <p:cNvSpPr/>
          <p:nvPr/>
        </p:nvSpPr>
        <p:spPr>
          <a:xfrm>
            <a:off x="7848600" y="5639226"/>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2" name="Rectangle 301"/>
          <p:cNvSpPr/>
          <p:nvPr/>
        </p:nvSpPr>
        <p:spPr>
          <a:xfrm>
            <a:off x="7848600" y="6063370"/>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3" name="Rectangle 302"/>
          <p:cNvSpPr/>
          <p:nvPr/>
        </p:nvSpPr>
        <p:spPr>
          <a:xfrm>
            <a:off x="7848600" y="4404636"/>
            <a:ext cx="457200" cy="61339"/>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4" name="Rectangle 303"/>
          <p:cNvSpPr/>
          <p:nvPr/>
        </p:nvSpPr>
        <p:spPr>
          <a:xfrm>
            <a:off x="7848600" y="4828780"/>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05" name="Straight Connector 304"/>
          <p:cNvCxnSpPr/>
          <p:nvPr/>
        </p:nvCxnSpPr>
        <p:spPr>
          <a:xfrm>
            <a:off x="5571978" y="4957561"/>
            <a:ext cx="2746044" cy="0"/>
          </a:xfrm>
          <a:prstGeom prst="line">
            <a:avLst/>
          </a:prstGeom>
          <a:noFill/>
          <a:ln w="38100" cap="flat" cmpd="sng" algn="ctr">
            <a:solidFill>
              <a:srgbClr val="C00000"/>
            </a:solidFill>
            <a:prstDash val="solid"/>
          </a:ln>
          <a:effectLst/>
        </p:spPr>
      </p:cxnSp>
      <p:cxnSp>
        <p:nvCxnSpPr>
          <p:cNvPr id="306" name="Straight Connector 305"/>
          <p:cNvCxnSpPr/>
          <p:nvPr/>
        </p:nvCxnSpPr>
        <p:spPr>
          <a:xfrm>
            <a:off x="5567630" y="5583799"/>
            <a:ext cx="2746044" cy="0"/>
          </a:xfrm>
          <a:prstGeom prst="line">
            <a:avLst/>
          </a:prstGeom>
          <a:noFill/>
          <a:ln w="38100" cap="flat" cmpd="sng" algn="ctr">
            <a:solidFill>
              <a:srgbClr val="C00000"/>
            </a:solidFill>
            <a:prstDash val="solid"/>
          </a:ln>
          <a:effectLst/>
        </p:spPr>
      </p:cxnSp>
      <p:sp>
        <p:nvSpPr>
          <p:cNvPr id="307" name="Rectangle 306"/>
          <p:cNvSpPr/>
          <p:nvPr/>
        </p:nvSpPr>
        <p:spPr>
          <a:xfrm>
            <a:off x="723900" y="3426041"/>
            <a:ext cx="2971800" cy="3050959"/>
          </a:xfrm>
          <a:prstGeom prst="rect">
            <a:avLst/>
          </a:prstGeom>
          <a:solidFill>
            <a:srgbClr val="FFFFFF">
              <a:lumMod val="85000"/>
            </a:srgbClr>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Rectangle 307"/>
          <p:cNvSpPr/>
          <p:nvPr/>
        </p:nvSpPr>
        <p:spPr>
          <a:xfrm>
            <a:off x="723900" y="3426041"/>
            <a:ext cx="2971800" cy="132650"/>
          </a:xfrm>
          <a:prstGeom prst="rect">
            <a:avLst/>
          </a:prstGeom>
          <a:solidFill>
            <a:srgbClr val="75CE60"/>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9" name="Rectangle 308"/>
          <p:cNvSpPr/>
          <p:nvPr/>
        </p:nvSpPr>
        <p:spPr>
          <a:xfrm>
            <a:off x="838200" y="3600856"/>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0" name="Rectangle 309"/>
          <p:cNvSpPr/>
          <p:nvPr/>
        </p:nvSpPr>
        <p:spPr>
          <a:xfrm>
            <a:off x="838200" y="3927998"/>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1" name="Rectangle 310"/>
          <p:cNvSpPr/>
          <p:nvPr/>
        </p:nvSpPr>
        <p:spPr>
          <a:xfrm>
            <a:off x="838200" y="4514145"/>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2" name="Rectangle 311"/>
          <p:cNvSpPr/>
          <p:nvPr/>
        </p:nvSpPr>
        <p:spPr>
          <a:xfrm>
            <a:off x="838200" y="4841288"/>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3" name="Rectangle 312"/>
          <p:cNvSpPr/>
          <p:nvPr/>
        </p:nvSpPr>
        <p:spPr>
          <a:xfrm>
            <a:off x="838200" y="5437187"/>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4" name="Rectangle 313"/>
          <p:cNvSpPr/>
          <p:nvPr/>
        </p:nvSpPr>
        <p:spPr>
          <a:xfrm>
            <a:off x="838200" y="5764330"/>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5" name="Rectangle 314"/>
          <p:cNvSpPr/>
          <p:nvPr/>
        </p:nvSpPr>
        <p:spPr>
          <a:xfrm>
            <a:off x="1603044" y="3600856"/>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6" name="Rectangle 315"/>
          <p:cNvSpPr/>
          <p:nvPr/>
        </p:nvSpPr>
        <p:spPr>
          <a:xfrm>
            <a:off x="1603044" y="3927998"/>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7" name="Rectangle 316"/>
          <p:cNvSpPr/>
          <p:nvPr/>
        </p:nvSpPr>
        <p:spPr>
          <a:xfrm>
            <a:off x="1603044" y="4514145"/>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8" name="Rectangle 317"/>
          <p:cNvSpPr/>
          <p:nvPr/>
        </p:nvSpPr>
        <p:spPr>
          <a:xfrm>
            <a:off x="1603044" y="4841288"/>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9" name="Rectangle 318"/>
          <p:cNvSpPr/>
          <p:nvPr/>
        </p:nvSpPr>
        <p:spPr>
          <a:xfrm>
            <a:off x="1603044" y="5437187"/>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0" name="Rectangle 319"/>
          <p:cNvSpPr/>
          <p:nvPr/>
        </p:nvSpPr>
        <p:spPr>
          <a:xfrm>
            <a:off x="1603044" y="5764330"/>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1" name="Rectangle 320"/>
          <p:cNvSpPr/>
          <p:nvPr/>
        </p:nvSpPr>
        <p:spPr>
          <a:xfrm>
            <a:off x="2365044" y="3600856"/>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2" name="Rectangle 321"/>
          <p:cNvSpPr/>
          <p:nvPr/>
        </p:nvSpPr>
        <p:spPr>
          <a:xfrm>
            <a:off x="2365044" y="3927998"/>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3" name="Rectangle 322"/>
          <p:cNvSpPr/>
          <p:nvPr/>
        </p:nvSpPr>
        <p:spPr>
          <a:xfrm>
            <a:off x="2365044" y="4514145"/>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4" name="Rectangle 323"/>
          <p:cNvSpPr/>
          <p:nvPr/>
        </p:nvSpPr>
        <p:spPr>
          <a:xfrm>
            <a:off x="2365044" y="4841288"/>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5" name="Rectangle 324"/>
          <p:cNvSpPr/>
          <p:nvPr/>
        </p:nvSpPr>
        <p:spPr>
          <a:xfrm>
            <a:off x="2365044" y="5437187"/>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6" name="Rectangle 325"/>
          <p:cNvSpPr/>
          <p:nvPr/>
        </p:nvSpPr>
        <p:spPr>
          <a:xfrm>
            <a:off x="2365044" y="5764330"/>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7" name="Rectangle 326"/>
          <p:cNvSpPr/>
          <p:nvPr/>
        </p:nvSpPr>
        <p:spPr>
          <a:xfrm>
            <a:off x="3127044" y="4514145"/>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8" name="Rectangle 327"/>
          <p:cNvSpPr/>
          <p:nvPr/>
        </p:nvSpPr>
        <p:spPr>
          <a:xfrm>
            <a:off x="3127044" y="4841288"/>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9" name="Rectangle 328"/>
          <p:cNvSpPr/>
          <p:nvPr/>
        </p:nvSpPr>
        <p:spPr>
          <a:xfrm>
            <a:off x="3127044" y="5437187"/>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0" name="Rectangle 329"/>
          <p:cNvSpPr/>
          <p:nvPr/>
        </p:nvSpPr>
        <p:spPr>
          <a:xfrm>
            <a:off x="3127044" y="5764330"/>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31" name="Straight Connector 330"/>
          <p:cNvCxnSpPr/>
          <p:nvPr/>
        </p:nvCxnSpPr>
        <p:spPr>
          <a:xfrm>
            <a:off x="824552" y="4462657"/>
            <a:ext cx="2746044" cy="0"/>
          </a:xfrm>
          <a:prstGeom prst="line">
            <a:avLst/>
          </a:prstGeom>
          <a:noFill/>
          <a:ln w="38100" cap="flat" cmpd="sng" algn="ctr">
            <a:solidFill>
              <a:srgbClr val="C00000"/>
            </a:solidFill>
            <a:prstDash val="solid"/>
          </a:ln>
          <a:effectLst/>
        </p:spPr>
      </p:cxnSp>
      <p:cxnSp>
        <p:nvCxnSpPr>
          <p:cNvPr id="332" name="Straight Connector 331"/>
          <p:cNvCxnSpPr/>
          <p:nvPr/>
        </p:nvCxnSpPr>
        <p:spPr>
          <a:xfrm>
            <a:off x="835356" y="5390804"/>
            <a:ext cx="2746044" cy="0"/>
          </a:xfrm>
          <a:prstGeom prst="line">
            <a:avLst/>
          </a:prstGeom>
          <a:noFill/>
          <a:ln w="38100" cap="flat" cmpd="sng" algn="ctr">
            <a:solidFill>
              <a:srgbClr val="C00000"/>
            </a:solidFill>
            <a:prstDash val="solid"/>
          </a:ln>
          <a:effectLst/>
        </p:spPr>
      </p:cxnSp>
      <p:sp>
        <p:nvSpPr>
          <p:cNvPr id="333" name="Rectangle 332"/>
          <p:cNvSpPr/>
          <p:nvPr/>
        </p:nvSpPr>
        <p:spPr>
          <a:xfrm>
            <a:off x="838200" y="4352142"/>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4" name="Rectangle 333"/>
          <p:cNvSpPr/>
          <p:nvPr/>
        </p:nvSpPr>
        <p:spPr>
          <a:xfrm>
            <a:off x="838200" y="5288832"/>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5" name="Rectangle 334"/>
          <p:cNvSpPr/>
          <p:nvPr/>
        </p:nvSpPr>
        <p:spPr>
          <a:xfrm>
            <a:off x="838200" y="6188473"/>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6" name="Rectangle 335"/>
          <p:cNvSpPr/>
          <p:nvPr/>
        </p:nvSpPr>
        <p:spPr>
          <a:xfrm>
            <a:off x="1603044" y="4352142"/>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7" name="Rectangle 336"/>
          <p:cNvSpPr/>
          <p:nvPr/>
        </p:nvSpPr>
        <p:spPr>
          <a:xfrm>
            <a:off x="1603044" y="5288832"/>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8" name="Rectangle 337"/>
          <p:cNvSpPr/>
          <p:nvPr/>
        </p:nvSpPr>
        <p:spPr>
          <a:xfrm>
            <a:off x="1603044" y="6188473"/>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9" name="Rectangle 338"/>
          <p:cNvSpPr/>
          <p:nvPr/>
        </p:nvSpPr>
        <p:spPr>
          <a:xfrm>
            <a:off x="2365044" y="4352142"/>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0" name="Rectangle 339"/>
          <p:cNvSpPr/>
          <p:nvPr/>
        </p:nvSpPr>
        <p:spPr>
          <a:xfrm>
            <a:off x="2365044" y="5288832"/>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1" name="Rectangle 340"/>
          <p:cNvSpPr/>
          <p:nvPr/>
        </p:nvSpPr>
        <p:spPr>
          <a:xfrm>
            <a:off x="2365044" y="6188473"/>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42" name="Group 341"/>
          <p:cNvGrpSpPr/>
          <p:nvPr/>
        </p:nvGrpSpPr>
        <p:grpSpPr>
          <a:xfrm>
            <a:off x="3127044" y="3600856"/>
            <a:ext cx="457200" cy="817856"/>
            <a:chOff x="3317544" y="3566916"/>
            <a:chExt cx="457200" cy="817856"/>
          </a:xfrm>
        </p:grpSpPr>
        <p:sp>
          <p:nvSpPr>
            <p:cNvPr id="355" name="Rectangle 354"/>
            <p:cNvSpPr/>
            <p:nvPr/>
          </p:nvSpPr>
          <p:spPr>
            <a:xfrm>
              <a:off x="3317544" y="3566916"/>
              <a:ext cx="457200" cy="327142"/>
            </a:xfrm>
            <a:prstGeom prst="rect">
              <a:avLst/>
            </a:prstGeom>
            <a:solidFill>
              <a:srgbClr val="75CE60"/>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6" name="Rectangle 355"/>
            <p:cNvSpPr/>
            <p:nvPr/>
          </p:nvSpPr>
          <p:spPr>
            <a:xfrm>
              <a:off x="3317544" y="3894058"/>
              <a:ext cx="457200" cy="490714"/>
            </a:xfrm>
            <a:prstGeom prst="rect">
              <a:avLst/>
            </a:prstGeom>
            <a:solidFill>
              <a:srgbClr val="FFFF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7" name="Rectangle 356"/>
            <p:cNvSpPr/>
            <p:nvPr/>
          </p:nvSpPr>
          <p:spPr>
            <a:xfrm>
              <a:off x="3317544" y="4318202"/>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43" name="Rectangle 342"/>
          <p:cNvSpPr/>
          <p:nvPr/>
        </p:nvSpPr>
        <p:spPr>
          <a:xfrm>
            <a:off x="3127044" y="5288832"/>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4" name="Rectangle 343"/>
          <p:cNvSpPr/>
          <p:nvPr/>
        </p:nvSpPr>
        <p:spPr>
          <a:xfrm>
            <a:off x="3127044" y="6188473"/>
            <a:ext cx="457200" cy="66570"/>
          </a:xfrm>
          <a:prstGeom prst="rect">
            <a:avLst/>
          </a:prstGeom>
          <a:solidFill>
            <a:srgbClr val="CC99FF"/>
          </a:solidFill>
          <a:ln w="635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5" name="Rectangle 344"/>
          <p:cNvSpPr/>
          <p:nvPr/>
        </p:nvSpPr>
        <p:spPr>
          <a:xfrm>
            <a:off x="723900" y="6317218"/>
            <a:ext cx="2971800" cy="159782"/>
          </a:xfrm>
          <a:prstGeom prst="rect">
            <a:avLst/>
          </a:prstGeom>
          <a:solidFill>
            <a:srgbClr val="CC99FF"/>
          </a:solidFill>
          <a:ln w="25400" cap="flat" cmpd="sng" algn="ctr">
            <a:solidFill>
              <a:srgbClr val="000000"/>
            </a:solidFill>
            <a:prstDash val="solid"/>
          </a:ln>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6" name="TextBox 51"/>
          <p:cNvSpPr txBox="1"/>
          <p:nvPr/>
        </p:nvSpPr>
        <p:spPr>
          <a:xfrm>
            <a:off x="3974852" y="3843940"/>
            <a:ext cx="132600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charset="0"/>
                <a:ea typeface="+mn-ea"/>
                <a:cs typeface="+mn-cs"/>
              </a:rPr>
              <a:t>Outer CDs</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7" name="TextBox 191"/>
          <p:cNvSpPr txBox="1"/>
          <p:nvPr/>
        </p:nvSpPr>
        <p:spPr>
          <a:xfrm>
            <a:off x="4000500" y="4846208"/>
            <a:ext cx="1274708"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99"/>
                </a:solidFill>
                <a:effectLst/>
                <a:uLnTx/>
                <a:uFillTx/>
                <a:latin typeface="Arial" charset="0"/>
                <a:ea typeface="+mn-ea"/>
                <a:cs typeface="+mn-cs"/>
              </a:rPr>
              <a:t>Inner CDs</a:t>
            </a:r>
            <a:endParaRPr kumimoji="0" lang="en-US" sz="1800" b="1" i="0" u="none" strike="noStrike" kern="1200" cap="none" spc="0" normalizeH="0" baseline="0" noProof="0" dirty="0">
              <a:ln>
                <a:noFill/>
              </a:ln>
              <a:solidFill>
                <a:srgbClr val="000099"/>
              </a:solidFill>
              <a:effectLst/>
              <a:uLnTx/>
              <a:uFillTx/>
              <a:latin typeface="Arial" charset="0"/>
              <a:ea typeface="+mn-ea"/>
              <a:cs typeface="+mn-cs"/>
            </a:endParaRPr>
          </a:p>
        </p:txBody>
      </p:sp>
      <p:sp>
        <p:nvSpPr>
          <p:cNvPr id="348" name="TextBox 192"/>
          <p:cNvSpPr txBox="1"/>
          <p:nvPr/>
        </p:nvSpPr>
        <p:spPr>
          <a:xfrm>
            <a:off x="4202479" y="5712209"/>
            <a:ext cx="870751" cy="64633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Arial" charset="0"/>
                <a:ea typeface="+mn-ea"/>
                <a:cs typeface="+mn-cs"/>
              </a:rPr>
              <a:t>Sync+</a:t>
            </a:r>
            <a:br>
              <a:rPr kumimoji="0" lang="en-US" sz="1800" b="1" i="0" u="none" strike="noStrike" kern="1200" cap="none" spc="0" normalizeH="0" baseline="0" noProof="0" dirty="0" smtClean="0">
                <a:ln>
                  <a:noFill/>
                </a:ln>
                <a:solidFill>
                  <a:srgbClr val="C00000"/>
                </a:solidFill>
                <a:effectLst/>
                <a:uLnTx/>
                <a:uFillTx/>
                <a:latin typeface="Arial" charset="0"/>
                <a:ea typeface="+mn-ea"/>
                <a:cs typeface="+mn-cs"/>
              </a:rPr>
            </a:br>
            <a:r>
              <a:rPr kumimoji="0" lang="en-US" sz="1800" b="1" i="0" u="none" strike="noStrike" kern="1200" cap="none" spc="0" normalizeH="0" baseline="0" noProof="0" dirty="0" err="1" smtClean="0">
                <a:ln>
                  <a:noFill/>
                </a:ln>
                <a:solidFill>
                  <a:srgbClr val="C00000"/>
                </a:solidFill>
                <a:effectLst/>
                <a:uLnTx/>
                <a:uFillTx/>
                <a:latin typeface="Arial" charset="0"/>
                <a:ea typeface="+mn-ea"/>
                <a:cs typeface="+mn-cs"/>
              </a:rPr>
              <a:t>comm</a:t>
            </a:r>
            <a:endParaRPr kumimoji="0" lang="en-US" sz="1800" b="1" i="0" u="none" strike="noStrike" kern="1200" cap="none" spc="0" normalizeH="0" baseline="0" noProof="0" dirty="0">
              <a:ln>
                <a:noFill/>
              </a:ln>
              <a:solidFill>
                <a:srgbClr val="C00000"/>
              </a:solidFill>
              <a:effectLst/>
              <a:uLnTx/>
              <a:uFillTx/>
              <a:latin typeface="Arial" charset="0"/>
              <a:ea typeface="+mn-ea"/>
              <a:cs typeface="+mn-cs"/>
            </a:endParaRPr>
          </a:p>
        </p:txBody>
      </p:sp>
      <p:cxnSp>
        <p:nvCxnSpPr>
          <p:cNvPr id="349" name="Straight Arrow Connector 348"/>
          <p:cNvCxnSpPr>
            <a:stCxn id="346" idx="2"/>
          </p:cNvCxnSpPr>
          <p:nvPr/>
        </p:nvCxnSpPr>
        <p:spPr>
          <a:xfrm>
            <a:off x="4637854" y="4213272"/>
            <a:ext cx="890058" cy="720214"/>
          </a:xfrm>
          <a:prstGeom prst="straightConnector1">
            <a:avLst/>
          </a:prstGeom>
          <a:noFill/>
          <a:ln w="38100" cap="flat" cmpd="sng" algn="ctr">
            <a:solidFill>
              <a:srgbClr val="000000"/>
            </a:solidFill>
            <a:prstDash val="solid"/>
            <a:tailEnd type="arrow"/>
          </a:ln>
          <a:effectLst/>
        </p:spPr>
      </p:cxnSp>
      <p:cxnSp>
        <p:nvCxnSpPr>
          <p:cNvPr id="350" name="Straight Arrow Connector 349"/>
          <p:cNvCxnSpPr>
            <a:stCxn id="346" idx="2"/>
          </p:cNvCxnSpPr>
          <p:nvPr/>
        </p:nvCxnSpPr>
        <p:spPr>
          <a:xfrm flipH="1">
            <a:off x="2962133" y="4213272"/>
            <a:ext cx="1675721" cy="37826"/>
          </a:xfrm>
          <a:prstGeom prst="straightConnector1">
            <a:avLst/>
          </a:prstGeom>
          <a:noFill/>
          <a:ln w="38100" cap="flat" cmpd="sng" algn="ctr">
            <a:solidFill>
              <a:srgbClr val="000000"/>
            </a:solidFill>
            <a:prstDash val="solid"/>
            <a:tailEnd type="arrow"/>
          </a:ln>
          <a:effectLst/>
        </p:spPr>
      </p:cxnSp>
      <p:cxnSp>
        <p:nvCxnSpPr>
          <p:cNvPr id="351" name="Straight Arrow Connector 350"/>
          <p:cNvCxnSpPr>
            <a:stCxn id="347" idx="2"/>
          </p:cNvCxnSpPr>
          <p:nvPr/>
        </p:nvCxnSpPr>
        <p:spPr>
          <a:xfrm>
            <a:off x="4637854" y="5215540"/>
            <a:ext cx="1153346" cy="73292"/>
          </a:xfrm>
          <a:prstGeom prst="straightConnector1">
            <a:avLst/>
          </a:prstGeom>
          <a:noFill/>
          <a:ln w="38100" cap="flat" cmpd="sng" algn="ctr">
            <a:solidFill>
              <a:srgbClr val="000099"/>
            </a:solidFill>
            <a:prstDash val="solid"/>
            <a:tailEnd type="arrow"/>
          </a:ln>
          <a:effectLst/>
        </p:spPr>
      </p:cxnSp>
      <p:cxnSp>
        <p:nvCxnSpPr>
          <p:cNvPr id="352" name="Straight Arrow Connector 351"/>
          <p:cNvCxnSpPr>
            <a:stCxn id="347" idx="2"/>
          </p:cNvCxnSpPr>
          <p:nvPr/>
        </p:nvCxnSpPr>
        <p:spPr>
          <a:xfrm flipH="1">
            <a:off x="2593644" y="5215540"/>
            <a:ext cx="2044210" cy="794147"/>
          </a:xfrm>
          <a:prstGeom prst="straightConnector1">
            <a:avLst/>
          </a:prstGeom>
          <a:noFill/>
          <a:ln w="38100" cap="flat" cmpd="sng" algn="ctr">
            <a:solidFill>
              <a:srgbClr val="000099"/>
            </a:solidFill>
            <a:prstDash val="solid"/>
            <a:tailEnd type="arrow"/>
          </a:ln>
          <a:effectLst/>
        </p:spPr>
      </p:cxnSp>
      <p:cxnSp>
        <p:nvCxnSpPr>
          <p:cNvPr id="353" name="Straight Arrow Connector 352"/>
          <p:cNvCxnSpPr>
            <a:stCxn id="348" idx="0"/>
          </p:cNvCxnSpPr>
          <p:nvPr/>
        </p:nvCxnSpPr>
        <p:spPr>
          <a:xfrm flipV="1">
            <a:off x="4637855" y="5583799"/>
            <a:ext cx="934123" cy="128410"/>
          </a:xfrm>
          <a:prstGeom prst="straightConnector1">
            <a:avLst/>
          </a:prstGeom>
          <a:noFill/>
          <a:ln w="38100" cap="flat" cmpd="sng" algn="ctr">
            <a:solidFill>
              <a:srgbClr val="C00000"/>
            </a:solidFill>
            <a:prstDash val="solid"/>
            <a:tailEnd type="arrow"/>
          </a:ln>
          <a:effectLst/>
        </p:spPr>
      </p:cxnSp>
      <p:cxnSp>
        <p:nvCxnSpPr>
          <p:cNvPr id="354" name="Straight Arrow Connector 353"/>
          <p:cNvCxnSpPr>
            <a:stCxn id="348" idx="0"/>
          </p:cNvCxnSpPr>
          <p:nvPr/>
        </p:nvCxnSpPr>
        <p:spPr>
          <a:xfrm flipH="1" flipV="1">
            <a:off x="3584244" y="4462657"/>
            <a:ext cx="1053611" cy="1249552"/>
          </a:xfrm>
          <a:prstGeom prst="straightConnector1">
            <a:avLst/>
          </a:prstGeom>
          <a:noFill/>
          <a:ln w="38100" cap="flat" cmpd="sng" algn="ctr">
            <a:solidFill>
              <a:srgbClr val="C00000"/>
            </a:solidFill>
            <a:prstDash val="solid"/>
            <a:tailEnd type="arrow"/>
          </a:ln>
          <a:effectLst/>
        </p:spPr>
      </p:cxnSp>
    </p:spTree>
    <p:extLst>
      <p:ext uri="{BB962C8B-B14F-4D97-AF65-F5344CB8AC3E}">
        <p14:creationId xmlns:p14="http://schemas.microsoft.com/office/powerpoint/2010/main" val="312924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Failure rate too high for checkpoint/restart </a:t>
            </a:r>
          </a:p>
          <a:p>
            <a:r>
              <a:rPr lang="en-US" dirty="0" smtClean="0"/>
              <a:t>Correctness also at risk</a:t>
            </a:r>
          </a:p>
        </p:txBody>
      </p:sp>
      <p:sp>
        <p:nvSpPr>
          <p:cNvPr id="3" name="Slide Number Placeholder 2"/>
          <p:cNvSpPr>
            <a:spLocks noGrp="1"/>
          </p:cNvSpPr>
          <p:nvPr>
            <p:ph type="sldNum" idx="12"/>
          </p:nvPr>
        </p:nvSpPr>
        <p:spPr/>
        <p:txBody>
          <a:bodyPr/>
          <a:lstStyle/>
          <a:p>
            <a:fld id="{359B1C28-9D21-4559-A913-2EE6820D4D1C}" type="slidenum">
              <a:rPr lang="en-US" smtClean="0"/>
              <a:pPr/>
              <a:t>7</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graphicFrame>
        <p:nvGraphicFramePr>
          <p:cNvPr id="5" name="Chart 4"/>
          <p:cNvGraphicFramePr>
            <a:graphicFrameLocks/>
          </p:cNvGraphicFramePr>
          <p:nvPr>
            <p:extLst/>
          </p:nvPr>
        </p:nvGraphicFramePr>
        <p:xfrm>
          <a:off x="427587" y="1143000"/>
          <a:ext cx="8411613"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5163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smtClean="0"/>
              <a:t>SPMV: </a:t>
            </a:r>
            <a:br>
              <a:rPr lang="en-US" dirty="0" smtClean="0"/>
            </a:br>
            <a:r>
              <a:rPr lang="en-US" dirty="0" smtClean="0"/>
              <a:t>local recovery and partial preservation</a:t>
            </a:r>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70</a:t>
            </a:fld>
            <a:endParaRPr lang="en-US" altLang="en-US"/>
          </a:p>
        </p:txBody>
      </p:sp>
      <p:sp>
        <p:nvSpPr>
          <p:cNvPr id="6" name="Footer Placeholder 1"/>
          <p:cNvSpPr>
            <a:spLocks noGrp="1"/>
          </p:cNvSpPr>
          <p:nvPr>
            <p:ph type="ftr" idx="3"/>
          </p:nvPr>
        </p:nvSpPr>
        <p:spPr/>
        <p:txBody>
          <a:bodyPr/>
          <a:lstStyle/>
          <a:p>
            <a:r>
              <a:rPr lang="it-IT" smtClean="0"/>
              <a:t>Containment Domains DEGAS/ExMatEx March 2014</a:t>
            </a:r>
            <a:endParaRPr lang="en-US" dirty="0"/>
          </a:p>
        </p:txBody>
      </p:sp>
      <p:grpSp>
        <p:nvGrpSpPr>
          <p:cNvPr id="2" name="그룹 1"/>
          <p:cNvGrpSpPr/>
          <p:nvPr/>
        </p:nvGrpSpPr>
        <p:grpSpPr>
          <a:xfrm>
            <a:off x="4163499" y="1827005"/>
            <a:ext cx="790402" cy="805990"/>
            <a:chOff x="3629198" y="1291856"/>
            <a:chExt cx="1870364" cy="2086639"/>
          </a:xfrm>
        </p:grpSpPr>
        <p:sp>
          <p:nvSpPr>
            <p:cNvPr id="7"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8"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9"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43" name="그룹 42"/>
          <p:cNvGrpSpPr/>
          <p:nvPr/>
        </p:nvGrpSpPr>
        <p:grpSpPr>
          <a:xfrm>
            <a:off x="519826" y="4314650"/>
            <a:ext cx="790402" cy="805990"/>
            <a:chOff x="3629198" y="1291856"/>
            <a:chExt cx="1870364" cy="2086639"/>
          </a:xfrm>
        </p:grpSpPr>
        <p:sp>
          <p:nvSpPr>
            <p:cNvPr id="44"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45"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46"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47"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48" name="그룹 47"/>
          <p:cNvGrpSpPr/>
          <p:nvPr/>
        </p:nvGrpSpPr>
        <p:grpSpPr>
          <a:xfrm>
            <a:off x="1562736" y="4314650"/>
            <a:ext cx="790402" cy="805990"/>
            <a:chOff x="3629198" y="1291856"/>
            <a:chExt cx="1870364" cy="2086639"/>
          </a:xfrm>
        </p:grpSpPr>
        <p:sp>
          <p:nvSpPr>
            <p:cNvPr id="5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5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54" name="그룹 53"/>
          <p:cNvGrpSpPr/>
          <p:nvPr/>
        </p:nvGrpSpPr>
        <p:grpSpPr>
          <a:xfrm>
            <a:off x="2605646" y="4314650"/>
            <a:ext cx="790402" cy="805990"/>
            <a:chOff x="3629198" y="1291856"/>
            <a:chExt cx="1870364" cy="2086639"/>
          </a:xfrm>
        </p:grpSpPr>
        <p:sp>
          <p:nvSpPr>
            <p:cNvPr id="55"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56"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7"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58"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69" name="그룹 68"/>
          <p:cNvGrpSpPr/>
          <p:nvPr/>
        </p:nvGrpSpPr>
        <p:grpSpPr>
          <a:xfrm>
            <a:off x="5734376" y="4314650"/>
            <a:ext cx="790402" cy="805990"/>
            <a:chOff x="3629198" y="1291856"/>
            <a:chExt cx="1870364" cy="2086639"/>
          </a:xfrm>
        </p:grpSpPr>
        <p:sp>
          <p:nvSpPr>
            <p:cNvPr id="7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7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74" name="그룹 73"/>
          <p:cNvGrpSpPr/>
          <p:nvPr/>
        </p:nvGrpSpPr>
        <p:grpSpPr>
          <a:xfrm>
            <a:off x="6777286" y="4314650"/>
            <a:ext cx="790402" cy="805990"/>
            <a:chOff x="3629198" y="1291856"/>
            <a:chExt cx="1870364" cy="2086639"/>
          </a:xfrm>
        </p:grpSpPr>
        <p:sp>
          <p:nvSpPr>
            <p:cNvPr id="75"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76"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7"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78"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79" name="그룹 78"/>
          <p:cNvGrpSpPr/>
          <p:nvPr/>
        </p:nvGrpSpPr>
        <p:grpSpPr>
          <a:xfrm>
            <a:off x="7820198" y="4314650"/>
            <a:ext cx="790402" cy="805990"/>
            <a:chOff x="3629198" y="1291856"/>
            <a:chExt cx="1870364" cy="2086639"/>
          </a:xfrm>
        </p:grpSpPr>
        <p:sp>
          <p:nvSpPr>
            <p:cNvPr id="8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8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8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8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99" name="그룹 98"/>
          <p:cNvGrpSpPr/>
          <p:nvPr/>
        </p:nvGrpSpPr>
        <p:grpSpPr>
          <a:xfrm>
            <a:off x="4162598" y="2866850"/>
            <a:ext cx="790402" cy="805990"/>
            <a:chOff x="3629198" y="1291856"/>
            <a:chExt cx="1870364" cy="2086639"/>
          </a:xfrm>
        </p:grpSpPr>
        <p:sp>
          <p:nvSpPr>
            <p:cNvPr id="100"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01"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2"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3"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cxnSp>
        <p:nvCxnSpPr>
          <p:cNvPr id="12" name="직선 화살표 연결선 11"/>
          <p:cNvCxnSpPr>
            <a:stCxn id="10" idx="2"/>
            <a:endCxn id="101" idx="0"/>
          </p:cNvCxnSpPr>
          <p:nvPr/>
        </p:nvCxnSpPr>
        <p:spPr bwMode="auto">
          <a:xfrm flipH="1">
            <a:off x="4557799" y="2632995"/>
            <a:ext cx="901" cy="233855"/>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 name="직선 화살표 연결선 4097"/>
          <p:cNvCxnSpPr>
            <a:stCxn id="103" idx="2"/>
            <a:endCxn id="45" idx="0"/>
          </p:cNvCxnSpPr>
          <p:nvPr/>
        </p:nvCxnSpPr>
        <p:spPr bwMode="auto">
          <a:xfrm flipH="1">
            <a:off x="915027" y="3672840"/>
            <a:ext cx="3642772"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2" name="직선 화살표 연결선 4101"/>
          <p:cNvCxnSpPr>
            <a:stCxn id="103" idx="2"/>
            <a:endCxn id="51" idx="0"/>
          </p:cNvCxnSpPr>
          <p:nvPr/>
        </p:nvCxnSpPr>
        <p:spPr bwMode="auto">
          <a:xfrm flipH="1">
            <a:off x="1957937" y="3672840"/>
            <a:ext cx="2599862"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5" name="직선 화살표 연결선 4104"/>
          <p:cNvCxnSpPr>
            <a:stCxn id="103" idx="2"/>
          </p:cNvCxnSpPr>
          <p:nvPr/>
        </p:nvCxnSpPr>
        <p:spPr bwMode="auto">
          <a:xfrm flipH="1">
            <a:off x="2895600" y="3672840"/>
            <a:ext cx="1662199"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7" name="직선 화살표 연결선 4116"/>
          <p:cNvCxnSpPr>
            <a:stCxn id="103" idx="2"/>
            <a:endCxn id="71" idx="0"/>
          </p:cNvCxnSpPr>
          <p:nvPr/>
        </p:nvCxnSpPr>
        <p:spPr bwMode="auto">
          <a:xfrm>
            <a:off x="4557799" y="3672840"/>
            <a:ext cx="1571778"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1" name="직선 화살표 연결선 4120"/>
          <p:cNvCxnSpPr>
            <a:stCxn id="103" idx="2"/>
            <a:endCxn id="76" idx="0"/>
          </p:cNvCxnSpPr>
          <p:nvPr/>
        </p:nvCxnSpPr>
        <p:spPr bwMode="auto">
          <a:xfrm>
            <a:off x="4557799" y="3672840"/>
            <a:ext cx="2614688"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7" name="직선 화살표 연결선 4126"/>
          <p:cNvCxnSpPr>
            <a:stCxn id="103" idx="2"/>
            <a:endCxn id="81" idx="0"/>
          </p:cNvCxnSpPr>
          <p:nvPr/>
        </p:nvCxnSpPr>
        <p:spPr bwMode="auto">
          <a:xfrm>
            <a:off x="4557799" y="3672840"/>
            <a:ext cx="3657600" cy="641810"/>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Oval 5"/>
          <p:cNvSpPr/>
          <p:nvPr/>
        </p:nvSpPr>
        <p:spPr bwMode="auto">
          <a:xfrm>
            <a:off x="4023621" y="459508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7" name="Oval 5"/>
          <p:cNvSpPr/>
          <p:nvPr/>
        </p:nvSpPr>
        <p:spPr bwMode="auto">
          <a:xfrm>
            <a:off x="4488761" y="459508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8" name="Oval 5"/>
          <p:cNvSpPr/>
          <p:nvPr/>
        </p:nvSpPr>
        <p:spPr bwMode="auto">
          <a:xfrm>
            <a:off x="4953901" y="459508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9" name="TextBox 128"/>
          <p:cNvSpPr txBox="1"/>
          <p:nvPr/>
        </p:nvSpPr>
        <p:spPr>
          <a:xfrm>
            <a:off x="5035940" y="1701890"/>
            <a:ext cx="762000" cy="369332"/>
          </a:xfrm>
          <a:prstGeom prst="rect">
            <a:avLst/>
          </a:prstGeom>
          <a:noFill/>
        </p:spPr>
        <p:txBody>
          <a:bodyPr wrap="square" rtlCol="0">
            <a:spAutoFit/>
          </a:bodyPr>
          <a:lstStyle/>
          <a:p>
            <a:r>
              <a:rPr lang="en-US" altLang="ko-KR" b="1" dirty="0" smtClean="0"/>
              <a:t>Disk</a:t>
            </a:r>
            <a:endParaRPr lang="ko-KR" altLang="en-US" b="1" dirty="0"/>
          </a:p>
        </p:txBody>
      </p:sp>
      <p:sp>
        <p:nvSpPr>
          <p:cNvPr id="130" name="TextBox 129"/>
          <p:cNvSpPr txBox="1"/>
          <p:nvPr/>
        </p:nvSpPr>
        <p:spPr>
          <a:xfrm>
            <a:off x="5035940" y="2755002"/>
            <a:ext cx="1819113" cy="369332"/>
          </a:xfrm>
          <a:prstGeom prst="rect">
            <a:avLst/>
          </a:prstGeom>
          <a:noFill/>
        </p:spPr>
        <p:txBody>
          <a:bodyPr wrap="square" rtlCol="0">
            <a:spAutoFit/>
          </a:bodyPr>
          <a:lstStyle/>
          <a:p>
            <a:r>
              <a:rPr lang="en-US" altLang="ko-KR" b="1" dirty="0" smtClean="0"/>
              <a:t>Remote NVM</a:t>
            </a:r>
            <a:endParaRPr lang="ko-KR" altLang="en-US" b="1" dirty="0"/>
          </a:p>
        </p:txBody>
      </p:sp>
      <p:sp>
        <p:nvSpPr>
          <p:cNvPr id="131" name="TextBox 130"/>
          <p:cNvSpPr txBox="1"/>
          <p:nvPr/>
        </p:nvSpPr>
        <p:spPr>
          <a:xfrm>
            <a:off x="7503443" y="3697149"/>
            <a:ext cx="1819113" cy="369332"/>
          </a:xfrm>
          <a:prstGeom prst="rect">
            <a:avLst/>
          </a:prstGeom>
          <a:noFill/>
        </p:spPr>
        <p:txBody>
          <a:bodyPr wrap="square" rtlCol="0">
            <a:spAutoFit/>
          </a:bodyPr>
          <a:lstStyle/>
          <a:p>
            <a:r>
              <a:rPr lang="en-US" altLang="ko-KR" b="1" dirty="0" smtClean="0"/>
              <a:t>Local NVM</a:t>
            </a:r>
            <a:endParaRPr lang="ko-KR" altLang="en-US" b="1" dirty="0"/>
          </a:p>
        </p:txBody>
      </p:sp>
      <p:sp>
        <p:nvSpPr>
          <p:cNvPr id="132" name="TextBox 131"/>
          <p:cNvSpPr txBox="1"/>
          <p:nvPr/>
        </p:nvSpPr>
        <p:spPr>
          <a:xfrm>
            <a:off x="7858287" y="6157992"/>
            <a:ext cx="1285713" cy="369332"/>
          </a:xfrm>
          <a:prstGeom prst="rect">
            <a:avLst/>
          </a:prstGeom>
          <a:noFill/>
        </p:spPr>
        <p:txBody>
          <a:bodyPr wrap="square" rtlCol="0">
            <a:spAutoFit/>
          </a:bodyPr>
          <a:lstStyle/>
          <a:p>
            <a:r>
              <a:rPr lang="en-US" altLang="ko-KR" b="1" dirty="0" smtClean="0"/>
              <a:t>DRAM</a:t>
            </a:r>
            <a:endParaRPr lang="ko-KR" altLang="en-US" b="1" dirty="0"/>
          </a:p>
        </p:txBody>
      </p:sp>
      <p:sp>
        <p:nvSpPr>
          <p:cNvPr id="66" name="TextBox 65"/>
          <p:cNvSpPr txBox="1"/>
          <p:nvPr/>
        </p:nvSpPr>
        <p:spPr>
          <a:xfrm>
            <a:off x="211603" y="6350000"/>
            <a:ext cx="8199488" cy="369332"/>
          </a:xfrm>
          <a:prstGeom prst="rect">
            <a:avLst/>
          </a:prstGeom>
          <a:noFill/>
        </p:spPr>
        <p:txBody>
          <a:bodyPr wrap="square" rtlCol="0">
            <a:spAutoFit/>
          </a:bodyPr>
          <a:lstStyle/>
          <a:p>
            <a:r>
              <a:rPr lang="en-US" altLang="ko-KR" b="1" dirty="0" smtClean="0"/>
              <a:t>Partial preservation via sibling or parent where appropriate</a:t>
            </a:r>
            <a:endParaRPr lang="ko-KR" altLang="en-US" b="1" dirty="0"/>
          </a:p>
        </p:txBody>
      </p:sp>
      <p:grpSp>
        <p:nvGrpSpPr>
          <p:cNvPr id="67" name="그룹 42"/>
          <p:cNvGrpSpPr/>
          <p:nvPr/>
        </p:nvGrpSpPr>
        <p:grpSpPr>
          <a:xfrm>
            <a:off x="519826" y="5381450"/>
            <a:ext cx="790402" cy="805990"/>
            <a:chOff x="3629198" y="1291856"/>
            <a:chExt cx="1870364" cy="2086639"/>
          </a:xfrm>
        </p:grpSpPr>
        <p:sp>
          <p:nvSpPr>
            <p:cNvPr id="68"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84"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85"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86"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87" name="그룹 47"/>
          <p:cNvGrpSpPr/>
          <p:nvPr/>
        </p:nvGrpSpPr>
        <p:grpSpPr>
          <a:xfrm>
            <a:off x="1562736" y="5381450"/>
            <a:ext cx="790402" cy="805990"/>
            <a:chOff x="3629198" y="1291856"/>
            <a:chExt cx="1870364" cy="2086639"/>
          </a:xfrm>
        </p:grpSpPr>
        <p:sp>
          <p:nvSpPr>
            <p:cNvPr id="88"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89"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90"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91"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92" name="그룹 53"/>
          <p:cNvGrpSpPr/>
          <p:nvPr/>
        </p:nvGrpSpPr>
        <p:grpSpPr>
          <a:xfrm>
            <a:off x="2605646" y="5381450"/>
            <a:ext cx="790402" cy="805990"/>
            <a:chOff x="3629198" y="1291856"/>
            <a:chExt cx="1870364" cy="2086639"/>
          </a:xfrm>
        </p:grpSpPr>
        <p:sp>
          <p:nvSpPr>
            <p:cNvPr id="93"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04"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5"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06"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107" name="그룹 68"/>
          <p:cNvGrpSpPr/>
          <p:nvPr/>
        </p:nvGrpSpPr>
        <p:grpSpPr>
          <a:xfrm>
            <a:off x="5734376" y="5381450"/>
            <a:ext cx="790402" cy="805990"/>
            <a:chOff x="3629198" y="1291856"/>
            <a:chExt cx="1870364" cy="2086639"/>
          </a:xfrm>
        </p:grpSpPr>
        <p:sp>
          <p:nvSpPr>
            <p:cNvPr id="108"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09"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10"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11"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112" name="그룹 73"/>
          <p:cNvGrpSpPr/>
          <p:nvPr/>
        </p:nvGrpSpPr>
        <p:grpSpPr>
          <a:xfrm>
            <a:off x="6777286" y="5381450"/>
            <a:ext cx="790402" cy="805990"/>
            <a:chOff x="3629198" y="1291856"/>
            <a:chExt cx="1870364" cy="2086639"/>
          </a:xfrm>
        </p:grpSpPr>
        <p:sp>
          <p:nvSpPr>
            <p:cNvPr id="113" name="Rectangle 79"/>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14" name="Rectangle 80"/>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15" name="Rectangle 81"/>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16" name="Rectangle 82"/>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grpSp>
        <p:nvGrpSpPr>
          <p:cNvPr id="117" name="그룹 78"/>
          <p:cNvGrpSpPr/>
          <p:nvPr/>
        </p:nvGrpSpPr>
        <p:grpSpPr>
          <a:xfrm>
            <a:off x="7820198" y="5381450"/>
            <a:ext cx="790402" cy="805990"/>
            <a:chOff x="3629198" y="1291856"/>
            <a:chExt cx="1870364" cy="2086639"/>
          </a:xfrm>
        </p:grpSpPr>
        <p:sp>
          <p:nvSpPr>
            <p:cNvPr id="118" name="Rectangle 117"/>
            <p:cNvSpPr/>
            <p:nvPr/>
          </p:nvSpPr>
          <p:spPr bwMode="auto">
            <a:xfrm>
              <a:off x="3629198" y="1600201"/>
              <a:ext cx="1870364" cy="1161607"/>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19" name="Rectangle 118"/>
            <p:cNvSpPr/>
            <p:nvPr/>
          </p:nvSpPr>
          <p:spPr bwMode="auto">
            <a:xfrm>
              <a:off x="3629198" y="1291856"/>
              <a:ext cx="1870364" cy="308345"/>
            </a:xfrm>
            <a:prstGeom prst="rect">
              <a:avLst/>
            </a:prstGeom>
            <a:solidFill>
              <a:srgbClr val="9DE18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20" name="Rectangle 119"/>
            <p:cNvSpPr/>
            <p:nvPr/>
          </p:nvSpPr>
          <p:spPr bwMode="auto">
            <a:xfrm>
              <a:off x="3629198" y="2761808"/>
              <a:ext cx="1870364" cy="308345"/>
            </a:xfrm>
            <a:prstGeom prst="rect">
              <a:avLst/>
            </a:prstGeom>
            <a:solidFill>
              <a:srgbClr val="E6ADDE"/>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sp>
          <p:nvSpPr>
            <p:cNvPr id="121" name="Rectangle 120"/>
            <p:cNvSpPr/>
            <p:nvPr/>
          </p:nvSpPr>
          <p:spPr bwMode="auto">
            <a:xfrm>
              <a:off x="3629198" y="3070150"/>
              <a:ext cx="1870364" cy="308345"/>
            </a:xfrm>
            <a:prstGeom prst="rect">
              <a:avLst/>
            </a:prstGeom>
            <a:solidFill>
              <a:srgbClr val="FFA500"/>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1600" b="1" i="0" u="none" strike="noStrike" cap="none" normalizeH="0" baseline="0" dirty="0" smtClean="0">
                <a:ln>
                  <a:noFill/>
                </a:ln>
                <a:effectLst/>
                <a:latin typeface="Century Gothic" pitchFamily="34" charset="0"/>
                <a:cs typeface="Times New Roman" pitchFamily="18" charset="0"/>
              </a:endParaRPr>
            </a:p>
          </p:txBody>
        </p:sp>
      </p:grpSp>
      <p:sp>
        <p:nvSpPr>
          <p:cNvPr id="122" name="Oval 5"/>
          <p:cNvSpPr/>
          <p:nvPr/>
        </p:nvSpPr>
        <p:spPr bwMode="auto">
          <a:xfrm>
            <a:off x="4023621" y="566188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3" name="Oval 5"/>
          <p:cNvSpPr/>
          <p:nvPr/>
        </p:nvSpPr>
        <p:spPr bwMode="auto">
          <a:xfrm>
            <a:off x="4488761" y="566188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sp>
        <p:nvSpPr>
          <p:cNvPr id="124" name="Oval 5"/>
          <p:cNvSpPr/>
          <p:nvPr/>
        </p:nvSpPr>
        <p:spPr bwMode="auto">
          <a:xfrm>
            <a:off x="4953901" y="5661889"/>
            <a:ext cx="139878" cy="126010"/>
          </a:xfrm>
          <a:prstGeom prst="ellipse">
            <a:avLst/>
          </a:prstGeom>
          <a:solidFill>
            <a:schemeClr val="tx1"/>
          </a:solidFill>
          <a:ln w="2857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pPr>
            <a:endParaRPr kumimoji="0" lang="en-US" sz="2800" b="1" i="0" u="none" strike="noStrike" cap="none" normalizeH="0" baseline="0" smtClean="0">
              <a:ln>
                <a:noFill/>
              </a:ln>
              <a:solidFill>
                <a:srgbClr val="CC6633"/>
              </a:solidFill>
              <a:effectLst/>
              <a:latin typeface="Century Gothic" pitchFamily="34" charset="0"/>
              <a:cs typeface="Times New Roman" pitchFamily="18" charset="0"/>
            </a:endParaRPr>
          </a:p>
        </p:txBody>
      </p:sp>
      <p:cxnSp>
        <p:nvCxnSpPr>
          <p:cNvPr id="125" name="직선 화살표 연결선 11"/>
          <p:cNvCxnSpPr/>
          <p:nvPr/>
        </p:nvCxnSpPr>
        <p:spPr bwMode="auto">
          <a:xfrm flipH="1">
            <a:off x="900053" y="5153762"/>
            <a:ext cx="901" cy="233855"/>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직선 화살표 연결선 11"/>
          <p:cNvCxnSpPr/>
          <p:nvPr/>
        </p:nvCxnSpPr>
        <p:spPr bwMode="auto">
          <a:xfrm flipH="1">
            <a:off x="1957937" y="5175787"/>
            <a:ext cx="901" cy="233855"/>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직선 화살표 연결선 11"/>
          <p:cNvCxnSpPr/>
          <p:nvPr/>
        </p:nvCxnSpPr>
        <p:spPr bwMode="auto">
          <a:xfrm flipH="1">
            <a:off x="2999946" y="5116295"/>
            <a:ext cx="901" cy="233855"/>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직선 화살표 연결선 11"/>
          <p:cNvCxnSpPr/>
          <p:nvPr/>
        </p:nvCxnSpPr>
        <p:spPr bwMode="auto">
          <a:xfrm flipH="1">
            <a:off x="6115506" y="5144220"/>
            <a:ext cx="901" cy="233855"/>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직선 화살표 연결선 11"/>
          <p:cNvCxnSpPr/>
          <p:nvPr/>
        </p:nvCxnSpPr>
        <p:spPr bwMode="auto">
          <a:xfrm flipH="1">
            <a:off x="7173390" y="5166245"/>
            <a:ext cx="901" cy="233855"/>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직선 화살표 연결선 11"/>
          <p:cNvCxnSpPr/>
          <p:nvPr/>
        </p:nvCxnSpPr>
        <p:spPr bwMode="auto">
          <a:xfrm flipH="1">
            <a:off x="8215399" y="5106753"/>
            <a:ext cx="901" cy="233855"/>
          </a:xfrm>
          <a:prstGeom prst="straightConnector1">
            <a:avLst/>
          </a:prstGeom>
          <a:noFill/>
          <a:ln w="28575" cap="flat" cmpd="sng" algn="ctr">
            <a:solidFill>
              <a:srgbClr val="00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Box 137"/>
          <p:cNvSpPr txBox="1"/>
          <p:nvPr/>
        </p:nvSpPr>
        <p:spPr>
          <a:xfrm>
            <a:off x="3710691" y="5263634"/>
            <a:ext cx="1819113" cy="369332"/>
          </a:xfrm>
          <a:prstGeom prst="rect">
            <a:avLst/>
          </a:prstGeom>
          <a:noFill/>
        </p:spPr>
        <p:txBody>
          <a:bodyPr wrap="square" rtlCol="0">
            <a:spAutoFit/>
          </a:bodyPr>
          <a:lstStyle/>
          <a:p>
            <a:r>
              <a:rPr lang="en-US" altLang="ko-KR" b="1" dirty="0" smtClean="0"/>
              <a:t>Relaxed CDs</a:t>
            </a:r>
            <a:endParaRPr lang="ko-KR" altLang="en-US" b="1" dirty="0"/>
          </a:p>
        </p:txBody>
      </p:sp>
    </p:spTree>
    <p:extLst>
      <p:ext uri="{BB962C8B-B14F-4D97-AF65-F5344CB8AC3E}">
        <p14:creationId xmlns:p14="http://schemas.microsoft.com/office/powerpoint/2010/main" val="7702952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with logging protocols</a:t>
            </a:r>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pPr/>
              <a:t>71</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pic>
        <p:nvPicPr>
          <p:cNvPr id="5" name="Picture 4"/>
          <p:cNvPicPr>
            <a:picLocks noChangeAspect="1"/>
          </p:cNvPicPr>
          <p:nvPr/>
        </p:nvPicPr>
        <p:blipFill>
          <a:blip r:embed="rId2"/>
          <a:stretch>
            <a:fillRect/>
          </a:stretch>
        </p:blipFill>
        <p:spPr>
          <a:xfrm>
            <a:off x="1648255" y="1262718"/>
            <a:ext cx="5200803" cy="5402242"/>
          </a:xfrm>
          <a:prstGeom prst="rect">
            <a:avLst/>
          </a:prstGeom>
        </p:spPr>
      </p:pic>
    </p:spTree>
    <p:extLst>
      <p:ext uri="{BB962C8B-B14F-4D97-AF65-F5344CB8AC3E}">
        <p14:creationId xmlns:p14="http://schemas.microsoft.com/office/powerpoint/2010/main" val="32776143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What about tasks?</a:t>
            </a:r>
          </a:p>
          <a:p>
            <a:pPr lvl="1"/>
            <a:r>
              <a:rPr lang="en-US" dirty="0" smtClean="0"/>
              <a:t>CDs are great natural fit</a:t>
            </a:r>
          </a:p>
          <a:p>
            <a:pPr lvl="2"/>
            <a:r>
              <a:rPr lang="en-US" dirty="0" smtClean="0"/>
              <a:t>CDs + Legion</a:t>
            </a:r>
          </a:p>
          <a:p>
            <a:pPr lvl="3"/>
            <a:r>
              <a:rPr lang="en-US" dirty="0" smtClean="0"/>
              <a:t>Stanford project led by Alex Aiken</a:t>
            </a:r>
          </a:p>
          <a:p>
            <a:pPr lvl="2"/>
            <a:r>
              <a:rPr lang="en-US" dirty="0" smtClean="0"/>
              <a:t>CDs + Swarm</a:t>
            </a:r>
          </a:p>
          <a:p>
            <a:pPr lvl="3"/>
            <a:r>
              <a:rPr lang="en-US" dirty="0" smtClean="0"/>
              <a:t>Spinoff from </a:t>
            </a:r>
            <a:r>
              <a:rPr lang="en-US" dirty="0" err="1" smtClean="0"/>
              <a:t>UDel</a:t>
            </a:r>
            <a:r>
              <a:rPr lang="en-US" dirty="0" smtClean="0"/>
              <a:t> led by </a:t>
            </a:r>
            <a:r>
              <a:rPr lang="en-US" dirty="0" err="1" smtClean="0"/>
              <a:t>Guang</a:t>
            </a:r>
            <a:r>
              <a:rPr lang="en-US" dirty="0" smtClean="0"/>
              <a:t> Gao</a:t>
            </a:r>
          </a:p>
          <a:p>
            <a:pPr lvl="2"/>
            <a:r>
              <a:rPr lang="en-US" dirty="0" smtClean="0"/>
              <a:t>Perhaps also with *SS / Nachos</a:t>
            </a:r>
          </a:p>
          <a:p>
            <a:pPr lvl="3"/>
            <a:r>
              <a:rPr lang="en-US" dirty="0" smtClean="0"/>
              <a:t>Barcelona Supercomputing Centers</a:t>
            </a:r>
            <a:endParaRPr lang="en-US" dirty="0"/>
          </a:p>
        </p:txBody>
      </p:sp>
      <p:sp>
        <p:nvSpPr>
          <p:cNvPr id="3" name="Slide Number Placeholder 2"/>
          <p:cNvSpPr>
            <a:spLocks noGrp="1"/>
          </p:cNvSpPr>
          <p:nvPr>
            <p:ph type="sldNum" idx="12"/>
          </p:nvPr>
        </p:nvSpPr>
        <p:spPr/>
        <p:txBody>
          <a:bodyPr/>
          <a:lstStyle/>
          <a:p>
            <a:fld id="{257B593F-3784-4EB5-9510-D536B41273A7}" type="slidenum">
              <a:rPr lang="en-US" smtClean="0"/>
              <a:pPr/>
              <a:t>72</a:t>
            </a:fld>
            <a:endParaRPr lang="en-US"/>
          </a:p>
        </p:txBody>
      </p:sp>
      <p:sp>
        <p:nvSpPr>
          <p:cNvPr id="4" name="Footer Placeholder 3"/>
          <p:cNvSpPr>
            <a:spLocks noGrp="1"/>
          </p:cNvSpPr>
          <p:nvPr>
            <p:ph type="ftr" idx="3"/>
          </p:nvPr>
        </p:nvSpPr>
        <p:spPr/>
        <p:txBody>
          <a:bodyPr/>
          <a:lstStyle/>
          <a:p>
            <a:r>
              <a:rPr lang="en-US" smtClean="0"/>
              <a:t>(c) Mattan Erez</a:t>
            </a:r>
            <a:endParaRPr lang="en-US"/>
          </a:p>
        </p:txBody>
      </p:sp>
    </p:spTree>
    <p:extLst>
      <p:ext uri="{BB962C8B-B14F-4D97-AF65-F5344CB8AC3E}">
        <p14:creationId xmlns:p14="http://schemas.microsoft.com/office/powerpoint/2010/main" val="10996726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Legion resilience</a:t>
            </a:r>
          </a:p>
          <a:p>
            <a:pPr lvl="1"/>
            <a:r>
              <a:rPr lang="en-US" dirty="0" smtClean="0"/>
              <a:t>Propagate failures up the dependence chain</a:t>
            </a:r>
          </a:p>
          <a:p>
            <a:pPr lvl="1"/>
            <a:r>
              <a:rPr lang="en-US" dirty="0" smtClean="0"/>
              <a:t>Utilize region copies to minimize </a:t>
            </a:r>
            <a:r>
              <a:rPr lang="en-US" dirty="0" err="1" smtClean="0"/>
              <a:t>reexecutions</a:t>
            </a:r>
            <a:endParaRPr lang="en-US" dirty="0" smtClean="0"/>
          </a:p>
          <a:p>
            <a:pPr lvl="1"/>
            <a:endParaRPr lang="en-US" dirty="0"/>
          </a:p>
          <a:p>
            <a:pPr lvl="1"/>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73</a:t>
            </a:fld>
            <a:endParaRPr lang="en-US"/>
          </a:p>
        </p:txBody>
      </p:sp>
      <p:grpSp>
        <p:nvGrpSpPr>
          <p:cNvPr id="7" name="Group 6"/>
          <p:cNvGrpSpPr/>
          <p:nvPr/>
        </p:nvGrpSpPr>
        <p:grpSpPr>
          <a:xfrm>
            <a:off x="2362200" y="4800600"/>
            <a:ext cx="779590" cy="1820919"/>
            <a:chOff x="5181600" y="1981200"/>
            <a:chExt cx="1700048" cy="3970867"/>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804" b="4273"/>
            <a:stretch/>
          </p:blipFill>
          <p:spPr bwMode="auto">
            <a:xfrm>
              <a:off x="5181600" y="2133600"/>
              <a:ext cx="1676400" cy="381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6424448" y="1981200"/>
              <a:ext cx="457200" cy="533400"/>
            </a:xfrm>
            <a:prstGeom prst="rect">
              <a:avLst/>
            </a:prstGeom>
            <a:solidFill>
              <a:schemeClr val="bg1"/>
            </a:solidFill>
            <a:ln w="57150" cap="flat" cmpd="sng" algn="ctr">
              <a:solidFill>
                <a:schemeClr val="bg1"/>
              </a:solidFill>
              <a:prstDash val="solid"/>
              <a:round/>
              <a:headEnd type="none" w="med" len="med"/>
              <a:tailEnd type="none" w="med" len="med"/>
            </a:ln>
            <a:effectLst/>
            <a:extLst/>
          </p:spPr>
          <p:txBody>
            <a:bodyPr rtlCol="0" anchor="ctr"/>
            <a:lstStyle/>
            <a:p>
              <a:pPr algn="ctr"/>
              <a:endParaRPr lang="en-US"/>
            </a:p>
          </p:txBody>
        </p:sp>
      </p:grpSp>
      <p:grpSp>
        <p:nvGrpSpPr>
          <p:cNvPr id="8" name="Group 7"/>
          <p:cNvGrpSpPr/>
          <p:nvPr/>
        </p:nvGrpSpPr>
        <p:grpSpPr>
          <a:xfrm>
            <a:off x="4191000" y="4800600"/>
            <a:ext cx="779590" cy="1820919"/>
            <a:chOff x="5181600" y="1981200"/>
            <a:chExt cx="1700048" cy="3970867"/>
          </a:xfrm>
        </p:grpSpPr>
        <p:pic>
          <p:nvPicPr>
            <p:cNvPr id="9"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804" b="4273"/>
            <a:stretch/>
          </p:blipFill>
          <p:spPr bwMode="auto">
            <a:xfrm>
              <a:off x="5181600" y="2133600"/>
              <a:ext cx="1676400" cy="381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6424448" y="1981200"/>
              <a:ext cx="457200" cy="533400"/>
            </a:xfrm>
            <a:prstGeom prst="rect">
              <a:avLst/>
            </a:prstGeom>
            <a:solidFill>
              <a:schemeClr val="bg1"/>
            </a:solidFill>
            <a:ln w="57150" cap="flat" cmpd="sng" algn="ctr">
              <a:solidFill>
                <a:schemeClr val="bg1"/>
              </a:solidFill>
              <a:prstDash val="solid"/>
              <a:round/>
              <a:headEnd type="none" w="med" len="med"/>
              <a:tailEnd type="none" w="med" len="med"/>
            </a:ln>
            <a:effectLst/>
            <a:extLst/>
          </p:spPr>
          <p:txBody>
            <a:bodyPr rtlCol="0" anchor="ctr"/>
            <a:lstStyle/>
            <a:p>
              <a:pPr algn="ctr"/>
              <a:endParaRPr lang="en-US"/>
            </a:p>
          </p:txBody>
        </p:sp>
      </p:grpSp>
      <p:grpSp>
        <p:nvGrpSpPr>
          <p:cNvPr id="11" name="Group 10"/>
          <p:cNvGrpSpPr/>
          <p:nvPr/>
        </p:nvGrpSpPr>
        <p:grpSpPr>
          <a:xfrm>
            <a:off x="2943976" y="2534540"/>
            <a:ext cx="779590" cy="1820919"/>
            <a:chOff x="5181600" y="1981200"/>
            <a:chExt cx="1700048" cy="3970867"/>
          </a:xfrm>
        </p:grpSpPr>
        <p:pic>
          <p:nvPicPr>
            <p:cNvPr id="12"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804" b="4273"/>
            <a:stretch/>
          </p:blipFill>
          <p:spPr bwMode="auto">
            <a:xfrm>
              <a:off x="5181600" y="2133600"/>
              <a:ext cx="1676400" cy="381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auto">
            <a:xfrm>
              <a:off x="6424448" y="1981200"/>
              <a:ext cx="457200" cy="533400"/>
            </a:xfrm>
            <a:prstGeom prst="rect">
              <a:avLst/>
            </a:prstGeom>
            <a:solidFill>
              <a:schemeClr val="bg1"/>
            </a:solidFill>
            <a:ln w="57150" cap="flat" cmpd="sng" algn="ctr">
              <a:solidFill>
                <a:schemeClr val="bg1"/>
              </a:solidFill>
              <a:prstDash val="solid"/>
              <a:round/>
              <a:headEnd type="none" w="med" len="med"/>
              <a:tailEnd type="none" w="med" len="med"/>
            </a:ln>
            <a:effectLst/>
            <a:extLst/>
          </p:spPr>
          <p:txBody>
            <a:bodyPr rtlCol="0" anchor="ctr"/>
            <a:lstStyle/>
            <a:p>
              <a:pPr algn="ctr"/>
              <a:endParaRPr lang="en-US"/>
            </a:p>
          </p:txBody>
        </p:sp>
      </p:grpSp>
      <p:sp>
        <p:nvSpPr>
          <p:cNvPr id="14" name="Rectangle 13"/>
          <p:cNvSpPr/>
          <p:nvPr/>
        </p:nvSpPr>
        <p:spPr bwMode="auto">
          <a:xfrm>
            <a:off x="2796635" y="2534540"/>
            <a:ext cx="1063427" cy="1961260"/>
          </a:xfrm>
          <a:prstGeom prst="rect">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15" name="Rectangle 14"/>
          <p:cNvSpPr/>
          <p:nvPr/>
        </p:nvSpPr>
        <p:spPr bwMode="auto">
          <a:xfrm>
            <a:off x="2214859" y="4765372"/>
            <a:ext cx="1063427" cy="1961260"/>
          </a:xfrm>
          <a:prstGeom prst="rect">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16" name="Rectangle 15"/>
          <p:cNvSpPr/>
          <p:nvPr/>
        </p:nvSpPr>
        <p:spPr bwMode="auto">
          <a:xfrm>
            <a:off x="4043659" y="4768775"/>
            <a:ext cx="1063427" cy="1961260"/>
          </a:xfrm>
          <a:prstGeom prst="rect">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cxnSp>
        <p:nvCxnSpPr>
          <p:cNvPr id="18" name="Elbow Connector 17"/>
          <p:cNvCxnSpPr>
            <a:stCxn id="14" idx="2"/>
            <a:endCxn id="15" idx="0"/>
          </p:cNvCxnSpPr>
          <p:nvPr/>
        </p:nvCxnSpPr>
        <p:spPr bwMode="auto">
          <a:xfrm rot="5400000">
            <a:off x="2902675" y="4339698"/>
            <a:ext cx="269572" cy="581776"/>
          </a:xfrm>
          <a:prstGeom prst="curvedConnector3">
            <a:avLst/>
          </a:prstGeom>
          <a:noFill/>
          <a:ln w="6350" cap="flat" cmpd="sng" algn="ctr">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urved Connector 22"/>
          <p:cNvCxnSpPr>
            <a:stCxn id="14" idx="2"/>
            <a:endCxn id="16" idx="0"/>
          </p:cNvCxnSpPr>
          <p:nvPr/>
        </p:nvCxnSpPr>
        <p:spPr bwMode="auto">
          <a:xfrm rot="16200000" flipH="1">
            <a:off x="3815374" y="4008775"/>
            <a:ext cx="272975" cy="1247024"/>
          </a:xfrm>
          <a:prstGeom prst="curvedConnector3">
            <a:avLst/>
          </a:prstGeom>
          <a:noFill/>
          <a:ln w="6350" cap="flat" cmpd="sng" algn="ctr">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96403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359B1C28-9D21-4559-A913-2EE6820D4D1C}" type="slidenum">
              <a:rPr lang="en-US" smtClean="0"/>
              <a:pPr/>
              <a:t>74</a:t>
            </a:fld>
            <a:endParaRPr lang="en-US"/>
          </a:p>
        </p:txBody>
      </p:sp>
      <p:grpSp>
        <p:nvGrpSpPr>
          <p:cNvPr id="5" name="Group 4"/>
          <p:cNvGrpSpPr/>
          <p:nvPr/>
        </p:nvGrpSpPr>
        <p:grpSpPr>
          <a:xfrm>
            <a:off x="2362200" y="4800600"/>
            <a:ext cx="779590" cy="1820919"/>
            <a:chOff x="5181600" y="1981200"/>
            <a:chExt cx="1700048" cy="3970867"/>
          </a:xfrm>
        </p:grpSpPr>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804" b="4273"/>
            <a:stretch/>
          </p:blipFill>
          <p:spPr bwMode="auto">
            <a:xfrm>
              <a:off x="5181600" y="2133600"/>
              <a:ext cx="1676400" cy="381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6424448" y="1981200"/>
              <a:ext cx="457200" cy="533400"/>
            </a:xfrm>
            <a:prstGeom prst="rect">
              <a:avLst/>
            </a:prstGeom>
            <a:solidFill>
              <a:schemeClr val="bg1"/>
            </a:solidFill>
            <a:ln w="57150" cap="flat" cmpd="sng" algn="ctr">
              <a:solidFill>
                <a:schemeClr val="bg1"/>
              </a:solidFill>
              <a:prstDash val="solid"/>
              <a:round/>
              <a:headEnd type="none" w="med" len="med"/>
              <a:tailEnd type="none" w="med" len="med"/>
            </a:ln>
            <a:effectLst/>
            <a:extLst/>
          </p:spPr>
          <p:txBody>
            <a:bodyPr rtlCol="0" anchor="ctr"/>
            <a:lstStyle/>
            <a:p>
              <a:pPr algn="ctr"/>
              <a:endParaRPr lang="en-US"/>
            </a:p>
          </p:txBody>
        </p:sp>
      </p:grpSp>
      <p:grpSp>
        <p:nvGrpSpPr>
          <p:cNvPr id="8" name="Group 7"/>
          <p:cNvGrpSpPr/>
          <p:nvPr/>
        </p:nvGrpSpPr>
        <p:grpSpPr>
          <a:xfrm>
            <a:off x="4191000" y="4800600"/>
            <a:ext cx="779590" cy="1820919"/>
            <a:chOff x="5181600" y="1981200"/>
            <a:chExt cx="1700048" cy="3970867"/>
          </a:xfrm>
        </p:grpSpPr>
        <p:pic>
          <p:nvPicPr>
            <p:cNvPr id="9"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804" b="4273"/>
            <a:stretch/>
          </p:blipFill>
          <p:spPr bwMode="auto">
            <a:xfrm>
              <a:off x="5181600" y="2133600"/>
              <a:ext cx="1676400" cy="381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6424448" y="1981200"/>
              <a:ext cx="457200" cy="533400"/>
            </a:xfrm>
            <a:prstGeom prst="rect">
              <a:avLst/>
            </a:prstGeom>
            <a:solidFill>
              <a:schemeClr val="bg1"/>
            </a:solidFill>
            <a:ln w="57150" cap="flat" cmpd="sng" algn="ctr">
              <a:solidFill>
                <a:schemeClr val="bg1"/>
              </a:solidFill>
              <a:prstDash val="solid"/>
              <a:round/>
              <a:headEnd type="none" w="med" len="med"/>
              <a:tailEnd type="none" w="med" len="med"/>
            </a:ln>
            <a:effectLst/>
            <a:extLst/>
          </p:spPr>
          <p:txBody>
            <a:bodyPr rtlCol="0" anchor="ctr"/>
            <a:lstStyle/>
            <a:p>
              <a:pPr algn="ctr"/>
              <a:endParaRPr lang="en-US"/>
            </a:p>
          </p:txBody>
        </p:sp>
      </p:grpSp>
      <p:grpSp>
        <p:nvGrpSpPr>
          <p:cNvPr id="11" name="Group 10"/>
          <p:cNvGrpSpPr/>
          <p:nvPr/>
        </p:nvGrpSpPr>
        <p:grpSpPr>
          <a:xfrm>
            <a:off x="2943976" y="2534540"/>
            <a:ext cx="779590" cy="1820919"/>
            <a:chOff x="5181600" y="1981200"/>
            <a:chExt cx="1700048" cy="3970867"/>
          </a:xfrm>
        </p:grpSpPr>
        <p:pic>
          <p:nvPicPr>
            <p:cNvPr id="12"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804" b="4273"/>
            <a:stretch/>
          </p:blipFill>
          <p:spPr bwMode="auto">
            <a:xfrm>
              <a:off x="5181600" y="2133600"/>
              <a:ext cx="1676400" cy="381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auto">
            <a:xfrm>
              <a:off x="6424448" y="1981200"/>
              <a:ext cx="457200" cy="533400"/>
            </a:xfrm>
            <a:prstGeom prst="rect">
              <a:avLst/>
            </a:prstGeom>
            <a:solidFill>
              <a:schemeClr val="bg1"/>
            </a:solidFill>
            <a:ln w="57150" cap="flat" cmpd="sng" algn="ctr">
              <a:solidFill>
                <a:schemeClr val="bg1"/>
              </a:solidFill>
              <a:prstDash val="solid"/>
              <a:round/>
              <a:headEnd type="none" w="med" len="med"/>
              <a:tailEnd type="none" w="med" len="med"/>
            </a:ln>
            <a:effectLst/>
            <a:extLst/>
          </p:spPr>
          <p:txBody>
            <a:bodyPr rtlCol="0" anchor="ctr"/>
            <a:lstStyle/>
            <a:p>
              <a:pPr algn="ctr"/>
              <a:endParaRPr lang="en-US"/>
            </a:p>
          </p:txBody>
        </p:sp>
      </p:grpSp>
      <p:sp>
        <p:nvSpPr>
          <p:cNvPr id="14" name="Rectangle 13"/>
          <p:cNvSpPr/>
          <p:nvPr/>
        </p:nvSpPr>
        <p:spPr bwMode="auto">
          <a:xfrm>
            <a:off x="2796635" y="2534540"/>
            <a:ext cx="1063427" cy="1961260"/>
          </a:xfrm>
          <a:prstGeom prst="rect">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15" name="Rectangle 14"/>
          <p:cNvSpPr/>
          <p:nvPr/>
        </p:nvSpPr>
        <p:spPr bwMode="auto">
          <a:xfrm>
            <a:off x="2214859" y="4765372"/>
            <a:ext cx="1063427" cy="1961260"/>
          </a:xfrm>
          <a:prstGeom prst="rect">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16" name="Rectangle 15"/>
          <p:cNvSpPr/>
          <p:nvPr/>
        </p:nvSpPr>
        <p:spPr bwMode="auto">
          <a:xfrm>
            <a:off x="4043659" y="4768775"/>
            <a:ext cx="1063427" cy="1961260"/>
          </a:xfrm>
          <a:prstGeom prst="rect">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cxnSp>
        <p:nvCxnSpPr>
          <p:cNvPr id="17" name="Elbow Connector 17"/>
          <p:cNvCxnSpPr>
            <a:stCxn id="14" idx="2"/>
            <a:endCxn id="15" idx="0"/>
          </p:cNvCxnSpPr>
          <p:nvPr/>
        </p:nvCxnSpPr>
        <p:spPr bwMode="auto">
          <a:xfrm rot="5400000">
            <a:off x="2902675" y="4339698"/>
            <a:ext cx="269572" cy="581776"/>
          </a:xfrm>
          <a:prstGeom prst="curvedConnector3">
            <a:avLst/>
          </a:prstGeom>
          <a:noFill/>
          <a:ln w="6350" cap="flat" cmpd="sng" algn="ctr">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urved Connector 17"/>
          <p:cNvCxnSpPr>
            <a:stCxn id="14" idx="2"/>
            <a:endCxn id="16" idx="0"/>
          </p:cNvCxnSpPr>
          <p:nvPr/>
        </p:nvCxnSpPr>
        <p:spPr bwMode="auto">
          <a:xfrm rot="16200000" flipH="1">
            <a:off x="3815374" y="4008775"/>
            <a:ext cx="272975" cy="1247024"/>
          </a:xfrm>
          <a:prstGeom prst="curvedConnector3">
            <a:avLst/>
          </a:prstGeom>
          <a:noFill/>
          <a:ln w="6350" cap="flat" cmpd="sng" algn="ctr">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bwMode="auto">
          <a:xfrm>
            <a:off x="2171033" y="2503282"/>
            <a:ext cx="2214506" cy="714175"/>
          </a:xfrm>
          <a:prstGeom prst="rect">
            <a:avLst/>
          </a:prstGeom>
          <a:solidFill>
            <a:schemeClr val="bg1"/>
          </a:solidFill>
          <a:ln w="57150" cap="flat" cmpd="sng" algn="ctr">
            <a:solidFill>
              <a:schemeClr val="bg1"/>
            </a:solidFill>
            <a:prstDash val="solid"/>
            <a:round/>
            <a:headEnd type="none" w="med" len="med"/>
            <a:tailEnd type="none" w="med" len="med"/>
          </a:ln>
          <a:effectLst/>
          <a:extLst/>
        </p:spPr>
        <p:txBody>
          <a:bodyPr rtlCol="0" anchor="ctr"/>
          <a:lstStyle/>
          <a:p>
            <a:pPr algn="ctr"/>
            <a:endParaRPr lang="en-US"/>
          </a:p>
        </p:txBody>
      </p:sp>
      <p:sp>
        <p:nvSpPr>
          <p:cNvPr id="2" name="Content Placeholder 1"/>
          <p:cNvSpPr>
            <a:spLocks noGrp="1"/>
          </p:cNvSpPr>
          <p:nvPr>
            <p:ph idx="1"/>
          </p:nvPr>
        </p:nvSpPr>
        <p:spPr/>
        <p:txBody>
          <a:bodyPr/>
          <a:lstStyle/>
          <a:p>
            <a:r>
              <a:rPr lang="en-US" dirty="0" smtClean="0"/>
              <a:t>Legion + CDs resilience</a:t>
            </a:r>
          </a:p>
          <a:p>
            <a:pPr lvl="1"/>
            <a:r>
              <a:rPr lang="en-US" dirty="0" smtClean="0"/>
              <a:t>Model-guided management of copies</a:t>
            </a:r>
          </a:p>
          <a:p>
            <a:pPr lvl="1"/>
            <a:r>
              <a:rPr lang="en-US" dirty="0" smtClean="0"/>
              <a:t>Optimized </a:t>
            </a:r>
            <a:r>
              <a:rPr lang="en-US" dirty="0" err="1" smtClean="0"/>
              <a:t>reexecution</a:t>
            </a:r>
            <a:r>
              <a:rPr lang="en-US" dirty="0" smtClean="0"/>
              <a:t> propagation stop points</a:t>
            </a:r>
          </a:p>
          <a:p>
            <a:pPr lvl="1"/>
            <a:r>
              <a:rPr lang="en-US" dirty="0" smtClean="0"/>
              <a:t>Detection and specification semantics</a:t>
            </a:r>
          </a:p>
          <a:p>
            <a:pPr lvl="1"/>
            <a:r>
              <a:rPr lang="en-US" dirty="0" smtClean="0"/>
              <a:t>Integration with other resilience mechanisms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1243949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3657600" cy="5715000"/>
          </a:xfrm>
        </p:spPr>
        <p:txBody>
          <a:bodyPr/>
          <a:lstStyle/>
          <a:p>
            <a:r>
              <a:rPr lang="en-US" sz="2800" dirty="0" smtClean="0"/>
              <a:t>Use Legion copies for CD preservation</a:t>
            </a:r>
          </a:p>
          <a:p>
            <a:r>
              <a:rPr lang="en-US" sz="2800" dirty="0" smtClean="0"/>
              <a:t>Optimize for efficiency</a:t>
            </a:r>
          </a:p>
          <a:p>
            <a:pPr lvl="1"/>
            <a:r>
              <a:rPr lang="en-US" sz="2400" dirty="0" smtClean="0"/>
              <a:t>When to add copies</a:t>
            </a:r>
          </a:p>
          <a:p>
            <a:pPr lvl="1"/>
            <a:r>
              <a:rPr lang="en-US" sz="2400" dirty="0" smtClean="0"/>
              <a:t>Where to put copies to survive failures</a:t>
            </a:r>
          </a:p>
          <a:p>
            <a:pPr lvl="1"/>
            <a:r>
              <a:rPr lang="en-US" sz="2400" dirty="0" smtClean="0"/>
              <a:t>When to free copies</a:t>
            </a:r>
          </a:p>
          <a:p>
            <a:pPr lvl="1"/>
            <a:endParaRPr lang="en-US" sz="2400" dirty="0"/>
          </a:p>
          <a:p>
            <a:r>
              <a:rPr lang="en-US" sz="2800" dirty="0" smtClean="0"/>
              <a:t>Account for different failure modes and rates</a:t>
            </a:r>
            <a:endParaRPr lang="en-US" sz="2800" dirty="0"/>
          </a:p>
        </p:txBody>
      </p:sp>
      <p:sp>
        <p:nvSpPr>
          <p:cNvPr id="3" name="Slide Number Placeholder 2"/>
          <p:cNvSpPr>
            <a:spLocks noGrp="1"/>
          </p:cNvSpPr>
          <p:nvPr>
            <p:ph type="sldNum" idx="12"/>
          </p:nvPr>
        </p:nvSpPr>
        <p:spPr/>
        <p:txBody>
          <a:bodyPr/>
          <a:lstStyle/>
          <a:p>
            <a:fld id="{359B1C28-9D21-4559-A913-2EE6820D4D1C}" type="slidenum">
              <a:rPr lang="en-US" smtClean="0"/>
              <a:pPr/>
              <a:t>75</a:t>
            </a:fld>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4550978" cy="398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9699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idx="12"/>
          </p:nvPr>
        </p:nvSpPr>
        <p:spPr/>
        <p:txBody>
          <a:bodyPr/>
          <a:lstStyle/>
          <a:p>
            <a:fld id="{359B1C28-9D21-4559-A913-2EE6820D4D1C}" type="slidenum">
              <a:rPr lang="en-US" smtClean="0"/>
              <a:pPr/>
              <a:t>76</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69" y="685801"/>
            <a:ext cx="8000999" cy="602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7778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Assumption/fear: reliability bounds performance</a:t>
            </a:r>
          </a:p>
          <a:p>
            <a:pPr lvl="1"/>
            <a:r>
              <a:rPr lang="en-US" dirty="0" smtClean="0"/>
              <a:t>Errors may corrupt results and </a:t>
            </a:r>
            <a:r>
              <a:rPr lang="en-US" dirty="0"/>
              <a:t>f</a:t>
            </a:r>
            <a:r>
              <a:rPr lang="en-US" dirty="0" smtClean="0"/>
              <a:t>ailures kill applications</a:t>
            </a:r>
          </a:p>
          <a:p>
            <a:r>
              <a:rPr lang="en-US" dirty="0" smtClean="0"/>
              <a:t>What is the error rate?</a:t>
            </a:r>
          </a:p>
          <a:p>
            <a:pPr lvl="1"/>
            <a:r>
              <a:rPr lang="en-US" dirty="0" smtClean="0"/>
              <a:t>Like today: keep ignoring the problem</a:t>
            </a:r>
          </a:p>
          <a:p>
            <a:pPr lvl="1"/>
            <a:r>
              <a:rPr lang="en-US" dirty="0" smtClean="0"/>
              <a:t>Much higher: </a:t>
            </a:r>
            <a:r>
              <a:rPr lang="en-US" b="1" dirty="0" smtClean="0"/>
              <a:t>need detection and recovery</a:t>
            </a:r>
          </a:p>
          <a:p>
            <a:pPr lvl="1"/>
            <a:r>
              <a:rPr lang="en-US" dirty="0" smtClean="0"/>
              <a:t>CDs abstract, scalable, and tunable</a:t>
            </a:r>
            <a:endParaRPr lang="en-US" dirty="0"/>
          </a:p>
          <a:p>
            <a:r>
              <a:rPr lang="en-US" dirty="0" smtClean="0"/>
              <a:t>What is the failure rate?</a:t>
            </a:r>
          </a:p>
          <a:p>
            <a:pPr lvl="1"/>
            <a:r>
              <a:rPr lang="en-US" dirty="0" smtClean="0"/>
              <a:t>Like today: hierarchical checkpoint restart</a:t>
            </a:r>
          </a:p>
          <a:p>
            <a:pPr lvl="1"/>
            <a:r>
              <a:rPr lang="en-US" dirty="0" smtClean="0"/>
              <a:t>Higher: </a:t>
            </a:r>
            <a:r>
              <a:rPr lang="en-US" b="1" dirty="0" smtClean="0"/>
              <a:t>specialize preservation and recovery</a:t>
            </a:r>
          </a:p>
          <a:p>
            <a:pPr lvl="1"/>
            <a:r>
              <a:rPr lang="en-US" dirty="0" smtClean="0"/>
              <a:t>CDs are portable and tunable</a:t>
            </a:r>
          </a:p>
          <a:p>
            <a:r>
              <a:rPr lang="en-US" dirty="0" smtClean="0"/>
              <a:t>Is it really a problem?</a:t>
            </a:r>
          </a:p>
          <a:p>
            <a:pPr lvl="1"/>
            <a:r>
              <a:rPr lang="en-US" dirty="0" smtClean="0"/>
              <a:t>CDs are </a:t>
            </a:r>
            <a:r>
              <a:rPr lang="en-US" b="1" dirty="0" smtClean="0"/>
              <a:t>general and analyzable</a:t>
            </a:r>
          </a:p>
          <a:p>
            <a:pPr lvl="1"/>
            <a:r>
              <a:rPr lang="en-US" dirty="0" smtClean="0"/>
              <a:t>CDs are </a:t>
            </a:r>
            <a:r>
              <a:rPr lang="en-US" b="1" dirty="0" err="1" smtClean="0"/>
              <a:t>composable</a:t>
            </a:r>
            <a:r>
              <a:rPr lang="en-US" dirty="0" smtClean="0"/>
              <a:t>?</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77</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1828472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smtClean="0"/>
              <a:t>Conclusion</a:t>
            </a:r>
          </a:p>
        </p:txBody>
      </p:sp>
      <p:sp>
        <p:nvSpPr>
          <p:cNvPr id="4102" name="Rectangle 3"/>
          <p:cNvSpPr>
            <a:spLocks noGrp="1" noChangeArrowheads="1"/>
          </p:cNvSpPr>
          <p:nvPr>
            <p:ph idx="1"/>
          </p:nvPr>
        </p:nvSpPr>
        <p:spPr/>
        <p:txBody>
          <a:bodyPr/>
          <a:lstStyle/>
          <a:p>
            <a:r>
              <a:rPr lang="en-US" sz="3200" dirty="0" smtClean="0"/>
              <a:t>Containment domains </a:t>
            </a:r>
          </a:p>
          <a:p>
            <a:pPr lvl="1"/>
            <a:r>
              <a:rPr lang="en-US" sz="2400" b="1" dirty="0" smtClean="0"/>
              <a:t>Abstract </a:t>
            </a:r>
            <a:r>
              <a:rPr lang="en-US" sz="2400" dirty="0" smtClean="0"/>
              <a:t>constructs  for  resilience concerns &amp; techniques</a:t>
            </a:r>
          </a:p>
          <a:p>
            <a:pPr lvl="1"/>
            <a:r>
              <a:rPr lang="en-US" sz="2400" b="1" dirty="0" smtClean="0"/>
              <a:t>Proportional </a:t>
            </a:r>
            <a:r>
              <a:rPr lang="en-US" sz="2400" dirty="0" smtClean="0"/>
              <a:t>and application/machine tuned resilience</a:t>
            </a:r>
          </a:p>
          <a:p>
            <a:pPr lvl="1"/>
            <a:r>
              <a:rPr lang="en-US" sz="2400" b="1" dirty="0" smtClean="0"/>
              <a:t>Hierarchical &amp; distributed</a:t>
            </a:r>
            <a:r>
              <a:rPr lang="en-US" sz="2400" dirty="0" smtClean="0"/>
              <a:t> preservation, and recovery</a:t>
            </a:r>
            <a:endParaRPr lang="en-US" sz="2400" b="1" dirty="0" smtClean="0"/>
          </a:p>
          <a:p>
            <a:pPr lvl="1"/>
            <a:r>
              <a:rPr lang="en-US" sz="2400" b="1" dirty="0" smtClean="0"/>
              <a:t>Analyzable </a:t>
            </a:r>
            <a:r>
              <a:rPr lang="en-US" sz="2400" dirty="0" smtClean="0"/>
              <a:t>and amendable to automatic optimization</a:t>
            </a:r>
          </a:p>
          <a:p>
            <a:pPr lvl="1"/>
            <a:r>
              <a:rPr lang="en-US" sz="2400" b="1" dirty="0" smtClean="0"/>
              <a:t>Scalable </a:t>
            </a:r>
            <a:r>
              <a:rPr lang="en-US" sz="2400" dirty="0" smtClean="0"/>
              <a:t>with high relative energy efficiency</a:t>
            </a:r>
            <a:endParaRPr lang="en-US" sz="2400" b="1" dirty="0" smtClean="0"/>
          </a:p>
          <a:p>
            <a:pPr lvl="1"/>
            <a:r>
              <a:rPr lang="en-US" sz="2400" b="1" dirty="0" smtClean="0"/>
              <a:t>Heterogeneous </a:t>
            </a:r>
            <a:r>
              <a:rPr lang="en-US" sz="2400" dirty="0" smtClean="0"/>
              <a:t>to match emerging architecture</a:t>
            </a:r>
            <a:endParaRPr lang="en-US" sz="2400" b="1" dirty="0" smtClean="0"/>
          </a:p>
          <a:p>
            <a:pPr lvl="1"/>
            <a:endParaRPr lang="en-US" sz="2800" dirty="0"/>
          </a:p>
          <a:p>
            <a:pPr lvl="1"/>
            <a:endParaRPr lang="en-US" sz="2800" dirty="0" smtClean="0"/>
          </a:p>
          <a:p>
            <a:pPr lvl="1"/>
            <a:endParaRPr lang="en-US" sz="2400" dirty="0" smtClean="0"/>
          </a:p>
        </p:txBody>
      </p:sp>
      <p:sp>
        <p:nvSpPr>
          <p:cNvPr id="49" name="Rectangle 6"/>
          <p:cNvSpPr>
            <a:spLocks noGrp="1" noChangeArrowheads="1"/>
          </p:cNvSpPr>
          <p:nvPr>
            <p:ph type="sldNum" idx="12"/>
          </p:nvPr>
        </p:nvSpPr>
        <p:spPr>
          <a:ln/>
        </p:spPr>
        <p:txBody>
          <a:bodyPr/>
          <a:lstStyle/>
          <a:p>
            <a:pPr>
              <a:defRPr/>
            </a:pPr>
            <a:fld id="{601C25D1-4320-45C9-A8DE-289E7E3A86B0}" type="slidenum">
              <a:rPr lang="en-US" altLang="en-US"/>
              <a:pPr>
                <a:defRPr/>
              </a:pPr>
              <a:t>78</a:t>
            </a:fld>
            <a:endParaRPr lang="en-US" altLang="en-US"/>
          </a:p>
        </p:txBody>
      </p:sp>
      <p:sp>
        <p:nvSpPr>
          <p:cNvPr id="8" name="Footer Placeholder 1"/>
          <p:cNvSpPr>
            <a:spLocks noGrp="1"/>
          </p:cNvSpPr>
          <p:nvPr>
            <p:ph type="ftr" idx="3"/>
          </p:nvPr>
        </p:nvSpPr>
        <p:spPr/>
        <p:txBody>
          <a:bodyPr/>
          <a:lstStyle/>
          <a:p>
            <a:r>
              <a:rPr lang="fr-FR" smtClean="0"/>
              <a:t>Containment Domains Resilience (c) Mattan Erez</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495800"/>
            <a:ext cx="1981200" cy="1981200"/>
          </a:xfrm>
          <a:prstGeom prst="rect">
            <a:avLst/>
          </a:prstGeom>
        </p:spPr>
      </p:pic>
      <p:sp>
        <p:nvSpPr>
          <p:cNvPr id="3" name="Rectangle 2"/>
          <p:cNvSpPr/>
          <p:nvPr/>
        </p:nvSpPr>
        <p:spPr>
          <a:xfrm>
            <a:off x="4741023" y="6488668"/>
            <a:ext cx="4419800" cy="369332"/>
          </a:xfrm>
          <a:prstGeom prst="rect">
            <a:avLst/>
          </a:prstGeom>
        </p:spPr>
        <p:txBody>
          <a:bodyPr wrap="none">
            <a:spAutoFit/>
          </a:bodyPr>
          <a:lstStyle/>
          <a:p>
            <a:r>
              <a:rPr lang="en-US" altLang="ko-KR" dirty="0"/>
              <a:t>http://lph.ece.utexas.edu/public/CDs</a:t>
            </a:r>
            <a:endParaRPr lang="en-US" dirty="0"/>
          </a:p>
        </p:txBody>
      </p:sp>
    </p:spTree>
    <p:extLst>
      <p:ext uri="{BB962C8B-B14F-4D97-AF65-F5344CB8AC3E}">
        <p14:creationId xmlns:p14="http://schemas.microsoft.com/office/powerpoint/2010/main" val="1778510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Thank You!</a:t>
            </a:r>
          </a:p>
          <a:p>
            <a:pPr lvl="1"/>
            <a:r>
              <a:rPr lang="en-US" dirty="0" smtClean="0"/>
              <a:t>Please find the slides at </a:t>
            </a:r>
            <a:r>
              <a:rPr lang="en-US" dirty="0"/>
              <a:t/>
            </a:r>
            <a:br>
              <a:rPr lang="en-US" dirty="0"/>
            </a:br>
            <a:r>
              <a:rPr lang="en-US" dirty="0" smtClean="0"/>
              <a:t>https</a:t>
            </a:r>
            <a:r>
              <a:rPr lang="en-US" dirty="0"/>
              <a:t>://lph.ece.utexas.edu/merez/MattanErez/ExacaleResilienceShort0715</a:t>
            </a:r>
          </a:p>
        </p:txBody>
      </p:sp>
      <p:sp>
        <p:nvSpPr>
          <p:cNvPr id="4" name="Slide Number Placeholder 3"/>
          <p:cNvSpPr>
            <a:spLocks noGrp="1"/>
          </p:cNvSpPr>
          <p:nvPr>
            <p:ph type="sldNum" idx="12"/>
          </p:nvPr>
        </p:nvSpPr>
        <p:spPr/>
        <p:txBody>
          <a:bodyPr/>
          <a:lstStyle/>
          <a:p>
            <a:fld id="{359B1C28-9D21-4559-A913-2EE6820D4D1C}" type="slidenum">
              <a:rPr lang="en-US" smtClean="0"/>
              <a:pPr/>
              <a:t>79</a:t>
            </a:fld>
            <a:endParaRPr lang="en-US"/>
          </a:p>
        </p:txBody>
      </p:sp>
      <p:sp>
        <p:nvSpPr>
          <p:cNvPr id="5" name="Footer Placeholder 4"/>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379069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Energy also problematic</a:t>
            </a:r>
            <a:endParaRPr lang="en-US" dirty="0"/>
          </a:p>
        </p:txBody>
      </p:sp>
      <p:sp>
        <p:nvSpPr>
          <p:cNvPr id="3" name="Slide Number Placeholder 2"/>
          <p:cNvSpPr>
            <a:spLocks noGrp="1"/>
          </p:cNvSpPr>
          <p:nvPr>
            <p:ph type="sldNum" idx="12"/>
          </p:nvPr>
        </p:nvSpPr>
        <p:spPr/>
        <p:txBody>
          <a:bodyPr/>
          <a:lstStyle/>
          <a:p>
            <a:fld id="{359B1C28-9D21-4559-A913-2EE6820D4D1C}" type="slidenum">
              <a:rPr lang="en-US" smtClean="0"/>
              <a:pPr/>
              <a:t>8</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graphicFrame>
        <p:nvGraphicFramePr>
          <p:cNvPr id="5" name="Chart 4"/>
          <p:cNvGraphicFramePr>
            <a:graphicFrameLocks/>
          </p:cNvGraphicFramePr>
          <p:nvPr>
            <p:extLst/>
          </p:nvPr>
        </p:nvGraphicFramePr>
        <p:xfrm>
          <a:off x="429768" y="1143000"/>
          <a:ext cx="8531352"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966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b="1" dirty="0" smtClean="0"/>
              <a:t>cost</a:t>
            </a:r>
            <a:r>
              <a:rPr lang="en-US" dirty="0" smtClean="0"/>
              <a:t> of resilience</a:t>
            </a:r>
          </a:p>
          <a:p>
            <a:pPr lvl="1"/>
            <a:r>
              <a:rPr lang="en-US" dirty="0" smtClean="0"/>
              <a:t>Preparation</a:t>
            </a:r>
          </a:p>
          <a:p>
            <a:pPr lvl="1"/>
            <a:r>
              <a:rPr lang="en-US" dirty="0" smtClean="0"/>
              <a:t>Detection</a:t>
            </a:r>
          </a:p>
          <a:p>
            <a:pPr lvl="1"/>
            <a:r>
              <a:rPr lang="en-US" dirty="0" smtClean="0"/>
              <a:t>Mitigation (repair + recover)</a:t>
            </a:r>
          </a:p>
          <a:p>
            <a:pPr lvl="1"/>
            <a:r>
              <a:rPr lang="en-US" dirty="0" smtClean="0"/>
              <a:t>Implementation</a:t>
            </a:r>
          </a:p>
        </p:txBody>
      </p:sp>
      <p:sp>
        <p:nvSpPr>
          <p:cNvPr id="3" name="Slide Number Placeholder 2"/>
          <p:cNvSpPr>
            <a:spLocks noGrp="1"/>
          </p:cNvSpPr>
          <p:nvPr>
            <p:ph type="sldNum" idx="12"/>
          </p:nvPr>
        </p:nvSpPr>
        <p:spPr/>
        <p:txBody>
          <a:bodyPr/>
          <a:lstStyle/>
          <a:p>
            <a:fld id="{359B1C28-9D21-4559-A913-2EE6820D4D1C}" type="slidenum">
              <a:rPr lang="en-US" smtClean="0"/>
              <a:pPr/>
              <a:t>9</a:t>
            </a:fld>
            <a:endParaRPr lang="en-US"/>
          </a:p>
        </p:txBody>
      </p:sp>
      <p:sp>
        <p:nvSpPr>
          <p:cNvPr id="4" name="Footer Placeholder 3"/>
          <p:cNvSpPr>
            <a:spLocks noGrp="1"/>
          </p:cNvSpPr>
          <p:nvPr>
            <p:ph type="ftr" idx="3"/>
          </p:nvPr>
        </p:nvSpPr>
        <p:spPr/>
        <p:txBody>
          <a:bodyPr/>
          <a:lstStyle/>
          <a:p>
            <a:r>
              <a:rPr lang="fr-FR" smtClean="0"/>
              <a:t>Containment Domains Resilience (c) Mattan Erez</a:t>
            </a:r>
            <a:endParaRPr lang="en-US" dirty="0"/>
          </a:p>
        </p:txBody>
      </p:sp>
    </p:spTree>
    <p:extLst>
      <p:ext uri="{BB962C8B-B14F-4D97-AF65-F5344CB8AC3E}">
        <p14:creationId xmlns:p14="http://schemas.microsoft.com/office/powerpoint/2010/main" val="3359382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UTColors">
  <a:themeElements>
    <a:clrScheme name="Custom 1">
      <a:dk1>
        <a:srgbClr val="003057"/>
      </a:dk1>
      <a:lt1>
        <a:sysClr val="window" lastClr="FFFFFF"/>
      </a:lt1>
      <a:dk2>
        <a:srgbClr val="115E67"/>
      </a:dk2>
      <a:lt2>
        <a:srgbClr val="D9C89E"/>
      </a:lt2>
      <a:accent1>
        <a:srgbClr val="115E67"/>
      </a:accent1>
      <a:accent2>
        <a:srgbClr val="CB6015"/>
      </a:accent2>
      <a:accent3>
        <a:srgbClr val="7FA9AE"/>
      </a:accent3>
      <a:accent4>
        <a:srgbClr val="A9C47F"/>
      </a:accent4>
      <a:accent5>
        <a:srgbClr val="D9C89E"/>
      </a:accent5>
      <a:accent6>
        <a:srgbClr val="F2A900"/>
      </a:accent6>
      <a:hlink>
        <a:srgbClr val="A9C47F"/>
      </a:hlink>
      <a:folHlink>
        <a:srgbClr val="7FA9AE"/>
      </a:folHlink>
    </a:clrScheme>
    <a:fontScheme name="Default Design">
      <a:majorFont>
        <a:latin typeface="Century Gothic"/>
        <a:ea typeface=""/>
        <a:cs typeface="Times New Roman"/>
      </a:majorFont>
      <a:minorFont>
        <a:latin typeface="Century Gothic"/>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71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dirty="0">
            <a:latin typeface="Source Sans Pro" panose="020B0503030403020204" pitchFamily="34" charset="0"/>
            <a:ea typeface="Source Sans Pro" panose="020B0503030403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UTColors" id="{8AC626F9-33D0-49DF-8AA6-2B606302FB12}" vid="{5FECD1A2-28BD-4BB5-8D5C-7C01899416F6}"/>
    </a:ext>
  </a:extLst>
</a:theme>
</file>

<file path=ppt/theme/theme2.xml><?xml version="1.0" encoding="utf-8"?>
<a:theme xmlns:a="http://schemas.openxmlformats.org/drawingml/2006/main" name="1_LPH2013Top">
  <a:themeElements>
    <a:clrScheme name="UT Primary">
      <a:dk1>
        <a:srgbClr val="003057"/>
      </a:dk1>
      <a:lt1>
        <a:sysClr val="window" lastClr="FFFFFF"/>
      </a:lt1>
      <a:dk2>
        <a:srgbClr val="63666A"/>
      </a:dk2>
      <a:lt2>
        <a:srgbClr val="D6D2C4"/>
      </a:lt2>
      <a:accent1>
        <a:srgbClr val="115E67"/>
      </a:accent1>
      <a:accent2>
        <a:srgbClr val="CB6015"/>
      </a:accent2>
      <a:accent3>
        <a:srgbClr val="7FA9AE"/>
      </a:accent3>
      <a:accent4>
        <a:srgbClr val="A9C47F"/>
      </a:accent4>
      <a:accent5>
        <a:srgbClr val="D9C89E"/>
      </a:accent5>
      <a:accent6>
        <a:srgbClr val="F2A900"/>
      </a:accent6>
      <a:hlink>
        <a:srgbClr val="A9C47F"/>
      </a:hlink>
      <a:folHlink>
        <a:srgbClr val="7FA9AE"/>
      </a:folHlink>
    </a:clrScheme>
    <a:fontScheme name="Default Design">
      <a:majorFont>
        <a:latin typeface="Century Gothic"/>
        <a:ea typeface=""/>
        <a:cs typeface="Times New Roman"/>
      </a:majorFont>
      <a:minorFont>
        <a:latin typeface="Century Gothic"/>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defRPr kumimoji="0" lang="en-GB" sz="2800" b="1" i="0" u="none" strike="noStrike" cap="none" normalizeH="0" baseline="0" smtClean="0">
            <a:ln>
              <a:noFill/>
            </a:ln>
            <a:solidFill>
              <a:srgbClr val="CC6633"/>
            </a:solidFill>
            <a:effectLst/>
            <a:latin typeface="Century Gothic"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457200" rtl="0" eaLnBrk="1" fontAlgn="base" latinLnBrk="0" hangingPunct="1">
          <a:lnSpc>
            <a:spcPct val="99000"/>
          </a:lnSpc>
          <a:spcBef>
            <a:spcPct val="0"/>
          </a:spcBef>
          <a:spcAft>
            <a:spcPct val="0"/>
          </a:spcAft>
          <a:buClr>
            <a:srgbClr val="333399"/>
          </a:buClr>
          <a:buSzPct val="100000"/>
          <a:buFont typeface="Century Gothic" pitchFamily="34" charset="0"/>
          <a:buNone/>
          <a:tabLst/>
          <a:defRPr kumimoji="0" lang="en-GB" sz="2800" b="1" i="0" u="none" strike="noStrike" cap="none" normalizeH="0" baseline="0" smtClean="0">
            <a:ln>
              <a:noFill/>
            </a:ln>
            <a:solidFill>
              <a:srgbClr val="CC6633"/>
            </a:solidFill>
            <a:effectLst/>
            <a:latin typeface="Century Gothic" pitchFamily="34"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NewUTColors</Template>
  <TotalTime>7327</TotalTime>
  <Words>4359</Words>
  <Application>Microsoft Office PowerPoint</Application>
  <PresentationFormat>On-screen Show (4:3)</PresentationFormat>
  <Paragraphs>1159</Paragraphs>
  <Slides>79</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79</vt:i4>
      </vt:variant>
    </vt:vector>
  </HeadingPairs>
  <TitlesOfParts>
    <vt:vector size="93" baseType="lpstr">
      <vt:lpstr>맑은 고딕</vt:lpstr>
      <vt:lpstr>Arial</vt:lpstr>
      <vt:lpstr>Calibri</vt:lpstr>
      <vt:lpstr>Cambria Math</vt:lpstr>
      <vt:lpstr>Century Gothic</vt:lpstr>
      <vt:lpstr>Inconsolata</vt:lpstr>
      <vt:lpstr>Lato</vt:lpstr>
      <vt:lpstr>Lato Light</vt:lpstr>
      <vt:lpstr>Lucida Console</vt:lpstr>
      <vt:lpstr>Source Sans Pro</vt:lpstr>
      <vt:lpstr>Times New Roman</vt:lpstr>
      <vt:lpstr>Wingdings</vt:lpstr>
      <vt:lpstr>NewUTColors</vt:lpstr>
      <vt:lpstr>1_LPH2013Top</vt:lpstr>
      <vt:lpstr>Toward Exascale Resilience Part 8:  Containment Domains / cross-layer schemes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CDs Embed Resilience within Application</vt:lpstr>
      <vt:lpstr>Mapping example: SpMV</vt:lpstr>
      <vt:lpstr>Mapping example: SpMV</vt:lpstr>
      <vt:lpstr>Mapping example: SpMV</vt:lpstr>
      <vt:lpstr>Mapping example: SpMV</vt:lpstr>
      <vt:lpstr>Concise abstraction for complex behavior</vt:lpstr>
      <vt:lpstr>PowerPoint Presentation</vt:lpstr>
      <vt:lpstr>PowerPoint Presentation</vt:lpstr>
      <vt:lpstr>PowerPoint Presentation</vt:lpstr>
      <vt:lpstr>PowerPoint Presentation</vt:lpstr>
      <vt:lpstr>PowerPoint Presentation</vt:lpstr>
      <vt:lpstr>PowerPoint Presentation</vt:lpstr>
      <vt:lpstr>Hierarchical local recovery and  partial preservation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Machine and error models</vt:lpstr>
      <vt:lpstr>PowerPoint Presentation</vt:lpstr>
      <vt:lpstr>Error Failure Recovery</vt:lpstr>
      <vt:lpstr>Analytic Model</vt:lpstr>
      <vt:lpstr>Power model</vt:lpstr>
      <vt:lpstr>PowerPoint Presentation</vt:lpstr>
      <vt:lpstr>PowerPoint Presentation</vt:lpstr>
      <vt:lpstr>PowerPoint Presentation</vt:lpstr>
      <vt:lpstr>PowerPoint Presentation</vt:lpstr>
      <vt:lpstr>PowerPoint Presentation</vt:lpstr>
      <vt:lpstr>PowerPoint Presentation</vt:lpstr>
      <vt:lpstr>LULESH CD mapping example</vt:lpstr>
      <vt:lpstr>Autotuned CDs perform well</vt:lpstr>
      <vt:lpstr>CDs improve energy efficiency at scale</vt:lpstr>
      <vt:lpstr>10X failure rate emphasizes CD benefits</vt:lpstr>
      <vt:lpstr>PowerPoint Presentation</vt:lpstr>
      <vt:lpstr>SPMV:  local recovery and partial preservation</vt:lpstr>
      <vt:lpstr>Inter-CD communication?</vt:lpstr>
      <vt:lpstr>SPMV:  local recovery and partial preservation</vt:lpstr>
      <vt:lpstr>Fun with logging protocols</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Mattan Erez</dc:creator>
  <cp:lastModifiedBy>Mattan Erez</cp:lastModifiedBy>
  <cp:revision>406</cp:revision>
  <dcterms:created xsi:type="dcterms:W3CDTF">2015-06-27T13:37:13Z</dcterms:created>
  <dcterms:modified xsi:type="dcterms:W3CDTF">2015-07-03T03:57:49Z</dcterms:modified>
</cp:coreProperties>
</file>