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Layouts/slideLayout6.xml" ContentType="application/vnd.openxmlformats-officedocument.presentationml.slideLayout+xml"/>
  <Override PartName="/ppt/theme/themeOverride5.xml" ContentType="application/vnd.openxmlformats-officedocument.themeOverride+xml"/>
  <Override PartName="/ppt/charts/chart28.xml" ContentType="application/vnd.openxmlformats-officedocument.drawingml.chart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charts/chart17.xml" ContentType="application/vnd.openxmlformats-officedocument.drawingml.chart+xml"/>
  <Override PartName="/ppt/notesSlides/notesSlide27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theme/themeOverride1.xml" ContentType="application/vnd.openxmlformats-officedocument.themeOverride+xml"/>
  <Override PartName="/ppt/notesSlides/notesSlide16.xml" ContentType="application/vnd.openxmlformats-officedocument.presentationml.notesSlide+xml"/>
  <Override PartName="/ppt/charts/chart13.xml" ContentType="application/vnd.openxmlformats-officedocument.drawingml.chart+xml"/>
  <Override PartName="/ppt/charts/chart24.xml" ContentType="application/vnd.openxmlformats-officedocument.drawingml.chart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23.xml" ContentType="application/vnd.openxmlformats-officedocument.presentationml.notesSlide+xml"/>
  <Override PartName="/ppt/charts/chart31.xml" ContentType="application/vnd.openxmlformats-officedocument.drawingml.chart+xml"/>
  <Override PartName="/ppt/notesSlides/notesSlide12.xml" ContentType="application/vnd.openxmlformats-officedocument.presentationml.notesSlide+xml"/>
  <Override PartName="/ppt/charts/chart7.xml" ContentType="application/vnd.openxmlformats-officedocument.drawingml.chart+xml"/>
  <Override PartName="/ppt/charts/chart20.xml" ContentType="application/vnd.openxmlformats-officedocument.drawingml.chart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3.xml" ContentType="application/vnd.openxmlformats-officedocument.drawingml.chart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3.xml" ContentType="application/vnd.openxmlformats-officedocument.presentationml.notesSlide+xml"/>
  <Override PartName="/ppt/charts/chart29.xml" ContentType="application/vnd.openxmlformats-officedocument.drawingml.chart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Override6.xml" ContentType="application/vnd.openxmlformats-officedocument.themeOverride+xml"/>
  <Override PartName="/ppt/charts/chart18.xml" ContentType="application/vnd.openxmlformats-officedocument.drawingml.char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33.xml" ContentType="application/vnd.openxmlformats-officedocument.presentationml.slide+xml"/>
  <Override PartName="/ppt/slides/slide44.xml" ContentType="application/vnd.openxmlformats-officedocument.presentationml.slide+xml"/>
  <Override PartName="/ppt/slides/slide62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charts/chart25.xml" ContentType="application/vnd.openxmlformats-officedocument.drawingml.chart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22.xml" ContentType="application/vnd.openxmlformats-officedocument.presentationml.slide+xml"/>
  <Override PartName="/ppt/slides/slide51.xml" ContentType="application/vnd.openxmlformats-officedocument.presentationml.slide+xml"/>
  <Override PartName="/ppt/theme/themeOverride2.xml" ContentType="application/vnd.openxmlformats-officedocument.themeOverride+xml"/>
  <Override PartName="/ppt/charts/chart14.xml" ContentType="application/vnd.openxmlformats-officedocument.drawingml.chart+xml"/>
  <Override PartName="/ppt/charts/chart32.xml" ContentType="application/vnd.openxmlformats-officedocument.drawingml.chart+xml"/>
  <Override PartName="/ppt/notesSlides/notesSlide2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charts/chart8.xml" ContentType="application/vnd.openxmlformats-officedocument.drawingml.chart+xml"/>
  <Override PartName="/ppt/charts/chart12.xml" ContentType="application/vnd.openxmlformats-officedocument.drawingml.chart+xml"/>
  <Override PartName="/ppt/notesSlides/notesSlide22.xml" ContentType="application/vnd.openxmlformats-officedocument.presentationml.notesSlide+xml"/>
  <Override PartName="/ppt/charts/chart21.xml" ContentType="application/vnd.openxmlformats-officedocument.drawingml.chart+xml"/>
  <Override PartName="/ppt/charts/chart30.xml" ContentType="application/vnd.openxmlformats-officedocument.drawingml.char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charts/chart6.xml" ContentType="application/vnd.openxmlformats-officedocument.drawingml.chart+xml"/>
  <Override PartName="/ppt/charts/chart10.xml" ContentType="application/vnd.openxmlformats-officedocument.drawingml.chart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4.xml" ContentType="application/vnd.openxmlformats-officedocument.drawingml.chart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theme/themeOverride9.xml" ContentType="application/vnd.openxmlformats-officedocument.themeOverr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Layouts/slideLayout8.xml" ContentType="application/vnd.openxmlformats-officedocument.presentationml.slideLayout+xml"/>
  <Override PartName="/ppt/theme/themeOverride7.xml" ContentType="application/vnd.openxmlformats-officedocument.themeOverride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Override10.xml" ContentType="application/vnd.openxmlformats-officedocument.themeOverride+xml"/>
  <Override PartName="/ppt/charts/chart19.xml" ContentType="application/vnd.openxmlformats-officedocument.drawingml.chart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theme/themeOverride3.xml" ContentType="application/vnd.openxmlformats-officedocument.themeOverride+xml"/>
  <Override PartName="/ppt/notesSlides/notesSlide18.xml" ContentType="application/vnd.openxmlformats-officedocument.presentationml.notesSlide+xml"/>
  <Override PartName="/ppt/charts/chart26.xml" ContentType="application/vnd.openxmlformats-officedocument.drawingml.chart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charts/chart15.xml" ContentType="application/vnd.openxmlformats-officedocument.drawingml.chart+xml"/>
  <Override PartName="/ppt/notesSlides/notesSlide25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22.xml" ContentType="application/vnd.openxmlformats-officedocument.drawingml.chart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10.xml" ContentType="application/vnd.openxmlformats-officedocument.presentationml.notesSlide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57.xml" ContentType="application/vnd.openxmlformats-officedocument.presentationml.slide+xml"/>
  <Override PartName="/ppt/notesSlides/notesSlide1.xml" ContentType="application/vnd.openxmlformats-officedocument.presentationml.notesSlide+xml"/>
  <Override PartName="/ppt/theme/themeOverride8.xml" ContentType="application/vnd.openxmlformats-officedocument.themeOverr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46.xml" ContentType="application/vnd.openxmlformats-officedocument.presentationml.slide+xml"/>
  <Override PartName="/ppt/slides/slide64.xml" ContentType="application/vnd.openxmlformats-officedocument.presentationml.slide+xml"/>
  <Override PartName="/ppt/slideLayouts/slideLayout5.xml" ContentType="application/vnd.openxmlformats-officedocument.presentationml.slideLayout+xml"/>
  <Override PartName="/ppt/notesSlides/notesSlide19.xml" ContentType="application/vnd.openxmlformats-officedocument.presentationml.notesSlide+xml"/>
  <Override PartName="/ppt/charts/chart27.xml" ContentType="application/vnd.openxmlformats-officedocument.drawingml.chart+xml"/>
  <Override PartName="/ppt/slides/slide24.xml" ContentType="application/vnd.openxmlformats-officedocument.presentationml.slide+xml"/>
  <Override PartName="/ppt/slides/slide35.xml" ContentType="application/vnd.openxmlformats-officedocument.presentationml.slide+xml"/>
  <Override PartName="/ppt/slides/slide53.xml" ContentType="application/vnd.openxmlformats-officedocument.presentationml.slide+xml"/>
  <Override PartName="/ppt/theme/themeOverride4.xml" ContentType="application/vnd.openxmlformats-officedocument.themeOverride+xml"/>
  <Override PartName="/ppt/charts/chart16.xml" ContentType="application/vnd.openxmlformats-officedocument.drawingml.chart+xml"/>
  <Default Extension="jpeg" ContentType="image/jpeg"/>
  <Override PartName="/ppt/slides/slide13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charts/chart23.xml" ContentType="application/vnd.openxmlformats-officedocument.drawingml.chart+xml"/>
  <Override PartName="/ppt/notesSlides/notesSlide26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66"/>
  </p:notesMasterIdLst>
  <p:handoutMasterIdLst>
    <p:handoutMasterId r:id="rId67"/>
  </p:handoutMasterIdLst>
  <p:sldIdLst>
    <p:sldId id="256" r:id="rId2"/>
    <p:sldId id="369" r:id="rId3"/>
    <p:sldId id="383" r:id="rId4"/>
    <p:sldId id="377" r:id="rId5"/>
    <p:sldId id="379" r:id="rId6"/>
    <p:sldId id="381" r:id="rId7"/>
    <p:sldId id="374" r:id="rId8"/>
    <p:sldId id="373" r:id="rId9"/>
    <p:sldId id="385" r:id="rId10"/>
    <p:sldId id="333" r:id="rId11"/>
    <p:sldId id="342" r:id="rId12"/>
    <p:sldId id="348" r:id="rId13"/>
    <p:sldId id="349" r:id="rId14"/>
    <p:sldId id="352" r:id="rId15"/>
    <p:sldId id="384" r:id="rId16"/>
    <p:sldId id="301" r:id="rId17"/>
    <p:sldId id="302" r:id="rId18"/>
    <p:sldId id="353" r:id="rId19"/>
    <p:sldId id="357" r:id="rId20"/>
    <p:sldId id="329" r:id="rId21"/>
    <p:sldId id="306" r:id="rId22"/>
    <p:sldId id="360" r:id="rId23"/>
    <p:sldId id="367" r:id="rId24"/>
    <p:sldId id="378" r:id="rId25"/>
    <p:sldId id="322" r:id="rId26"/>
    <p:sldId id="355" r:id="rId27"/>
    <p:sldId id="344" r:id="rId28"/>
    <p:sldId id="382" r:id="rId29"/>
    <p:sldId id="375" r:id="rId30"/>
    <p:sldId id="354" r:id="rId31"/>
    <p:sldId id="361" r:id="rId32"/>
    <p:sldId id="358" r:id="rId33"/>
    <p:sldId id="359" r:id="rId34"/>
    <p:sldId id="356" r:id="rId35"/>
    <p:sldId id="364" r:id="rId36"/>
    <p:sldId id="327" r:id="rId37"/>
    <p:sldId id="330" r:id="rId38"/>
    <p:sldId id="318" r:id="rId39"/>
    <p:sldId id="317" r:id="rId40"/>
    <p:sldId id="319" r:id="rId41"/>
    <p:sldId id="321" r:id="rId42"/>
    <p:sldId id="320" r:id="rId43"/>
    <p:sldId id="326" r:id="rId44"/>
    <p:sldId id="331" r:id="rId45"/>
    <p:sldId id="298" r:id="rId46"/>
    <p:sldId id="312" r:id="rId47"/>
    <p:sldId id="313" r:id="rId48"/>
    <p:sldId id="314" r:id="rId49"/>
    <p:sldId id="315" r:id="rId50"/>
    <p:sldId id="316" r:id="rId51"/>
    <p:sldId id="279" r:id="rId52"/>
    <p:sldId id="280" r:id="rId53"/>
    <p:sldId id="376" r:id="rId54"/>
    <p:sldId id="350" r:id="rId55"/>
    <p:sldId id="347" r:id="rId56"/>
    <p:sldId id="366" r:id="rId57"/>
    <p:sldId id="362" r:id="rId58"/>
    <p:sldId id="285" r:id="rId59"/>
    <p:sldId id="297" r:id="rId60"/>
    <p:sldId id="363" r:id="rId61"/>
    <p:sldId id="345" r:id="rId62"/>
    <p:sldId id="346" r:id="rId63"/>
    <p:sldId id="290" r:id="rId64"/>
    <p:sldId id="308" r:id="rId65"/>
  </p:sldIdLst>
  <p:sldSz cx="9144000" cy="6858000" type="screen4x3"/>
  <p:notesSz cx="7099300" cy="102235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03030"/>
    <a:srgbClr val="3A3A3A"/>
    <a:srgbClr val="434343"/>
    <a:srgbClr val="FF5353"/>
    <a:srgbClr val="9751CB"/>
    <a:srgbClr val="66FF66"/>
    <a:srgbClr val="2C2C2C"/>
    <a:srgbClr val="363636"/>
    <a:srgbClr val="FF1111"/>
    <a:srgbClr val="FF090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3977" autoAdjust="0"/>
    <p:restoredTop sz="82629" autoAdjust="0"/>
  </p:normalViewPr>
  <p:slideViewPr>
    <p:cSldViewPr showGuides="1">
      <p:cViewPr varScale="1">
        <p:scale>
          <a:sx n="79" d="100"/>
          <a:sy n="79" d="100"/>
        </p:scale>
        <p:origin x="-960" y="-84"/>
      </p:cViewPr>
      <p:guideLst>
        <p:guide orient="horz" pos="4224"/>
        <p:guide pos="5424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presProps" Target="presProps.xml"/><Relationship Id="rId7" Type="http://schemas.openxmlformats.org/officeDocument/2006/relationships/slide" Target="slides/slide6.xml"/><Relationship Id="rId71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handoutMaster" Target="handoutMasters/handout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dhyoon\Desktop\Work\MemReliability\Documents\Presentation\VirtualizedECC.xlsx" TargetMode="External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oleObject" Target="file:///C:\Documents%20and%20Settings\dhyoon\Desktop\Work\MemReliability\Documents\Presentation\VirtualizedECC.xlsx" TargetMode="External"/><Relationship Id="rId1" Type="http://schemas.openxmlformats.org/officeDocument/2006/relationships/themeOverride" Target="../theme/themeOverride8.xml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Documents%20and%20Settings\dhyoon\Desktop\Work\MemReliability\Documents\Presentation\VirtualizedECC.xlsx" TargetMode="External"/><Relationship Id="rId1" Type="http://schemas.openxmlformats.org/officeDocument/2006/relationships/themeOverride" Target="../theme/themeOverride9.xml"/></Relationships>
</file>

<file path=ppt/charts/_rels/chart12.xml.rels><?xml version="1.0" encoding="UTF-8" standalone="yes"?>
<Relationships xmlns="http://schemas.openxmlformats.org/package/2006/relationships"><Relationship Id="rId2" Type="http://schemas.openxmlformats.org/officeDocument/2006/relationships/oleObject" Target="file:///C:\Documents%20and%20Settings\dhyoon\Desktop\Work\MemReliability\Documents\Presentation\VirtualizedECC.xlsx" TargetMode="External"/><Relationship Id="rId1" Type="http://schemas.openxmlformats.org/officeDocument/2006/relationships/themeOverride" Target="../theme/themeOverride10.xm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dhyoon\Desktop\Work\MemReliability\Documents\Presentation\VirtualizedECC.xlsx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dhyoon\Desktop\Work\MemReliability\Documents\Presentation\VirtualizedECC.xlsx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dhyoon\Desktop\Work\MemReliability\Documents\Presentation\VirtualizedECC.xlsx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dhyoon\Desktop\Work\MemReliability\Documents\Presentation\VirtualizedECC.xlsx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dhyoon\Desktop\Work\MemReliability\Documents\Presentation\VirtualizedECC.xlsx" TargetMode="Externa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dhyoon\Desktop\Work\MemReliability\Documents\Presentation\VirtualizedECC.xlsx" TargetMode="Externa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dhyoon\Desktop\Work\MemReliability\Documents\Presentation\VirtualizedECC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dhyoon\Desktop\Work\MemReliability\Documents\Presentation\VirtualizedECC.xlsx" TargetMode="External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dhyoon\Desktop\Work\MemReliability\Documents\Presentation\VirtualizedECC.xlsx" TargetMode="External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dhyoon\Desktop\Work\MemReliability\Documents\Presentation\VirtualizedECC.xlsx" TargetMode="External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dhyoon\Desktop\Work\MemReliability\Documents\Presentation\VirtualizedECC.xlsx" TargetMode="External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dhyoon\Desktop\Work\MemReliability\Documents\Presentation\VirtualizedECC.xlsx" TargetMode="External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dhyoon\Desktop\Work\MemReliability\Documents\Presentation\VirtualizedECC.xlsx" TargetMode="External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dhyoon\Desktop\Work\MemReliability\Documents\Presentation\VirtualizedECC.xlsx" TargetMode="External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dhyoon\Desktop\Work\MemReliability\Documents\Presentation\VirtualizedECC.xlsx" TargetMode="External"/></Relationships>
</file>

<file path=ppt/charts/_rels/chart2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dhyoon\Desktop\Work\MemReliability\Documents\Presentation\DRAM_ECC.xlsx" TargetMode="External"/></Relationships>
</file>

<file path=ppt/charts/_rels/chart2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dhyoon\Desktop\Work\MemReliability\Documents\Presentation\DRAM_ECC.xlsx" TargetMode="External"/></Relationships>
</file>

<file path=ppt/charts/_rels/chart2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dhyoon\Desktop\Work\MemReliability\Documents\Presentation\DRAM_ECC.xlsx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file:///C:\Documents%20and%20Settings\dhyoon\Desktop\Work\MemReliability\Documents\Presentation\VirtualizedECC.xlsx" TargetMode="External"/><Relationship Id="rId1" Type="http://schemas.openxmlformats.org/officeDocument/2006/relationships/themeOverride" Target="../theme/themeOverride1.xml"/></Relationships>
</file>

<file path=ppt/charts/_rels/chart3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dhyoon\Desktop\Work\MemReliability\Documents\Presentation\DRAM_ECC.xlsx" TargetMode="External"/></Relationships>
</file>

<file path=ppt/charts/_rels/chart3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dhyoon\Desktop\Work\MemReliability\Documents\Presentation\DRAM_ECC.xlsx" TargetMode="External"/></Relationships>
</file>

<file path=ppt/charts/_rels/chart3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dhyoon\Desktop\Work\MemReliability\Documents\Presentation\DRAM_ECC.xlsx" TargetMode="Externa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file:///C:\Documents%20and%20Settings\dhyoon\Desktop\Work\MemReliability\Documents\Presentation\VirtualizedECC.xlsx" TargetMode="External"/><Relationship Id="rId1" Type="http://schemas.openxmlformats.org/officeDocument/2006/relationships/themeOverride" Target="../theme/themeOverride2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oleObject" Target="file:///C:\Documents%20and%20Settings\dhyoon\Desktop\Work\MemReliability\Documents\Presentation\VirtualizedECC.xlsx" TargetMode="External"/><Relationship Id="rId1" Type="http://schemas.openxmlformats.org/officeDocument/2006/relationships/themeOverride" Target="../theme/themeOverride3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oleObject" Target="file:///C:\Documents%20and%20Settings\dhyoon\Desktop\Work\MemReliability\Documents\Presentation\VirtualizedECC.xlsx" TargetMode="External"/><Relationship Id="rId1" Type="http://schemas.openxmlformats.org/officeDocument/2006/relationships/themeOverride" Target="../theme/themeOverride4.xm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oleObject" Target="file:///C:\Documents%20and%20Settings\dhyoon\Desktop\Work\MemReliability\Documents\Presentation\VirtualizedECC.xlsx" TargetMode="External"/><Relationship Id="rId1" Type="http://schemas.openxmlformats.org/officeDocument/2006/relationships/themeOverride" Target="../theme/themeOverride5.xm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oleObject" Target="file:///C:\Documents%20and%20Settings\dhyoon\Desktop\Work\MemReliability\Documents\Presentation\VirtualizedECC.xlsx" TargetMode="External"/><Relationship Id="rId1" Type="http://schemas.openxmlformats.org/officeDocument/2006/relationships/themeOverride" Target="../theme/themeOverride6.xml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oleObject" Target="file:///C:\Documents%20and%20Settings\dhyoon\Desktop\Work\MemReliability\Documents\Presentation\VirtualizedECC.xlsx" TargetMode="External"/><Relationship Id="rId1" Type="http://schemas.openxmlformats.org/officeDocument/2006/relationships/themeOverride" Target="../theme/themeOverride7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5.9226729359202035E-2"/>
          <c:y val="2.9691551273107231E-2"/>
          <c:w val="0.94077327064080063"/>
          <c:h val="0.5853052918671966"/>
        </c:manualLayout>
      </c:layout>
      <c:barChart>
        <c:barDir val="col"/>
        <c:grouping val="clustered"/>
        <c:ser>
          <c:idx val="0"/>
          <c:order val="0"/>
          <c:tx>
            <c:strRef>
              <c:f>Perfor!$C$5</c:f>
              <c:strCache>
                <c:ptCount val="1"/>
                <c:pt idx="0">
                  <c:v>Baseline x4</c:v>
                </c:pt>
              </c:strCache>
            </c:strRef>
          </c:tx>
          <c:spPr>
            <a:solidFill>
              <a:schemeClr val="bg1"/>
            </a:solidFill>
            <a:ln>
              <a:noFill/>
            </a:ln>
          </c:spPr>
          <c:cat>
            <c:multiLvlStrRef>
              <c:f>(Perfor!$A$5:$B$5,Perfor!$A$9:$B$9,Perfor!$A$13:$B$13,Perfor!$A$17:$B$17,Perfor!$A$21:$B$21,Perfor!$A$25:$B$25,Perfor!$A$29:$B$29,Perfor!$A$33:$B$33,Perfor!$A$37:$B$37,Perfor!$A$41:$B$41,Perfor!$A$45:$B$45,Perfor!$A$49:$B$49,Perfor!$A$53:$B$53)</c:f>
              <c:multiLvlStrCache>
                <c:ptCount val="13"/>
                <c:lvl>
                  <c:pt idx="0">
                    <c:v>bzip2</c:v>
                  </c:pt>
                  <c:pt idx="1">
                    <c:v>hmmer</c:v>
                  </c:pt>
                  <c:pt idx="2">
                    <c:v>mcf</c:v>
                  </c:pt>
                  <c:pt idx="3">
                    <c:v>libq</c:v>
                  </c:pt>
                  <c:pt idx="4">
                    <c:v>omnet</c:v>
                  </c:pt>
                  <c:pt idx="5">
                    <c:v>milc</c:v>
                  </c:pt>
                  <c:pt idx="6">
                    <c:v>lbm</c:v>
                  </c:pt>
                  <c:pt idx="7">
                    <c:v>sphinx3</c:v>
                  </c:pt>
                  <c:pt idx="8">
                    <c:v>canneal</c:v>
                  </c:pt>
                  <c:pt idx="9">
                    <c:v>dedup</c:v>
                  </c:pt>
                  <c:pt idx="10">
                    <c:v>fluid</c:v>
                  </c:pt>
                  <c:pt idx="11">
                    <c:v>freq</c:v>
                  </c:pt>
                  <c:pt idx="12">
                    <c:v>avg</c:v>
                  </c:pt>
                </c:lvl>
                <c:lvl>
                  <c:pt idx="0">
                    <c:v>SPEC 2006</c:v>
                  </c:pt>
                  <c:pt idx="8">
                    <c:v>PARSEC</c:v>
                  </c:pt>
                  <c:pt idx="12">
                    <c:v> </c:v>
                  </c:pt>
                </c:lvl>
              </c:multiLvlStrCache>
            </c:multiLvlStrRef>
          </c:cat>
          <c:val>
            <c:numRef>
              <c:f>(Perfor!$J$5,Perfor!$J$9,Perfor!$J$13,Perfor!$J$17,Perfor!$J$21,Perfor!$J$25,Perfor!$J$29,Perfor!$J$33,Perfor!$J$37,Perfor!$J$41,Perfor!$J$45,Perfor!$J$49,Perfor!$J$53)</c:f>
              <c:numCache>
                <c:formatCode>General</c:formatCode>
                <c:ptCount val="13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</c:numCache>
            </c:numRef>
          </c:val>
        </c:ser>
        <c:ser>
          <c:idx val="1"/>
          <c:order val="1"/>
          <c:tx>
            <c:strRef>
              <c:f>Perfor!$C$6</c:f>
              <c:strCache>
                <c:ptCount val="1"/>
                <c:pt idx="0">
                  <c:v>ECC x4</c:v>
                </c:pt>
              </c:strCache>
            </c:strRef>
          </c:tx>
          <c:spPr>
            <a:noFill/>
            <a:ln>
              <a:noFill/>
            </a:ln>
          </c:spPr>
          <c:val>
            <c:numRef>
              <c:f>(Perfor!$J$6,Perfor!$J$10,Perfor!$J$14,Perfor!$J$18,Perfor!$J$22,Perfor!$J$26,Perfor!$J$30,Perfor!$J$34,Perfor!$J$38,Perfor!$J$42,Perfor!$J$46,Perfor!$J$50,Perfor!$J$54)</c:f>
              <c:numCache>
                <c:formatCode>General</c:formatCode>
                <c:ptCount val="13"/>
                <c:pt idx="0">
                  <c:v>1.0051830097956149</c:v>
                </c:pt>
                <c:pt idx="1">
                  <c:v>1.0004373262519561</c:v>
                </c:pt>
                <c:pt idx="2">
                  <c:v>1.0032506383709752</c:v>
                </c:pt>
                <c:pt idx="3">
                  <c:v>1.0008264122109254</c:v>
                </c:pt>
                <c:pt idx="4">
                  <c:v>1.0139145254103159</c:v>
                </c:pt>
                <c:pt idx="5">
                  <c:v>1.0028328949853949</c:v>
                </c:pt>
                <c:pt idx="6">
                  <c:v>1.0004644980205835</c:v>
                </c:pt>
                <c:pt idx="7">
                  <c:v>1.0003322171818658</c:v>
                </c:pt>
                <c:pt idx="8">
                  <c:v>1.0210045260581457</c:v>
                </c:pt>
                <c:pt idx="9">
                  <c:v>1.0005510381953002</c:v>
                </c:pt>
                <c:pt idx="10">
                  <c:v>1.0027445080897013</c:v>
                </c:pt>
                <c:pt idx="11">
                  <c:v>1.0017069619893424</c:v>
                </c:pt>
                <c:pt idx="12">
                  <c:v>1.0052448521779342</c:v>
                </c:pt>
              </c:numCache>
            </c:numRef>
          </c:val>
        </c:ser>
        <c:ser>
          <c:idx val="2"/>
          <c:order val="2"/>
          <c:tx>
            <c:strRef>
              <c:f>Perfor!$C$7</c:f>
              <c:strCache>
                <c:ptCount val="1"/>
                <c:pt idx="0">
                  <c:v>ECC x8</c:v>
                </c:pt>
              </c:strCache>
            </c:strRef>
          </c:tx>
          <c:spPr>
            <a:noFill/>
            <a:ln>
              <a:noFill/>
            </a:ln>
          </c:spPr>
          <c:val>
            <c:numRef>
              <c:f>(Perfor!$J$7,Perfor!$J$11,Perfor!$J$15,Perfor!$J$19,Perfor!$J$23,Perfor!$J$27,Perfor!$J$31,Perfor!$J$35,Perfor!$J$39,Perfor!$J$43,Perfor!$J$47,Perfor!$J$51,Perfor!$J$55)</c:f>
              <c:numCache>
                <c:formatCode>General</c:formatCode>
                <c:ptCount val="13"/>
                <c:pt idx="0">
                  <c:v>1.007931579687787</c:v>
                </c:pt>
                <c:pt idx="1">
                  <c:v>1.000922498372953</c:v>
                </c:pt>
                <c:pt idx="2">
                  <c:v>1.0038440454986652</c:v>
                </c:pt>
                <c:pt idx="3">
                  <c:v>1.0011457206222241</c:v>
                </c:pt>
                <c:pt idx="4">
                  <c:v>1.0153050708647171</c:v>
                </c:pt>
                <c:pt idx="5">
                  <c:v>1.0031087882808016</c:v>
                </c:pt>
                <c:pt idx="6">
                  <c:v>1.0010469234556509</c:v>
                </c:pt>
                <c:pt idx="7">
                  <c:v>1.0005247045480974</c:v>
                </c:pt>
                <c:pt idx="8">
                  <c:v>1.0323403302342933</c:v>
                </c:pt>
                <c:pt idx="9">
                  <c:v>1.0006301367707371</c:v>
                </c:pt>
                <c:pt idx="10">
                  <c:v>1.0037816063227298</c:v>
                </c:pt>
                <c:pt idx="11">
                  <c:v>1.0016874557732565</c:v>
                </c:pt>
                <c:pt idx="12">
                  <c:v>1.0074951226174378</c:v>
                </c:pt>
              </c:numCache>
            </c:numRef>
          </c:val>
        </c:ser>
        <c:axId val="62887040"/>
        <c:axId val="62888576"/>
      </c:barChart>
      <c:catAx>
        <c:axId val="62887040"/>
        <c:scaling>
          <c:orientation val="minMax"/>
        </c:scaling>
        <c:axPos val="b"/>
        <c:tickLblPos val="nextTo"/>
        <c:spPr>
          <a:ln w="38100">
            <a:solidFill>
              <a:schemeClr val="bg1"/>
            </a:solidFill>
          </a:ln>
        </c:spPr>
        <c:txPr>
          <a:bodyPr/>
          <a:lstStyle/>
          <a:p>
            <a:pPr>
              <a:defRPr sz="1200">
                <a:solidFill>
                  <a:schemeClr val="bg1"/>
                </a:solidFill>
              </a:defRPr>
            </a:pPr>
            <a:endParaRPr lang="en-US"/>
          </a:p>
        </c:txPr>
        <c:crossAx val="62888576"/>
        <c:crosses val="autoZero"/>
        <c:auto val="1"/>
        <c:lblAlgn val="ctr"/>
        <c:lblOffset val="100"/>
      </c:catAx>
      <c:valAx>
        <c:axId val="62888576"/>
        <c:scaling>
          <c:orientation val="minMax"/>
          <c:max val="1.1000000000000001"/>
          <c:min val="0.94000000000000061"/>
        </c:scaling>
        <c:axPos val="l"/>
        <c:majorGridlines/>
        <c:numFmt formatCode="#,##0.00" sourceLinked="0"/>
        <c:tickLblPos val="nextTo"/>
        <c:spPr>
          <a:ln w="38100">
            <a:solidFill>
              <a:schemeClr val="bg1"/>
            </a:solidFill>
          </a:ln>
        </c:spPr>
        <c:txPr>
          <a:bodyPr/>
          <a:lstStyle/>
          <a:p>
            <a:pPr>
              <a:defRPr sz="1200">
                <a:solidFill>
                  <a:schemeClr val="bg1"/>
                </a:solidFill>
              </a:defRPr>
            </a:pPr>
            <a:endParaRPr lang="en-US"/>
          </a:p>
        </c:txPr>
        <c:crossAx val="62887040"/>
        <c:crosses val="autoZero"/>
        <c:crossBetween val="between"/>
      </c:valAx>
      <c:spPr>
        <a:solidFill>
          <a:schemeClr val="tx1"/>
        </a:solidFill>
      </c:spPr>
    </c:plotArea>
    <c:legend>
      <c:legendPos val="r"/>
      <c:layout>
        <c:manualLayout>
          <c:xMode val="edge"/>
          <c:yMode val="edge"/>
          <c:x val="8.7538845144357433E-2"/>
          <c:y val="4.781570527276488E-2"/>
          <c:w val="0.41116181102362231"/>
          <c:h val="8.1058479563194397E-2"/>
        </c:manualLayout>
      </c:layout>
      <c:spPr>
        <a:solidFill>
          <a:schemeClr val="tx1"/>
        </a:solidFill>
      </c:spPr>
      <c:txPr>
        <a:bodyPr/>
        <a:lstStyle/>
        <a:p>
          <a:pPr>
            <a:defRPr sz="1400">
              <a:solidFill>
                <a:schemeClr val="bg1"/>
              </a:solidFill>
            </a:defRPr>
          </a:pPr>
          <a:endParaRPr lang="en-US"/>
        </a:p>
      </c:txPr>
    </c:legend>
    <c:plotVisOnly val="1"/>
  </c:chart>
  <c:txPr>
    <a:bodyPr/>
    <a:lstStyle/>
    <a:p>
      <a:pPr>
        <a:defRPr>
          <a:latin typeface="Arial" pitchFamily="34" charset="0"/>
          <a:cs typeface="Arial" pitchFamily="34" charset="0"/>
        </a:defRPr>
      </a:pPr>
      <a:endParaRPr lang="en-US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lrMapOvr bg1="lt1" tx1="dk1" bg2="lt2" tx2="dk2" accent1="accent1" accent2="accent2" accent3="accent3" accent4="accent4" accent5="accent5" accent6="accent6" hlink="hlink" folHlink="folHlink"/>
  <c:chart>
    <c:plotArea>
      <c:layout>
        <c:manualLayout>
          <c:layoutTarget val="inner"/>
          <c:xMode val="edge"/>
          <c:yMode val="edge"/>
          <c:x val="0.302077484879609"/>
          <c:y val="2.2123460528972402E-2"/>
          <c:w val="0.69792251512039261"/>
          <c:h val="0.6885706418911155"/>
        </c:manualLayout>
      </c:layout>
      <c:barChart>
        <c:barDir val="col"/>
        <c:grouping val="clustered"/>
        <c:ser>
          <c:idx val="0"/>
          <c:order val="0"/>
          <c:tx>
            <c:strRef>
              <c:f>'System Power and EDP'!$C$7</c:f>
              <c:strCache>
                <c:ptCount val="1"/>
                <c:pt idx="0">
                  <c:v>Baseline x4</c:v>
                </c:pt>
              </c:strCache>
            </c:strRef>
          </c:tx>
          <c:spPr>
            <a:solidFill>
              <a:schemeClr val="bg1"/>
            </a:solidFill>
            <a:ln>
              <a:noFill/>
            </a:ln>
          </c:spPr>
          <c:cat>
            <c:multiLvlStrRef>
              <c:f>('System Power and EDP'!$A$59:$B$59,'System Power and EDP'!$A$63:$B$63)</c:f>
              <c:multiLvlStrCache>
                <c:ptCount val="2"/>
                <c:lvl>
                  <c:pt idx="0">
                    <c:v>STREAM</c:v>
                  </c:pt>
                  <c:pt idx="1">
                    <c:v>GUPS</c:v>
                  </c:pt>
                </c:lvl>
                <c:lvl>
                  <c:pt idx="0">
                    <c:v> </c:v>
                  </c:pt>
                </c:lvl>
              </c:multiLvlStrCache>
            </c:multiLvlStrRef>
          </c:cat>
          <c:val>
            <c:numRef>
              <c:f>('System Power and EDP'!$S$59,'System Power and EDP'!$S$63)</c:f>
              <c:numCache>
                <c:formatCode>General</c:formatCode>
                <c:ptCount val="2"/>
                <c:pt idx="0">
                  <c:v>1</c:v>
                </c:pt>
                <c:pt idx="1">
                  <c:v>1</c:v>
                </c:pt>
              </c:numCache>
            </c:numRef>
          </c:val>
        </c:ser>
        <c:ser>
          <c:idx val="1"/>
          <c:order val="1"/>
          <c:tx>
            <c:strRef>
              <c:f>'System Power and EDP'!$C$8</c:f>
              <c:strCache>
                <c:ptCount val="1"/>
                <c:pt idx="0">
                  <c:v>ECC x4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</c:spPr>
          <c:cat>
            <c:multiLvlStrRef>
              <c:f>('System Power and EDP'!$A$59:$B$59,'System Power and EDP'!$A$63:$B$63)</c:f>
              <c:multiLvlStrCache>
                <c:ptCount val="2"/>
                <c:lvl>
                  <c:pt idx="0">
                    <c:v>STREAM</c:v>
                  </c:pt>
                  <c:pt idx="1">
                    <c:v>GUPS</c:v>
                  </c:pt>
                </c:lvl>
                <c:lvl>
                  <c:pt idx="0">
                    <c:v> </c:v>
                  </c:pt>
                </c:lvl>
              </c:multiLvlStrCache>
            </c:multiLvlStrRef>
          </c:cat>
          <c:val>
            <c:numRef>
              <c:f>('System Power and EDP'!$S$60,'System Power and EDP'!$S$64)</c:f>
              <c:numCache>
                <c:formatCode>General</c:formatCode>
                <c:ptCount val="2"/>
                <c:pt idx="0">
                  <c:v>0.9815228772122554</c:v>
                </c:pt>
                <c:pt idx="1">
                  <c:v>1.2327124613302045</c:v>
                </c:pt>
              </c:numCache>
            </c:numRef>
          </c:val>
        </c:ser>
        <c:ser>
          <c:idx val="2"/>
          <c:order val="2"/>
          <c:tx>
            <c:strRef>
              <c:f>'System Power and EDP'!$C$9</c:f>
              <c:strCache>
                <c:ptCount val="1"/>
                <c:pt idx="0">
                  <c:v>ECC x8</c:v>
                </c:pt>
              </c:strCache>
            </c:strRef>
          </c:tx>
          <c:spPr>
            <a:noFill/>
            <a:ln>
              <a:noFill/>
            </a:ln>
          </c:spPr>
          <c:cat>
            <c:multiLvlStrRef>
              <c:f>('System Power and EDP'!$A$59:$B$59,'System Power and EDP'!$A$63:$B$63)</c:f>
              <c:multiLvlStrCache>
                <c:ptCount val="2"/>
                <c:lvl>
                  <c:pt idx="0">
                    <c:v>STREAM</c:v>
                  </c:pt>
                  <c:pt idx="1">
                    <c:v>GUPS</c:v>
                  </c:pt>
                </c:lvl>
                <c:lvl>
                  <c:pt idx="0">
                    <c:v> </c:v>
                  </c:pt>
                </c:lvl>
              </c:multiLvlStrCache>
            </c:multiLvlStrRef>
          </c:cat>
          <c:val>
            <c:numRef>
              <c:f>('System Power and EDP'!$S$61,'System Power and EDP'!$S$65)</c:f>
              <c:numCache>
                <c:formatCode>General</c:formatCode>
                <c:ptCount val="2"/>
                <c:pt idx="0">
                  <c:v>0.82732078007660759</c:v>
                </c:pt>
                <c:pt idx="1">
                  <c:v>0.90423421733201925</c:v>
                </c:pt>
              </c:numCache>
            </c:numRef>
          </c:val>
        </c:ser>
        <c:axId val="63934848"/>
        <c:axId val="63936384"/>
      </c:barChart>
      <c:catAx>
        <c:axId val="63934848"/>
        <c:scaling>
          <c:orientation val="minMax"/>
        </c:scaling>
        <c:axPos val="b"/>
        <c:tickLblPos val="nextTo"/>
        <c:spPr>
          <a:ln w="38100">
            <a:solidFill>
              <a:schemeClr val="bg1"/>
            </a:solidFill>
          </a:ln>
        </c:spPr>
        <c:txPr>
          <a:bodyPr/>
          <a:lstStyle/>
          <a:p>
            <a:pPr>
              <a:defRPr sz="1200">
                <a:solidFill>
                  <a:schemeClr val="bg1"/>
                </a:solidFill>
              </a:defRPr>
            </a:pPr>
            <a:endParaRPr lang="en-US"/>
          </a:p>
        </c:txPr>
        <c:crossAx val="63936384"/>
        <c:crosses val="autoZero"/>
        <c:auto val="1"/>
        <c:lblAlgn val="ctr"/>
        <c:lblOffset val="100"/>
      </c:catAx>
      <c:valAx>
        <c:axId val="63936384"/>
        <c:scaling>
          <c:orientation val="minMax"/>
          <c:max val="1.1000000000000001"/>
          <c:min val="0.60000000000000064"/>
        </c:scaling>
        <c:axPos val="l"/>
        <c:majorGridlines/>
        <c:numFmt formatCode="#,##0.00" sourceLinked="0"/>
        <c:tickLblPos val="nextTo"/>
        <c:spPr>
          <a:ln w="38100">
            <a:solidFill>
              <a:schemeClr val="bg1"/>
            </a:solidFill>
          </a:ln>
        </c:spPr>
        <c:txPr>
          <a:bodyPr/>
          <a:lstStyle/>
          <a:p>
            <a:pPr>
              <a:defRPr sz="1200">
                <a:solidFill>
                  <a:schemeClr val="bg1"/>
                </a:solidFill>
              </a:defRPr>
            </a:pPr>
            <a:endParaRPr lang="en-US"/>
          </a:p>
        </c:txPr>
        <c:crossAx val="63934848"/>
        <c:crosses val="autoZero"/>
        <c:crossBetween val="between"/>
      </c:valAx>
      <c:spPr>
        <a:solidFill>
          <a:schemeClr val="tx1"/>
        </a:solidFill>
      </c:spPr>
    </c:plotArea>
    <c:plotVisOnly val="1"/>
  </c:chart>
  <c:spPr>
    <a:ln>
      <a:noFill/>
    </a:ln>
  </c:spPr>
  <c:txPr>
    <a:bodyPr/>
    <a:lstStyle/>
    <a:p>
      <a:pPr>
        <a:defRPr>
          <a:latin typeface="Arial" pitchFamily="34" charset="0"/>
          <a:cs typeface="Arial" pitchFamily="34" charset="0"/>
        </a:defRPr>
      </a:pPr>
      <a:endParaRPr lang="en-US"/>
    </a:p>
  </c:txPr>
  <c:externalData r:id="rId2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lrMapOvr bg1="lt1" tx1="dk1" bg2="lt2" tx2="dk2" accent1="accent1" accent2="accent2" accent3="accent3" accent4="accent4" accent5="accent5" accent6="accent6" hlink="hlink" folHlink="folHlink"/>
  <c:chart>
    <c:plotArea>
      <c:layout>
        <c:manualLayout>
          <c:layoutTarget val="inner"/>
          <c:xMode val="edge"/>
          <c:yMode val="edge"/>
          <c:x val="0.30207748487960889"/>
          <c:y val="2.2123460528972402E-2"/>
          <c:w val="0.69792251512039261"/>
          <c:h val="0.6885706418911155"/>
        </c:manualLayout>
      </c:layout>
      <c:barChart>
        <c:barDir val="col"/>
        <c:grouping val="clustered"/>
        <c:ser>
          <c:idx val="0"/>
          <c:order val="0"/>
          <c:tx>
            <c:strRef>
              <c:f>'System Power and EDP'!$C$7</c:f>
              <c:strCache>
                <c:ptCount val="1"/>
                <c:pt idx="0">
                  <c:v>Baseline x4</c:v>
                </c:pt>
              </c:strCache>
            </c:strRef>
          </c:tx>
          <c:spPr>
            <a:solidFill>
              <a:schemeClr val="bg1"/>
            </a:solidFill>
            <a:ln>
              <a:noFill/>
            </a:ln>
          </c:spPr>
          <c:cat>
            <c:multiLvlStrRef>
              <c:f>('System Power and EDP'!$A$59:$B$59,'System Power and EDP'!$A$63:$B$63)</c:f>
              <c:multiLvlStrCache>
                <c:ptCount val="2"/>
                <c:lvl>
                  <c:pt idx="0">
                    <c:v>STREAM</c:v>
                  </c:pt>
                  <c:pt idx="1">
                    <c:v>GUPS</c:v>
                  </c:pt>
                </c:lvl>
                <c:lvl>
                  <c:pt idx="0">
                    <c:v> </c:v>
                  </c:pt>
                </c:lvl>
              </c:multiLvlStrCache>
            </c:multiLvlStrRef>
          </c:cat>
          <c:val>
            <c:numRef>
              <c:f>('System Power and EDP'!$S$59,'System Power and EDP'!$S$63)</c:f>
              <c:numCache>
                <c:formatCode>General</c:formatCode>
                <c:ptCount val="2"/>
                <c:pt idx="0">
                  <c:v>1</c:v>
                </c:pt>
                <c:pt idx="1">
                  <c:v>1</c:v>
                </c:pt>
              </c:numCache>
            </c:numRef>
          </c:val>
        </c:ser>
        <c:ser>
          <c:idx val="1"/>
          <c:order val="1"/>
          <c:tx>
            <c:strRef>
              <c:f>'System Power and EDP'!$C$8</c:f>
              <c:strCache>
                <c:ptCount val="1"/>
                <c:pt idx="0">
                  <c:v>ECC x4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</c:spPr>
          <c:cat>
            <c:multiLvlStrRef>
              <c:f>('System Power and EDP'!$A$59:$B$59,'System Power and EDP'!$A$63:$B$63)</c:f>
              <c:multiLvlStrCache>
                <c:ptCount val="2"/>
                <c:lvl>
                  <c:pt idx="0">
                    <c:v>STREAM</c:v>
                  </c:pt>
                  <c:pt idx="1">
                    <c:v>GUPS</c:v>
                  </c:pt>
                </c:lvl>
                <c:lvl>
                  <c:pt idx="0">
                    <c:v> </c:v>
                  </c:pt>
                </c:lvl>
              </c:multiLvlStrCache>
            </c:multiLvlStrRef>
          </c:cat>
          <c:val>
            <c:numRef>
              <c:f>('System Power and EDP'!$S$60,'System Power and EDP'!$S$64)</c:f>
              <c:numCache>
                <c:formatCode>General</c:formatCode>
                <c:ptCount val="2"/>
                <c:pt idx="0">
                  <c:v>0.98152287721225551</c:v>
                </c:pt>
                <c:pt idx="1">
                  <c:v>1.2327124613302043</c:v>
                </c:pt>
              </c:numCache>
            </c:numRef>
          </c:val>
        </c:ser>
        <c:ser>
          <c:idx val="2"/>
          <c:order val="2"/>
          <c:tx>
            <c:strRef>
              <c:f>'System Power and EDP'!$C$9</c:f>
              <c:strCache>
                <c:ptCount val="1"/>
                <c:pt idx="0">
                  <c:v>ECC x8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</c:spPr>
          <c:cat>
            <c:multiLvlStrRef>
              <c:f>('System Power and EDP'!$A$59:$B$59,'System Power and EDP'!$A$63:$B$63)</c:f>
              <c:multiLvlStrCache>
                <c:ptCount val="2"/>
                <c:lvl>
                  <c:pt idx="0">
                    <c:v>STREAM</c:v>
                  </c:pt>
                  <c:pt idx="1">
                    <c:v>GUPS</c:v>
                  </c:pt>
                </c:lvl>
                <c:lvl>
                  <c:pt idx="0">
                    <c:v> </c:v>
                  </c:pt>
                </c:lvl>
              </c:multiLvlStrCache>
            </c:multiLvlStrRef>
          </c:cat>
          <c:val>
            <c:numRef>
              <c:f>('System Power and EDP'!$S$61,'System Power and EDP'!$S$65)</c:f>
              <c:numCache>
                <c:formatCode>General</c:formatCode>
                <c:ptCount val="2"/>
                <c:pt idx="0">
                  <c:v>0.82732078007660759</c:v>
                </c:pt>
                <c:pt idx="1">
                  <c:v>0.90423421733201925</c:v>
                </c:pt>
              </c:numCache>
            </c:numRef>
          </c:val>
        </c:ser>
        <c:axId val="63962496"/>
        <c:axId val="63984768"/>
      </c:barChart>
      <c:catAx>
        <c:axId val="63962496"/>
        <c:scaling>
          <c:orientation val="minMax"/>
        </c:scaling>
        <c:axPos val="b"/>
        <c:tickLblPos val="nextTo"/>
        <c:spPr>
          <a:ln w="38100">
            <a:solidFill>
              <a:schemeClr val="bg1"/>
            </a:solidFill>
          </a:ln>
        </c:spPr>
        <c:txPr>
          <a:bodyPr/>
          <a:lstStyle/>
          <a:p>
            <a:pPr>
              <a:defRPr sz="1200">
                <a:solidFill>
                  <a:schemeClr val="bg1"/>
                </a:solidFill>
              </a:defRPr>
            </a:pPr>
            <a:endParaRPr lang="en-US"/>
          </a:p>
        </c:txPr>
        <c:crossAx val="63984768"/>
        <c:crosses val="autoZero"/>
        <c:auto val="1"/>
        <c:lblAlgn val="ctr"/>
        <c:lblOffset val="100"/>
      </c:catAx>
      <c:valAx>
        <c:axId val="63984768"/>
        <c:scaling>
          <c:orientation val="minMax"/>
          <c:max val="1.1000000000000001"/>
          <c:min val="0.60000000000000064"/>
        </c:scaling>
        <c:axPos val="l"/>
        <c:majorGridlines/>
        <c:numFmt formatCode="#,##0.00" sourceLinked="0"/>
        <c:tickLblPos val="nextTo"/>
        <c:spPr>
          <a:ln w="38100">
            <a:solidFill>
              <a:schemeClr val="bg1"/>
            </a:solidFill>
          </a:ln>
        </c:spPr>
        <c:txPr>
          <a:bodyPr/>
          <a:lstStyle/>
          <a:p>
            <a:pPr>
              <a:defRPr sz="1200">
                <a:solidFill>
                  <a:schemeClr val="bg1"/>
                </a:solidFill>
              </a:defRPr>
            </a:pPr>
            <a:endParaRPr lang="en-US"/>
          </a:p>
        </c:txPr>
        <c:crossAx val="63962496"/>
        <c:crosses val="autoZero"/>
        <c:crossBetween val="between"/>
      </c:valAx>
      <c:spPr>
        <a:solidFill>
          <a:schemeClr val="tx1"/>
        </a:solidFill>
      </c:spPr>
    </c:plotArea>
    <c:plotVisOnly val="1"/>
  </c:chart>
  <c:spPr>
    <a:ln>
      <a:noFill/>
    </a:ln>
  </c:spPr>
  <c:txPr>
    <a:bodyPr/>
    <a:lstStyle/>
    <a:p>
      <a:pPr>
        <a:defRPr>
          <a:latin typeface="Arial" pitchFamily="34" charset="0"/>
          <a:cs typeface="Arial" pitchFamily="34" charset="0"/>
        </a:defRPr>
      </a:pPr>
      <a:endParaRPr lang="en-US"/>
    </a:p>
  </c:txPr>
  <c:externalData r:id="rId2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lrMapOvr bg1="lt1" tx1="dk1" bg2="lt2" tx2="dk2" accent1="accent1" accent2="accent2" accent3="accent3" accent4="accent4" accent5="accent5" accent6="accent6" hlink="hlink" folHlink="folHlink"/>
  <c:chart>
    <c:plotArea>
      <c:layout>
        <c:manualLayout>
          <c:layoutTarget val="inner"/>
          <c:xMode val="edge"/>
          <c:yMode val="edge"/>
          <c:x val="5.7682568488820682E-2"/>
          <c:y val="5.1298768155777226E-2"/>
          <c:w val="0.94231743151117964"/>
          <c:h val="0.66478185509830456"/>
        </c:manualLayout>
      </c:layout>
      <c:barChart>
        <c:barDir val="col"/>
        <c:grouping val="clustered"/>
        <c:ser>
          <c:idx val="0"/>
          <c:order val="0"/>
          <c:tx>
            <c:strRef>
              <c:f>'System Power and EDP'!$C$7</c:f>
              <c:strCache>
                <c:ptCount val="1"/>
                <c:pt idx="0">
                  <c:v>Baseline x4</c:v>
                </c:pt>
              </c:strCache>
            </c:strRef>
          </c:tx>
          <c:spPr>
            <a:solidFill>
              <a:prstClr val="white"/>
            </a:solidFill>
            <a:ln>
              <a:noFill/>
            </a:ln>
          </c:spPr>
          <c:cat>
            <c:multiLvlStrRef>
              <c:f>('System Power and EDP'!$A$7:$B$7,'System Power and EDP'!$A$11:$B$11,'System Power and EDP'!$A$15:$B$15,'System Power and EDP'!$A$19:$B$19,'System Power and EDP'!$A$23:$B$23,'System Power and EDP'!$A$27:$B$27,'System Power and EDP'!$A$31:$B$31,'System Power and EDP'!$A$35:$B$35,'System Power and EDP'!$A$39:$B$39,'System Power and EDP'!$A$43:$B$43,'System Power and EDP'!$A$47:$B$47,'System Power and EDP'!$A$51:$B$51,'System Power and EDP'!$A$55:$B$55)</c:f>
              <c:multiLvlStrCache>
                <c:ptCount val="13"/>
                <c:lvl>
                  <c:pt idx="0">
                    <c:v>bzip2</c:v>
                  </c:pt>
                  <c:pt idx="1">
                    <c:v>hmmer</c:v>
                  </c:pt>
                  <c:pt idx="2">
                    <c:v>mcf</c:v>
                  </c:pt>
                  <c:pt idx="3">
                    <c:v>libq</c:v>
                  </c:pt>
                  <c:pt idx="4">
                    <c:v>omnet</c:v>
                  </c:pt>
                  <c:pt idx="5">
                    <c:v>milc</c:v>
                  </c:pt>
                  <c:pt idx="6">
                    <c:v>lbm</c:v>
                  </c:pt>
                  <c:pt idx="7">
                    <c:v>sphinx3</c:v>
                  </c:pt>
                  <c:pt idx="8">
                    <c:v>canneal</c:v>
                  </c:pt>
                  <c:pt idx="9">
                    <c:v>dedup</c:v>
                  </c:pt>
                  <c:pt idx="10">
                    <c:v>fluid</c:v>
                  </c:pt>
                  <c:pt idx="11">
                    <c:v>freq</c:v>
                  </c:pt>
                  <c:pt idx="12">
                    <c:v>avg</c:v>
                  </c:pt>
                </c:lvl>
                <c:lvl>
                  <c:pt idx="0">
                    <c:v>SPEC 2006</c:v>
                  </c:pt>
                  <c:pt idx="8">
                    <c:v>PARSEC</c:v>
                  </c:pt>
                  <c:pt idx="12">
                    <c:v> </c:v>
                  </c:pt>
                </c:lvl>
              </c:multiLvlStrCache>
            </c:multiLvlStrRef>
          </c:cat>
          <c:val>
            <c:numRef>
              <c:f>('System Power and EDP'!$S$7,'System Power and EDP'!$S$11,'System Power and EDP'!$S$15,'System Power and EDP'!$S$19,'System Power and EDP'!$S$23,'System Power and EDP'!$S$27,'System Power and EDP'!$S$31,'System Power and EDP'!$S$35,'System Power and EDP'!$S$39,'System Power and EDP'!$S$43,'System Power and EDP'!$S$47,'System Power and EDP'!$S$51,'System Power and EDP'!$S$55)</c:f>
              <c:numCache>
                <c:formatCode>General</c:formatCode>
                <c:ptCount val="13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</c:numCache>
            </c:numRef>
          </c:val>
        </c:ser>
        <c:ser>
          <c:idx val="1"/>
          <c:order val="1"/>
          <c:tx>
            <c:strRef>
              <c:f>'System Power and EDP'!$C$8</c:f>
              <c:strCache>
                <c:ptCount val="1"/>
                <c:pt idx="0">
                  <c:v>ECC x4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</c:spPr>
          <c:cat>
            <c:multiLvlStrRef>
              <c:f>('System Power and EDP'!$A$7:$B$7,'System Power and EDP'!$A$11:$B$11,'System Power and EDP'!$A$15:$B$15,'System Power and EDP'!$A$19:$B$19,'System Power and EDP'!$A$23:$B$23,'System Power and EDP'!$A$27:$B$27,'System Power and EDP'!$A$31:$B$31,'System Power and EDP'!$A$35:$B$35,'System Power and EDP'!$A$39:$B$39,'System Power and EDP'!$A$43:$B$43,'System Power and EDP'!$A$47:$B$47,'System Power and EDP'!$A$51:$B$51,'System Power and EDP'!$A$55:$B$55)</c:f>
              <c:multiLvlStrCache>
                <c:ptCount val="13"/>
                <c:lvl>
                  <c:pt idx="0">
                    <c:v>bzip2</c:v>
                  </c:pt>
                  <c:pt idx="1">
                    <c:v>hmmer</c:v>
                  </c:pt>
                  <c:pt idx="2">
                    <c:v>mcf</c:v>
                  </c:pt>
                  <c:pt idx="3">
                    <c:v>libq</c:v>
                  </c:pt>
                  <c:pt idx="4">
                    <c:v>omnet</c:v>
                  </c:pt>
                  <c:pt idx="5">
                    <c:v>milc</c:v>
                  </c:pt>
                  <c:pt idx="6">
                    <c:v>lbm</c:v>
                  </c:pt>
                  <c:pt idx="7">
                    <c:v>sphinx3</c:v>
                  </c:pt>
                  <c:pt idx="8">
                    <c:v>canneal</c:v>
                  </c:pt>
                  <c:pt idx="9">
                    <c:v>dedup</c:v>
                  </c:pt>
                  <c:pt idx="10">
                    <c:v>fluid</c:v>
                  </c:pt>
                  <c:pt idx="11">
                    <c:v>freq</c:v>
                  </c:pt>
                  <c:pt idx="12">
                    <c:v>avg</c:v>
                  </c:pt>
                </c:lvl>
                <c:lvl>
                  <c:pt idx="0">
                    <c:v>SPEC 2006</c:v>
                  </c:pt>
                  <c:pt idx="8">
                    <c:v>PARSEC</c:v>
                  </c:pt>
                  <c:pt idx="12">
                    <c:v> </c:v>
                  </c:pt>
                </c:lvl>
              </c:multiLvlStrCache>
            </c:multiLvlStrRef>
          </c:cat>
          <c:val>
            <c:numRef>
              <c:f>('System Power and EDP'!$S$8,'System Power and EDP'!$S$12,'System Power and EDP'!$S$16,'System Power and EDP'!$S$20,'System Power and EDP'!$S$24,'System Power and EDP'!$S$28,'System Power and EDP'!$S$32,'System Power and EDP'!$S$36,'System Power and EDP'!$S$40,'System Power and EDP'!$S$44,'System Power and EDP'!$S$48,'System Power and EDP'!$S$52,'System Power and EDP'!$S$56)</c:f>
              <c:numCache>
                <c:formatCode>General</c:formatCode>
                <c:ptCount val="13"/>
                <c:pt idx="0">
                  <c:v>0.99204551283435571</c:v>
                </c:pt>
                <c:pt idx="1">
                  <c:v>0.98339299472658726</c:v>
                </c:pt>
                <c:pt idx="2">
                  <c:v>0.96943760268165402</c:v>
                </c:pt>
                <c:pt idx="3">
                  <c:v>0.98205948393661158</c:v>
                </c:pt>
                <c:pt idx="4">
                  <c:v>1.013303692467483</c:v>
                </c:pt>
                <c:pt idx="5">
                  <c:v>0.98954564486403351</c:v>
                </c:pt>
                <c:pt idx="6">
                  <c:v>0.97326142563062668</c:v>
                </c:pt>
                <c:pt idx="7">
                  <c:v>0.97439081680110728</c:v>
                </c:pt>
                <c:pt idx="8">
                  <c:v>1.0169164830125772</c:v>
                </c:pt>
                <c:pt idx="9">
                  <c:v>0.98112992482575156</c:v>
                </c:pt>
                <c:pt idx="10">
                  <c:v>0.98708319071768158</c:v>
                </c:pt>
                <c:pt idx="11">
                  <c:v>0.98507925167802901</c:v>
                </c:pt>
                <c:pt idx="12">
                  <c:v>0.98927486843711598</c:v>
                </c:pt>
              </c:numCache>
            </c:numRef>
          </c:val>
        </c:ser>
        <c:ser>
          <c:idx val="2"/>
          <c:order val="2"/>
          <c:tx>
            <c:strRef>
              <c:f>'System Power and EDP'!$C$9</c:f>
              <c:strCache>
                <c:ptCount val="1"/>
                <c:pt idx="0">
                  <c:v>ECC x8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</c:spPr>
          <c:cat>
            <c:multiLvlStrRef>
              <c:f>('System Power and EDP'!$A$7:$B$7,'System Power and EDP'!$A$11:$B$11,'System Power and EDP'!$A$15:$B$15,'System Power and EDP'!$A$19:$B$19,'System Power and EDP'!$A$23:$B$23,'System Power and EDP'!$A$27:$B$27,'System Power and EDP'!$A$31:$B$31,'System Power and EDP'!$A$35:$B$35,'System Power and EDP'!$A$39:$B$39,'System Power and EDP'!$A$43:$B$43,'System Power and EDP'!$A$47:$B$47,'System Power and EDP'!$A$51:$B$51,'System Power and EDP'!$A$55:$B$55)</c:f>
              <c:multiLvlStrCache>
                <c:ptCount val="13"/>
                <c:lvl>
                  <c:pt idx="0">
                    <c:v>bzip2</c:v>
                  </c:pt>
                  <c:pt idx="1">
                    <c:v>hmmer</c:v>
                  </c:pt>
                  <c:pt idx="2">
                    <c:v>mcf</c:v>
                  </c:pt>
                  <c:pt idx="3">
                    <c:v>libq</c:v>
                  </c:pt>
                  <c:pt idx="4">
                    <c:v>omnet</c:v>
                  </c:pt>
                  <c:pt idx="5">
                    <c:v>milc</c:v>
                  </c:pt>
                  <c:pt idx="6">
                    <c:v>lbm</c:v>
                  </c:pt>
                  <c:pt idx="7">
                    <c:v>sphinx3</c:v>
                  </c:pt>
                  <c:pt idx="8">
                    <c:v>canneal</c:v>
                  </c:pt>
                  <c:pt idx="9">
                    <c:v>dedup</c:v>
                  </c:pt>
                  <c:pt idx="10">
                    <c:v>fluid</c:v>
                  </c:pt>
                  <c:pt idx="11">
                    <c:v>freq</c:v>
                  </c:pt>
                  <c:pt idx="12">
                    <c:v>avg</c:v>
                  </c:pt>
                </c:lvl>
                <c:lvl>
                  <c:pt idx="0">
                    <c:v>SPEC 2006</c:v>
                  </c:pt>
                  <c:pt idx="8">
                    <c:v>PARSEC</c:v>
                  </c:pt>
                  <c:pt idx="12">
                    <c:v> </c:v>
                  </c:pt>
                </c:lvl>
              </c:multiLvlStrCache>
            </c:multiLvlStrRef>
          </c:cat>
          <c:val>
            <c:numRef>
              <c:f>('System Power and EDP'!$S$9,'System Power and EDP'!$S$13,'System Power and EDP'!$S$17,'System Power and EDP'!$S$21,'System Power and EDP'!$S$25,'System Power and EDP'!$S$29,'System Power and EDP'!$S$33,'System Power and EDP'!$S$37,'System Power and EDP'!$S$41,'System Power and EDP'!$S$45,'System Power and EDP'!$S$49,'System Power and EDP'!$S$53,'System Power and EDP'!$S$57)</c:f>
              <c:numCache>
                <c:formatCode>General</c:formatCode>
                <c:ptCount val="13"/>
                <c:pt idx="0">
                  <c:v>0.91746907142638923</c:v>
                </c:pt>
                <c:pt idx="1">
                  <c:v>0.9046487996601118</c:v>
                </c:pt>
                <c:pt idx="2">
                  <c:v>0.79998183749719443</c:v>
                </c:pt>
                <c:pt idx="3">
                  <c:v>0.87044219511382204</c:v>
                </c:pt>
                <c:pt idx="4">
                  <c:v>0.88913712258385968</c:v>
                </c:pt>
                <c:pt idx="5">
                  <c:v>0.88138702372259958</c:v>
                </c:pt>
                <c:pt idx="6">
                  <c:v>0.8321767071241406</c:v>
                </c:pt>
                <c:pt idx="7">
                  <c:v>0.86512590946825363</c:v>
                </c:pt>
                <c:pt idx="8">
                  <c:v>0.85815782676027663</c:v>
                </c:pt>
                <c:pt idx="9">
                  <c:v>0.8935977121305626</c:v>
                </c:pt>
                <c:pt idx="10">
                  <c:v>0.87121375844487725</c:v>
                </c:pt>
                <c:pt idx="11">
                  <c:v>0.90047195064836472</c:v>
                </c:pt>
                <c:pt idx="12">
                  <c:v>0.88069914509666558</c:v>
                </c:pt>
              </c:numCache>
            </c:numRef>
          </c:val>
        </c:ser>
        <c:axId val="64062976"/>
        <c:axId val="64064512"/>
      </c:barChart>
      <c:catAx>
        <c:axId val="64062976"/>
        <c:scaling>
          <c:orientation val="minMax"/>
        </c:scaling>
        <c:axPos val="b"/>
        <c:tickLblPos val="nextTo"/>
        <c:spPr>
          <a:ln w="38100">
            <a:solidFill>
              <a:schemeClr val="bg1"/>
            </a:solidFill>
          </a:ln>
        </c:spPr>
        <c:txPr>
          <a:bodyPr/>
          <a:lstStyle/>
          <a:p>
            <a:pPr>
              <a:defRPr sz="1200">
                <a:solidFill>
                  <a:schemeClr val="bg1"/>
                </a:solidFill>
              </a:defRPr>
            </a:pPr>
            <a:endParaRPr lang="en-US"/>
          </a:p>
        </c:txPr>
        <c:crossAx val="64064512"/>
        <c:crosses val="autoZero"/>
        <c:auto val="1"/>
        <c:lblAlgn val="ctr"/>
        <c:lblOffset val="100"/>
      </c:catAx>
      <c:valAx>
        <c:axId val="64064512"/>
        <c:scaling>
          <c:orientation val="minMax"/>
          <c:max val="1.1000000000000001"/>
          <c:min val="0.60000000000000064"/>
        </c:scaling>
        <c:axPos val="l"/>
        <c:majorGridlines/>
        <c:numFmt formatCode="#,##0.00" sourceLinked="0"/>
        <c:tickLblPos val="nextTo"/>
        <c:spPr>
          <a:ln w="38100">
            <a:solidFill>
              <a:schemeClr val="bg1"/>
            </a:solidFill>
          </a:ln>
        </c:spPr>
        <c:txPr>
          <a:bodyPr/>
          <a:lstStyle/>
          <a:p>
            <a:pPr>
              <a:defRPr sz="1200">
                <a:solidFill>
                  <a:schemeClr val="bg1"/>
                </a:solidFill>
              </a:defRPr>
            </a:pPr>
            <a:endParaRPr lang="en-US"/>
          </a:p>
        </c:txPr>
        <c:crossAx val="64062976"/>
        <c:crosses val="autoZero"/>
        <c:crossBetween val="between"/>
      </c:valAx>
      <c:spPr>
        <a:solidFill>
          <a:schemeClr val="tx1"/>
        </a:solidFill>
      </c:spPr>
    </c:plotArea>
    <c:legend>
      <c:legendPos val="r"/>
      <c:layout>
        <c:manualLayout>
          <c:xMode val="edge"/>
          <c:yMode val="edge"/>
          <c:x val="9.3669352275671858E-2"/>
          <c:y val="7.3253107512504329E-2"/>
          <c:w val="0.5014646464646465"/>
          <c:h val="7.9697145100327674E-2"/>
        </c:manualLayout>
      </c:layout>
      <c:spPr>
        <a:solidFill>
          <a:schemeClr val="tx1"/>
        </a:solidFill>
      </c:spPr>
      <c:txPr>
        <a:bodyPr/>
        <a:lstStyle/>
        <a:p>
          <a:pPr>
            <a:defRPr sz="1400">
              <a:solidFill>
                <a:schemeClr val="bg1"/>
              </a:solidFill>
            </a:defRPr>
          </a:pPr>
          <a:endParaRPr lang="en-US"/>
        </a:p>
      </c:txPr>
    </c:legend>
    <c:plotVisOnly val="1"/>
  </c:chart>
  <c:spPr>
    <a:ln>
      <a:noFill/>
    </a:ln>
  </c:spPr>
  <c:txPr>
    <a:bodyPr/>
    <a:lstStyle/>
    <a:p>
      <a:pPr>
        <a:defRPr>
          <a:latin typeface="Arial" pitchFamily="34" charset="0"/>
          <a:cs typeface="Arial" pitchFamily="34" charset="0"/>
        </a:defRPr>
      </a:pPr>
      <a:endParaRPr lang="en-US"/>
    </a:p>
  </c:txPr>
  <c:externalData r:id="rId2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3.2582284042688488E-2"/>
          <c:y val="2.0199516822950448E-2"/>
          <c:w val="0.9078188204415627"/>
          <c:h val="0.88031040561378382"/>
        </c:manualLayout>
      </c:layout>
      <c:barChart>
        <c:barDir val="col"/>
        <c:grouping val="clustered"/>
        <c:ser>
          <c:idx val="0"/>
          <c:order val="0"/>
          <c:tx>
            <c:strRef>
              <c:f>'2-tier_flexible-x8'!$H$12</c:f>
              <c:strCache>
                <c:ptCount val="1"/>
                <c:pt idx="0">
                  <c:v>Normalized Execution Time</c:v>
                </c:pt>
              </c:strCache>
            </c:strRef>
          </c:tx>
          <c:spPr>
            <a:solidFill>
              <a:srgbClr val="66FF66"/>
            </a:solidFill>
            <a:ln>
              <a:noFill/>
            </a:ln>
          </c:spPr>
          <c:val>
            <c:numRef>
              <c:f>'2-tier_flexible-x8'!$H$14:$H$64</c:f>
              <c:numCache>
                <c:formatCode>General</c:formatCode>
                <c:ptCount val="51"/>
                <c:pt idx="0">
                  <c:v>1</c:v>
                </c:pt>
                <c:pt idx="1">
                  <c:v>1.0077838472195841</c:v>
                </c:pt>
                <c:pt idx="2">
                  <c:v>1.0116362065891276</c:v>
                </c:pt>
                <c:pt idx="4">
                  <c:v>1</c:v>
                </c:pt>
                <c:pt idx="5">
                  <c:v>1.0007960291121238</c:v>
                </c:pt>
                <c:pt idx="6">
                  <c:v>1.0014651478316958</c:v>
                </c:pt>
                <c:pt idx="8">
                  <c:v>1</c:v>
                </c:pt>
                <c:pt idx="9">
                  <c:v>1.0030465649786446</c:v>
                </c:pt>
                <c:pt idx="10">
                  <c:v>1.0037497734665459</c:v>
                </c:pt>
                <c:pt idx="12">
                  <c:v>1</c:v>
                </c:pt>
                <c:pt idx="13">
                  <c:v>1.00097705264624</c:v>
                </c:pt>
                <c:pt idx="14">
                  <c:v>1.001903315968951</c:v>
                </c:pt>
                <c:pt idx="16">
                  <c:v>1</c:v>
                </c:pt>
                <c:pt idx="17">
                  <c:v>1.0146136616839641</c:v>
                </c:pt>
                <c:pt idx="18">
                  <c:v>1.0164077515056367</c:v>
                </c:pt>
                <c:pt idx="20">
                  <c:v>1</c:v>
                </c:pt>
                <c:pt idx="21">
                  <c:v>1.0029222784362839</c:v>
                </c:pt>
                <c:pt idx="22">
                  <c:v>1.0031087558356633</c:v>
                </c:pt>
                <c:pt idx="24">
                  <c:v>1</c:v>
                </c:pt>
                <c:pt idx="25">
                  <c:v>1.0010139261030095</c:v>
                </c:pt>
                <c:pt idx="26">
                  <c:v>1.0027180091405061</c:v>
                </c:pt>
                <c:pt idx="28">
                  <c:v>1</c:v>
                </c:pt>
                <c:pt idx="29">
                  <c:v>1.0003759359836095</c:v>
                </c:pt>
                <c:pt idx="30">
                  <c:v>1.0006059150842186</c:v>
                </c:pt>
                <c:pt idx="32">
                  <c:v>1</c:v>
                </c:pt>
                <c:pt idx="33">
                  <c:v>1.0322140093471557</c:v>
                </c:pt>
                <c:pt idx="34">
                  <c:v>1.0442996829788878</c:v>
                </c:pt>
                <c:pt idx="36">
                  <c:v>1</c:v>
                </c:pt>
                <c:pt idx="37">
                  <c:v>1.0003962697491484</c:v>
                </c:pt>
                <c:pt idx="38">
                  <c:v>1.0006514307849312</c:v>
                </c:pt>
                <c:pt idx="40">
                  <c:v>1</c:v>
                </c:pt>
                <c:pt idx="41">
                  <c:v>1.0031614798414816</c:v>
                </c:pt>
                <c:pt idx="42">
                  <c:v>1.0042118574179384</c:v>
                </c:pt>
                <c:pt idx="44">
                  <c:v>1</c:v>
                </c:pt>
                <c:pt idx="45">
                  <c:v>1.001122964710583</c:v>
                </c:pt>
                <c:pt idx="46">
                  <c:v>1.0019058410101918</c:v>
                </c:pt>
                <c:pt idx="48">
                  <c:v>1</c:v>
                </c:pt>
                <c:pt idx="49">
                  <c:v>1.0071232211240058</c:v>
                </c:pt>
                <c:pt idx="50">
                  <c:v>1.0098208436914158</c:v>
                </c:pt>
              </c:numCache>
            </c:numRef>
          </c:val>
        </c:ser>
        <c:gapWidth val="30"/>
        <c:axId val="64072704"/>
        <c:axId val="64108416"/>
      </c:barChart>
      <c:catAx>
        <c:axId val="64072704"/>
        <c:scaling>
          <c:orientation val="minMax"/>
        </c:scaling>
        <c:axPos val="b"/>
        <c:tickLblPos val="nextTo"/>
        <c:spPr>
          <a:ln w="12700">
            <a:solidFill>
              <a:schemeClr val="bg1"/>
            </a:solidFill>
          </a:ln>
        </c:spPr>
        <c:txPr>
          <a:bodyPr/>
          <a:lstStyle/>
          <a:p>
            <a:pPr>
              <a:defRPr sz="2000"/>
            </a:pPr>
            <a:endParaRPr lang="en-US"/>
          </a:p>
        </c:txPr>
        <c:crossAx val="64108416"/>
        <c:crosses val="autoZero"/>
        <c:auto val="1"/>
        <c:lblAlgn val="ctr"/>
        <c:lblOffset val="100"/>
      </c:catAx>
      <c:valAx>
        <c:axId val="64108416"/>
        <c:scaling>
          <c:orientation val="minMax"/>
          <c:max val="1.1200000000000001"/>
          <c:min val="0.96000000000000063"/>
        </c:scaling>
        <c:axPos val="l"/>
        <c:majorGridlines/>
        <c:numFmt formatCode="#,##0.00" sourceLinked="0"/>
        <c:tickLblPos val="nextTo"/>
        <c:spPr>
          <a:ln w="38100">
            <a:solidFill>
              <a:schemeClr val="bg1"/>
            </a:solidFill>
          </a:ln>
        </c:spPr>
        <c:txPr>
          <a:bodyPr/>
          <a:lstStyle/>
          <a:p>
            <a:pPr>
              <a:defRPr sz="1400">
                <a:solidFill>
                  <a:schemeClr val="bg1"/>
                </a:solidFill>
              </a:defRPr>
            </a:pPr>
            <a:endParaRPr lang="en-US"/>
          </a:p>
        </c:txPr>
        <c:crossAx val="64072704"/>
        <c:crosses val="autoZero"/>
        <c:crossBetween val="between"/>
        <c:majorUnit val="4.0000000000000022E-2"/>
      </c:valAx>
      <c:spPr>
        <a:solidFill>
          <a:schemeClr val="tx1">
            <a:lumMod val="85000"/>
            <a:lumOff val="15000"/>
          </a:schemeClr>
        </a:solidFill>
      </c:spPr>
    </c:plotArea>
    <c:legend>
      <c:legendPos val="r"/>
      <c:legendEntry>
        <c:idx val="0"/>
        <c:txPr>
          <a:bodyPr/>
          <a:lstStyle/>
          <a:p>
            <a:pPr>
              <a:defRPr sz="2000">
                <a:solidFill>
                  <a:schemeClr val="bg1"/>
                </a:solidFill>
              </a:defRPr>
            </a:pPr>
            <a:endParaRPr lang="en-US"/>
          </a:p>
        </c:txPr>
      </c:legendEntry>
      <c:layout>
        <c:manualLayout>
          <c:xMode val="edge"/>
          <c:yMode val="edge"/>
          <c:x val="0.50871056544758053"/>
          <c:y val="6.8598340530014387E-2"/>
          <c:w val="0.45731029623494801"/>
          <c:h val="0.12491914317161994"/>
        </c:manualLayout>
      </c:layout>
      <c:spPr>
        <a:solidFill>
          <a:schemeClr val="tx1">
            <a:lumMod val="85000"/>
            <a:lumOff val="15000"/>
          </a:schemeClr>
        </a:solidFill>
        <a:ln>
          <a:noFill/>
        </a:ln>
      </c:spPr>
      <c:txPr>
        <a:bodyPr/>
        <a:lstStyle/>
        <a:p>
          <a:pPr>
            <a:defRPr sz="2400">
              <a:solidFill>
                <a:schemeClr val="bg1"/>
              </a:solidFill>
            </a:defRPr>
          </a:pPr>
          <a:endParaRPr lang="en-US"/>
        </a:p>
      </c:txPr>
    </c:legend>
    <c:plotVisOnly val="1"/>
    <c:dispBlanksAs val="gap"/>
  </c:chart>
  <c:spPr>
    <a:ln>
      <a:noFill/>
    </a:ln>
  </c:spPr>
  <c:txPr>
    <a:bodyPr/>
    <a:lstStyle/>
    <a:p>
      <a:pPr>
        <a:defRPr>
          <a:latin typeface="Arial" pitchFamily="34" charset="0"/>
          <a:cs typeface="Arial" pitchFamily="34" charset="0"/>
        </a:defRPr>
      </a:pPr>
      <a:endParaRPr lang="en-US"/>
    </a:p>
  </c:txPr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0.36442257217847868"/>
          <c:y val="2.0199516822950448E-2"/>
          <c:w val="0.59423713340180251"/>
          <c:h val="0.88031040561378382"/>
        </c:manualLayout>
      </c:layout>
      <c:barChart>
        <c:barDir val="col"/>
        <c:grouping val="clustered"/>
        <c:ser>
          <c:idx val="0"/>
          <c:order val="0"/>
          <c:tx>
            <c:strRef>
              <c:f>'2-tier_flexible-x8'!$H$12</c:f>
              <c:strCache>
                <c:ptCount val="1"/>
                <c:pt idx="0">
                  <c:v>Normalized Execution Time</c:v>
                </c:pt>
              </c:strCache>
            </c:strRef>
          </c:tx>
          <c:spPr>
            <a:solidFill>
              <a:srgbClr val="66FF66"/>
            </a:solidFill>
            <a:ln>
              <a:noFill/>
            </a:ln>
          </c:spPr>
          <c:val>
            <c:numRef>
              <c:f>'2-tier_flexible-x8'!$H$66:$H$72</c:f>
              <c:numCache>
                <c:formatCode>General</c:formatCode>
                <c:ptCount val="7"/>
                <c:pt idx="0">
                  <c:v>1</c:v>
                </c:pt>
                <c:pt idx="1">
                  <c:v>1.0039782252023506</c:v>
                </c:pt>
                <c:pt idx="2">
                  <c:v>1.008775311943453</c:v>
                </c:pt>
                <c:pt idx="4">
                  <c:v>1</c:v>
                </c:pt>
                <c:pt idx="5">
                  <c:v>1.0942556349011285</c:v>
                </c:pt>
                <c:pt idx="6">
                  <c:v>1.105467099478151</c:v>
                </c:pt>
              </c:numCache>
            </c:numRef>
          </c:val>
        </c:ser>
        <c:gapWidth val="30"/>
        <c:axId val="63766528"/>
        <c:axId val="63768064"/>
      </c:barChart>
      <c:catAx>
        <c:axId val="63766528"/>
        <c:scaling>
          <c:orientation val="minMax"/>
        </c:scaling>
        <c:axPos val="b"/>
        <c:tickLblPos val="nextTo"/>
        <c:spPr>
          <a:ln w="12700">
            <a:solidFill>
              <a:schemeClr val="bg1"/>
            </a:solidFill>
          </a:ln>
        </c:spPr>
        <c:txPr>
          <a:bodyPr/>
          <a:lstStyle/>
          <a:p>
            <a:pPr>
              <a:defRPr sz="2000"/>
            </a:pPr>
            <a:endParaRPr lang="en-US"/>
          </a:p>
        </c:txPr>
        <c:crossAx val="63768064"/>
        <c:crosses val="autoZero"/>
        <c:auto val="1"/>
        <c:lblAlgn val="ctr"/>
        <c:lblOffset val="100"/>
      </c:catAx>
      <c:valAx>
        <c:axId val="63768064"/>
        <c:scaling>
          <c:orientation val="minMax"/>
          <c:max val="1.1200000000000001"/>
          <c:min val="0.96000000000000063"/>
        </c:scaling>
        <c:axPos val="l"/>
        <c:majorGridlines/>
        <c:numFmt formatCode="#,##0.00" sourceLinked="0"/>
        <c:tickLblPos val="nextTo"/>
        <c:spPr>
          <a:ln w="38100">
            <a:solidFill>
              <a:schemeClr val="bg1"/>
            </a:solidFill>
          </a:ln>
        </c:spPr>
        <c:txPr>
          <a:bodyPr/>
          <a:lstStyle/>
          <a:p>
            <a:pPr>
              <a:defRPr sz="1400">
                <a:solidFill>
                  <a:schemeClr val="bg1"/>
                </a:solidFill>
              </a:defRPr>
            </a:pPr>
            <a:endParaRPr lang="en-US"/>
          </a:p>
        </c:txPr>
        <c:crossAx val="63766528"/>
        <c:crosses val="autoZero"/>
        <c:crossBetween val="between"/>
        <c:majorUnit val="4.0000000000000022E-2"/>
      </c:valAx>
      <c:spPr>
        <a:solidFill>
          <a:srgbClr val="2C2C2C"/>
        </a:solidFill>
      </c:spPr>
    </c:plotArea>
    <c:plotVisOnly val="1"/>
    <c:dispBlanksAs val="gap"/>
  </c:chart>
  <c:spPr>
    <a:ln>
      <a:noFill/>
    </a:ln>
  </c:spPr>
  <c:txPr>
    <a:bodyPr/>
    <a:lstStyle/>
    <a:p>
      <a:pPr>
        <a:defRPr>
          <a:latin typeface="Arial" pitchFamily="34" charset="0"/>
          <a:cs typeface="Arial" pitchFamily="34" charset="0"/>
        </a:defRPr>
      </a:pPr>
      <a:endParaRPr lang="en-US"/>
    </a:p>
  </c:txPr>
  <c:externalData r:id="rId1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3.2582284042688488E-2"/>
          <c:y val="2.0199516822950448E-2"/>
          <c:w val="0.96298171979603853"/>
          <c:h val="0.54679487179487196"/>
        </c:manualLayout>
      </c:layout>
      <c:barChart>
        <c:barDir val="col"/>
        <c:grouping val="clustered"/>
        <c:ser>
          <c:idx val="0"/>
          <c:order val="0"/>
          <c:tx>
            <c:strRef>
              <c:f>'2-tier_flexible-x8'!$AL$12</c:f>
              <c:strCache>
                <c:ptCount val="1"/>
                <c:pt idx="0">
                  <c:v>Normalized EDP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</c:spPr>
          <c:cat>
            <c:multiLvlStrRef>
              <c:f>'2-tier_flexible-x8'!$A$14:$C$64</c:f>
              <c:multiLvlStrCache>
                <c:ptCount val="51"/>
                <c:lvl>
                  <c:pt idx="0">
                    <c:v>Chipkill Detect</c:v>
                  </c:pt>
                  <c:pt idx="1">
                    <c:v>Chipkill Correct</c:v>
                  </c:pt>
                  <c:pt idx="2">
                    <c:v>2 Chipkill Correct</c:v>
                  </c:pt>
                  <c:pt idx="4">
                    <c:v>Chipkill Detect</c:v>
                  </c:pt>
                  <c:pt idx="5">
                    <c:v>Chipkill Correct</c:v>
                  </c:pt>
                  <c:pt idx="6">
                    <c:v>2 Chipkill Correct</c:v>
                  </c:pt>
                  <c:pt idx="8">
                    <c:v>Chipkill Detect</c:v>
                  </c:pt>
                  <c:pt idx="9">
                    <c:v>Chipkill Correct</c:v>
                  </c:pt>
                  <c:pt idx="10">
                    <c:v>2 Chipkill Correct</c:v>
                  </c:pt>
                  <c:pt idx="12">
                    <c:v>Chipkill Detect</c:v>
                  </c:pt>
                  <c:pt idx="13">
                    <c:v>Chipkill Correct</c:v>
                  </c:pt>
                  <c:pt idx="14">
                    <c:v>2 Chipkill Correct</c:v>
                  </c:pt>
                  <c:pt idx="16">
                    <c:v>Chipkill Detect</c:v>
                  </c:pt>
                  <c:pt idx="17">
                    <c:v>Chipkill Correct</c:v>
                  </c:pt>
                  <c:pt idx="18">
                    <c:v>2 Chipkill Correct</c:v>
                  </c:pt>
                  <c:pt idx="20">
                    <c:v>Chipkill Detect</c:v>
                  </c:pt>
                  <c:pt idx="21">
                    <c:v>Chipkill Correct</c:v>
                  </c:pt>
                  <c:pt idx="22">
                    <c:v>2 Chipkill Correct</c:v>
                  </c:pt>
                  <c:pt idx="24">
                    <c:v>Chipkill Detect</c:v>
                  </c:pt>
                  <c:pt idx="25">
                    <c:v>Chipkill Correct</c:v>
                  </c:pt>
                  <c:pt idx="26">
                    <c:v>2 Chipkill Correct</c:v>
                  </c:pt>
                  <c:pt idx="28">
                    <c:v>Chipkill Detect</c:v>
                  </c:pt>
                  <c:pt idx="29">
                    <c:v>Chipkill Correct</c:v>
                  </c:pt>
                  <c:pt idx="30">
                    <c:v>2 Chipkill Correct</c:v>
                  </c:pt>
                  <c:pt idx="32">
                    <c:v>Chipkill Detect</c:v>
                  </c:pt>
                  <c:pt idx="33">
                    <c:v>Chipkill Correct</c:v>
                  </c:pt>
                  <c:pt idx="34">
                    <c:v>2 Chipkill Correct</c:v>
                  </c:pt>
                  <c:pt idx="36">
                    <c:v>Chipkill Detect</c:v>
                  </c:pt>
                  <c:pt idx="37">
                    <c:v>Chipkill Correct</c:v>
                  </c:pt>
                  <c:pt idx="38">
                    <c:v>2 Chipkill Correct</c:v>
                  </c:pt>
                  <c:pt idx="40">
                    <c:v>Chipkill Detect</c:v>
                  </c:pt>
                  <c:pt idx="41">
                    <c:v>Chipkill Correct</c:v>
                  </c:pt>
                  <c:pt idx="42">
                    <c:v>2 Chipkill Correct</c:v>
                  </c:pt>
                  <c:pt idx="44">
                    <c:v>Chipkill Detect</c:v>
                  </c:pt>
                  <c:pt idx="45">
                    <c:v>Chipkill Correct</c:v>
                  </c:pt>
                  <c:pt idx="46">
                    <c:v>2 Chipkill Correct</c:v>
                  </c:pt>
                  <c:pt idx="48">
                    <c:v>Chipkill Detect</c:v>
                  </c:pt>
                  <c:pt idx="49">
                    <c:v>Chipkill Correct</c:v>
                  </c:pt>
                  <c:pt idx="50">
                    <c:v>2 Chipkill Correct</c:v>
                  </c:pt>
                </c:lvl>
                <c:lvl>
                  <c:pt idx="0">
                    <c:v>bzip2</c:v>
                  </c:pt>
                  <c:pt idx="4">
                    <c:v>hmmer</c:v>
                  </c:pt>
                  <c:pt idx="8">
                    <c:v>mcf</c:v>
                  </c:pt>
                  <c:pt idx="12">
                    <c:v>libq</c:v>
                  </c:pt>
                  <c:pt idx="16">
                    <c:v>omnet</c:v>
                  </c:pt>
                  <c:pt idx="20">
                    <c:v>milc</c:v>
                  </c:pt>
                  <c:pt idx="24">
                    <c:v>lbm</c:v>
                  </c:pt>
                  <c:pt idx="28">
                    <c:v>sphinx3</c:v>
                  </c:pt>
                  <c:pt idx="32">
                    <c:v>canneal</c:v>
                  </c:pt>
                  <c:pt idx="36">
                    <c:v>dedup</c:v>
                  </c:pt>
                  <c:pt idx="40">
                    <c:v>fluid</c:v>
                  </c:pt>
                  <c:pt idx="44">
                    <c:v>freq</c:v>
                  </c:pt>
                  <c:pt idx="48">
                    <c:v>avg</c:v>
                  </c:pt>
                </c:lvl>
                <c:lvl>
                  <c:pt idx="0">
                    <c:v>SPEC 2006</c:v>
                  </c:pt>
                  <c:pt idx="32">
                    <c:v>PARSEC</c:v>
                  </c:pt>
                  <c:pt idx="48">
                    <c:v> </c:v>
                  </c:pt>
                </c:lvl>
              </c:multiLvlStrCache>
            </c:multiLvlStrRef>
          </c:cat>
          <c:val>
            <c:numRef>
              <c:f>'2-tier_flexible-x8'!$AL$14:$AL$64</c:f>
              <c:numCache>
                <c:formatCode>General</c:formatCode>
                <c:ptCount val="51"/>
                <c:pt idx="0">
                  <c:v>0.90409678294081852</c:v>
                </c:pt>
                <c:pt idx="1">
                  <c:v>0.9174689786549729</c:v>
                </c:pt>
                <c:pt idx="2">
                  <c:v>0.92399098315107464</c:v>
                </c:pt>
                <c:pt idx="4">
                  <c:v>0.90220178192946443</c:v>
                </c:pt>
                <c:pt idx="5">
                  <c:v>0.90464873513093369</c:v>
                </c:pt>
                <c:pt idx="6">
                  <c:v>0.90684304687520478</c:v>
                </c:pt>
                <c:pt idx="8">
                  <c:v>0.79356896023736523</c:v>
                </c:pt>
                <c:pt idx="9">
                  <c:v>0.79998013513458666</c:v>
                </c:pt>
                <c:pt idx="10">
                  <c:v>0.80153953876540207</c:v>
                </c:pt>
                <c:pt idx="12">
                  <c:v>0.85859441697771688</c:v>
                </c:pt>
                <c:pt idx="13">
                  <c:v>0.87044209776267034</c:v>
                </c:pt>
                <c:pt idx="14">
                  <c:v>0.88038502958899001</c:v>
                </c:pt>
                <c:pt idx="16">
                  <c:v>0.85484537302541352</c:v>
                </c:pt>
                <c:pt idx="17">
                  <c:v>0.88913590029182232</c:v>
                </c:pt>
                <c:pt idx="18">
                  <c:v>0.89372384508797553</c:v>
                </c:pt>
                <c:pt idx="20">
                  <c:v>0.8687688544783696</c:v>
                </c:pt>
                <c:pt idx="21">
                  <c:v>0.88138695921484977</c:v>
                </c:pt>
                <c:pt idx="22">
                  <c:v>0.8830407696405006</c:v>
                </c:pt>
                <c:pt idx="24">
                  <c:v>0.82414837042233902</c:v>
                </c:pt>
                <c:pt idx="25">
                  <c:v>0.83217667388786487</c:v>
                </c:pt>
                <c:pt idx="26">
                  <c:v>0.83907754092853581</c:v>
                </c:pt>
                <c:pt idx="28">
                  <c:v>0.86376716347455762</c:v>
                </c:pt>
                <c:pt idx="29">
                  <c:v>0.86512582658814774</c:v>
                </c:pt>
                <c:pt idx="30">
                  <c:v>0.86591921139874906</c:v>
                </c:pt>
                <c:pt idx="32">
                  <c:v>0.79501040768519571</c:v>
                </c:pt>
                <c:pt idx="33">
                  <c:v>0.85815772049341865</c:v>
                </c:pt>
                <c:pt idx="34">
                  <c:v>0.8851318596875537</c:v>
                </c:pt>
                <c:pt idx="36">
                  <c:v>0.8915936377322391</c:v>
                </c:pt>
                <c:pt idx="37">
                  <c:v>0.89359732418084759</c:v>
                </c:pt>
                <c:pt idx="38">
                  <c:v>0.89469772036766249</c:v>
                </c:pt>
                <c:pt idx="40">
                  <c:v>0.8559730566521051</c:v>
                </c:pt>
                <c:pt idx="41">
                  <c:v>0.87121344077219609</c:v>
                </c:pt>
                <c:pt idx="42">
                  <c:v>0.8768256959161228</c:v>
                </c:pt>
                <c:pt idx="44">
                  <c:v>0.89598476852262565</c:v>
                </c:pt>
                <c:pt idx="45">
                  <c:v>0.90047144410080815</c:v>
                </c:pt>
                <c:pt idx="46">
                  <c:v>0.90281427614083065</c:v>
                </c:pt>
                <c:pt idx="48">
                  <c:v>0.86380277356475765</c:v>
                </c:pt>
                <c:pt idx="49">
                  <c:v>0.88069877310625133</c:v>
                </c:pt>
                <c:pt idx="50">
                  <c:v>0.88752591472078068</c:v>
                </c:pt>
              </c:numCache>
            </c:numRef>
          </c:val>
        </c:ser>
        <c:gapWidth val="30"/>
        <c:axId val="63783296"/>
        <c:axId val="63784832"/>
      </c:barChart>
      <c:catAx>
        <c:axId val="63783296"/>
        <c:scaling>
          <c:orientation val="minMax"/>
        </c:scaling>
        <c:axPos val="b"/>
        <c:tickLblPos val="nextTo"/>
        <c:spPr>
          <a:ln w="12700">
            <a:solidFill>
              <a:schemeClr val="bg1"/>
            </a:solidFill>
          </a:ln>
        </c:spPr>
        <c:txPr>
          <a:bodyPr/>
          <a:lstStyle/>
          <a:p>
            <a:pPr>
              <a:defRPr sz="900">
                <a:solidFill>
                  <a:schemeClr val="bg1"/>
                </a:solidFill>
              </a:defRPr>
            </a:pPr>
            <a:endParaRPr lang="en-US"/>
          </a:p>
        </c:txPr>
        <c:crossAx val="63784832"/>
        <c:crosses val="autoZero"/>
        <c:auto val="1"/>
        <c:lblAlgn val="ctr"/>
        <c:lblOffset val="100"/>
      </c:catAx>
      <c:valAx>
        <c:axId val="63784832"/>
        <c:scaling>
          <c:orientation val="minMax"/>
          <c:max val="1"/>
          <c:min val="0.60000000000000064"/>
        </c:scaling>
        <c:axPos val="l"/>
        <c:majorGridlines/>
        <c:numFmt formatCode="#,##0.00" sourceLinked="0"/>
        <c:tickLblPos val="nextTo"/>
        <c:spPr>
          <a:ln w="38100">
            <a:solidFill>
              <a:schemeClr val="bg1"/>
            </a:solidFill>
          </a:ln>
        </c:spPr>
        <c:txPr>
          <a:bodyPr/>
          <a:lstStyle/>
          <a:p>
            <a:pPr>
              <a:defRPr sz="1400">
                <a:solidFill>
                  <a:schemeClr val="bg1"/>
                </a:solidFill>
              </a:defRPr>
            </a:pPr>
            <a:endParaRPr lang="en-US"/>
          </a:p>
        </c:txPr>
        <c:crossAx val="63783296"/>
        <c:crosses val="autoZero"/>
        <c:crossBetween val="between"/>
        <c:majorUnit val="0.1"/>
      </c:valAx>
      <c:spPr>
        <a:solidFill>
          <a:schemeClr val="tx1">
            <a:lumMod val="85000"/>
            <a:lumOff val="15000"/>
          </a:schemeClr>
        </a:solidFill>
      </c:spPr>
    </c:plotArea>
    <c:legend>
      <c:legendPos val="r"/>
      <c:layout>
        <c:manualLayout>
          <c:xMode val="edge"/>
          <c:yMode val="edge"/>
          <c:x val="0.68203720070705409"/>
          <c:y val="3.6599535634968705E-2"/>
          <c:w val="0.30607504419090481"/>
          <c:h val="7.3216622849140933E-2"/>
        </c:manualLayout>
      </c:layout>
      <c:spPr>
        <a:solidFill>
          <a:schemeClr val="tx1">
            <a:lumMod val="85000"/>
            <a:lumOff val="15000"/>
          </a:schemeClr>
        </a:solidFill>
        <a:ln>
          <a:noFill/>
        </a:ln>
      </c:spPr>
      <c:txPr>
        <a:bodyPr/>
        <a:lstStyle/>
        <a:p>
          <a:pPr>
            <a:defRPr sz="2000">
              <a:solidFill>
                <a:schemeClr val="bg1"/>
              </a:solidFill>
            </a:defRPr>
          </a:pPr>
          <a:endParaRPr lang="en-US"/>
        </a:p>
      </c:txPr>
    </c:legend>
    <c:plotVisOnly val="1"/>
    <c:dispBlanksAs val="gap"/>
  </c:chart>
  <c:spPr>
    <a:ln>
      <a:noFill/>
    </a:ln>
  </c:spPr>
  <c:txPr>
    <a:bodyPr/>
    <a:lstStyle/>
    <a:p>
      <a:pPr>
        <a:defRPr>
          <a:latin typeface="Arial" pitchFamily="34" charset="0"/>
          <a:cs typeface="Arial" pitchFamily="34" charset="0"/>
        </a:defRPr>
      </a:pPr>
      <a:endParaRPr lang="en-US"/>
    </a:p>
  </c:txPr>
  <c:externalData r:id="rId1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0.34310546408971632"/>
          <c:y val="2.0199516822950448E-2"/>
          <c:w val="0.6568945359102849"/>
          <c:h val="0.54679487179487196"/>
        </c:manualLayout>
      </c:layout>
      <c:barChart>
        <c:barDir val="col"/>
        <c:grouping val="clustered"/>
        <c:ser>
          <c:idx val="0"/>
          <c:order val="0"/>
          <c:tx>
            <c:strRef>
              <c:f>'2-tier_flexible-x8'!$AL$12</c:f>
              <c:strCache>
                <c:ptCount val="1"/>
                <c:pt idx="0">
                  <c:v>Normalized EDP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</c:spPr>
          <c:cat>
            <c:multiLvlStrRef>
              <c:f>'2-tier_flexible-x8'!$A$66:$C$72</c:f>
              <c:multiLvlStrCache>
                <c:ptCount val="7"/>
                <c:lvl>
                  <c:pt idx="0">
                    <c:v>Chipkill Detect</c:v>
                  </c:pt>
                  <c:pt idx="1">
                    <c:v>Chipkill Correct</c:v>
                  </c:pt>
                  <c:pt idx="2">
                    <c:v>2 Chipkill Correct</c:v>
                  </c:pt>
                  <c:pt idx="4">
                    <c:v>Chipkill Detect</c:v>
                  </c:pt>
                  <c:pt idx="5">
                    <c:v>Chipkill Correct</c:v>
                  </c:pt>
                  <c:pt idx="6">
                    <c:v>2 Chipkill Correct</c:v>
                  </c:pt>
                </c:lvl>
                <c:lvl>
                  <c:pt idx="0">
                    <c:v>STREAM</c:v>
                  </c:pt>
                  <c:pt idx="4">
                    <c:v>GUPS</c:v>
                  </c:pt>
                </c:lvl>
                <c:lvl>
                  <c:pt idx="0">
                    <c:v> </c:v>
                  </c:pt>
                </c:lvl>
              </c:multiLvlStrCache>
            </c:multiLvlStrRef>
          </c:cat>
          <c:val>
            <c:numRef>
              <c:f>'2-tier_flexible-x8'!$AL$66:$AL$72</c:f>
              <c:numCache>
                <c:formatCode>General</c:formatCode>
                <c:ptCount val="7"/>
                <c:pt idx="0">
                  <c:v>0.81210299105434658</c:v>
                </c:pt>
                <c:pt idx="1">
                  <c:v>0.82794182323615273</c:v>
                </c:pt>
                <c:pt idx="2">
                  <c:v>0.84145648198557754</c:v>
                </c:pt>
                <c:pt idx="4">
                  <c:v>0.69153490624694336</c:v>
                </c:pt>
                <c:pt idx="5">
                  <c:v>0.90614992296640562</c:v>
                </c:pt>
                <c:pt idx="6">
                  <c:v>0.9293217018448181</c:v>
                </c:pt>
              </c:numCache>
            </c:numRef>
          </c:val>
        </c:ser>
        <c:gapWidth val="30"/>
        <c:axId val="63825024"/>
        <c:axId val="63826560"/>
      </c:barChart>
      <c:catAx>
        <c:axId val="63825024"/>
        <c:scaling>
          <c:orientation val="minMax"/>
        </c:scaling>
        <c:axPos val="b"/>
        <c:tickLblPos val="nextTo"/>
        <c:spPr>
          <a:ln w="12700">
            <a:solidFill>
              <a:schemeClr val="bg1"/>
            </a:solidFill>
          </a:ln>
        </c:spPr>
        <c:txPr>
          <a:bodyPr/>
          <a:lstStyle/>
          <a:p>
            <a:pPr>
              <a:defRPr sz="900">
                <a:solidFill>
                  <a:schemeClr val="bg1"/>
                </a:solidFill>
              </a:defRPr>
            </a:pPr>
            <a:endParaRPr lang="en-US"/>
          </a:p>
        </c:txPr>
        <c:crossAx val="63826560"/>
        <c:crosses val="autoZero"/>
        <c:auto val="1"/>
        <c:lblAlgn val="ctr"/>
        <c:lblOffset val="100"/>
      </c:catAx>
      <c:valAx>
        <c:axId val="63826560"/>
        <c:scaling>
          <c:orientation val="minMax"/>
          <c:max val="1"/>
          <c:min val="0.60000000000000064"/>
        </c:scaling>
        <c:axPos val="l"/>
        <c:majorGridlines/>
        <c:numFmt formatCode="#,##0.00" sourceLinked="0"/>
        <c:tickLblPos val="nextTo"/>
        <c:spPr>
          <a:ln w="38100">
            <a:solidFill>
              <a:schemeClr val="bg1"/>
            </a:solidFill>
          </a:ln>
        </c:spPr>
        <c:txPr>
          <a:bodyPr/>
          <a:lstStyle/>
          <a:p>
            <a:pPr>
              <a:defRPr sz="1400">
                <a:solidFill>
                  <a:schemeClr val="bg1"/>
                </a:solidFill>
              </a:defRPr>
            </a:pPr>
            <a:endParaRPr lang="en-US"/>
          </a:p>
        </c:txPr>
        <c:crossAx val="63825024"/>
        <c:crosses val="autoZero"/>
        <c:crossBetween val="between"/>
        <c:majorUnit val="0.1"/>
      </c:valAx>
      <c:spPr>
        <a:solidFill>
          <a:srgbClr val="2C2C2C"/>
        </a:solidFill>
      </c:spPr>
    </c:plotArea>
    <c:plotVisOnly val="1"/>
    <c:dispBlanksAs val="gap"/>
  </c:chart>
  <c:spPr>
    <a:ln>
      <a:noFill/>
    </a:ln>
  </c:spPr>
  <c:txPr>
    <a:bodyPr/>
    <a:lstStyle/>
    <a:p>
      <a:pPr>
        <a:defRPr>
          <a:latin typeface="Arial" pitchFamily="34" charset="0"/>
          <a:cs typeface="Arial" pitchFamily="34" charset="0"/>
        </a:defRPr>
      </a:pPr>
      <a:endParaRPr lang="en-US"/>
    </a:p>
  </c:txPr>
  <c:externalData r:id="rId1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4.5418650693263493E-2"/>
          <c:y val="1.9166666666666703E-2"/>
          <c:w val="0.95291555050464061"/>
          <c:h val="0.56711970786260357"/>
        </c:manualLayout>
      </c:layout>
      <c:barChart>
        <c:barDir val="col"/>
        <c:grouping val="stacked"/>
        <c:ser>
          <c:idx val="0"/>
          <c:order val="0"/>
          <c:tx>
            <c:strRef>
              <c:f>'System Power and EDP'!$O$6</c:f>
              <c:strCache>
                <c:ptCount val="1"/>
                <c:pt idx="0">
                  <c:v>Core</c:v>
                </c:pt>
              </c:strCache>
            </c:strRef>
          </c:tx>
          <c:cat>
            <c:multiLvlStrRef>
              <c:f>'System Power and EDP'!$A$7:$C$65</c:f>
              <c:multiLvlStrCache>
                <c:ptCount val="59"/>
                <c:lvl>
                  <c:pt idx="0">
                    <c:v>Baseline x4</c:v>
                  </c:pt>
                  <c:pt idx="1">
                    <c:v>ECC x4</c:v>
                  </c:pt>
                  <c:pt idx="2">
                    <c:v>ECC x8</c:v>
                  </c:pt>
                  <c:pt idx="4">
                    <c:v>Baseline x4</c:v>
                  </c:pt>
                  <c:pt idx="5">
                    <c:v>ECC x4</c:v>
                  </c:pt>
                  <c:pt idx="6">
                    <c:v>ECC x8</c:v>
                  </c:pt>
                  <c:pt idx="8">
                    <c:v>Baseline x4</c:v>
                  </c:pt>
                  <c:pt idx="9">
                    <c:v>ECC x4</c:v>
                  </c:pt>
                  <c:pt idx="10">
                    <c:v>ECC x8</c:v>
                  </c:pt>
                  <c:pt idx="12">
                    <c:v>Baseline x4</c:v>
                  </c:pt>
                  <c:pt idx="13">
                    <c:v>ECC x4</c:v>
                  </c:pt>
                  <c:pt idx="14">
                    <c:v>ECC x8</c:v>
                  </c:pt>
                  <c:pt idx="16">
                    <c:v>Baseline x4</c:v>
                  </c:pt>
                  <c:pt idx="17">
                    <c:v>ECC x4</c:v>
                  </c:pt>
                  <c:pt idx="18">
                    <c:v>ECC x8</c:v>
                  </c:pt>
                  <c:pt idx="20">
                    <c:v>Baseline x4</c:v>
                  </c:pt>
                  <c:pt idx="21">
                    <c:v>ECC x4</c:v>
                  </c:pt>
                  <c:pt idx="22">
                    <c:v>ECC x8</c:v>
                  </c:pt>
                  <c:pt idx="24">
                    <c:v>Baseline x4</c:v>
                  </c:pt>
                  <c:pt idx="25">
                    <c:v>ECC x4</c:v>
                  </c:pt>
                  <c:pt idx="26">
                    <c:v>ECC x8</c:v>
                  </c:pt>
                  <c:pt idx="28">
                    <c:v>Baseline x4</c:v>
                  </c:pt>
                  <c:pt idx="29">
                    <c:v>ECC x4</c:v>
                  </c:pt>
                  <c:pt idx="30">
                    <c:v>ECC x8</c:v>
                  </c:pt>
                  <c:pt idx="32">
                    <c:v>Baseline x4</c:v>
                  </c:pt>
                  <c:pt idx="33">
                    <c:v>ECC x4</c:v>
                  </c:pt>
                  <c:pt idx="34">
                    <c:v>ECC x8</c:v>
                  </c:pt>
                  <c:pt idx="36">
                    <c:v>Baseline x4</c:v>
                  </c:pt>
                  <c:pt idx="37">
                    <c:v>ECC x4</c:v>
                  </c:pt>
                  <c:pt idx="38">
                    <c:v>ECC x8</c:v>
                  </c:pt>
                  <c:pt idx="40">
                    <c:v>Baseline x4</c:v>
                  </c:pt>
                  <c:pt idx="41">
                    <c:v>ECC x4</c:v>
                  </c:pt>
                  <c:pt idx="42">
                    <c:v>ECC x8</c:v>
                  </c:pt>
                  <c:pt idx="44">
                    <c:v>Baseline x4</c:v>
                  </c:pt>
                  <c:pt idx="45">
                    <c:v>ECC x4</c:v>
                  </c:pt>
                  <c:pt idx="46">
                    <c:v>ECC x8</c:v>
                  </c:pt>
                  <c:pt idx="48">
                    <c:v>Baseline x4</c:v>
                  </c:pt>
                  <c:pt idx="49">
                    <c:v>ECC x4</c:v>
                  </c:pt>
                  <c:pt idx="50">
                    <c:v>ECC x8</c:v>
                  </c:pt>
                  <c:pt idx="52">
                    <c:v>Baseline x4</c:v>
                  </c:pt>
                  <c:pt idx="53">
                    <c:v>ECC x4</c:v>
                  </c:pt>
                  <c:pt idx="54">
                    <c:v>ECC x8</c:v>
                  </c:pt>
                  <c:pt idx="56">
                    <c:v>Baseline x4</c:v>
                  </c:pt>
                  <c:pt idx="57">
                    <c:v>ECC x4</c:v>
                  </c:pt>
                  <c:pt idx="58">
                    <c:v>ECC x8</c:v>
                  </c:pt>
                </c:lvl>
                <c:lvl>
                  <c:pt idx="0">
                    <c:v>bzip2</c:v>
                  </c:pt>
                  <c:pt idx="4">
                    <c:v>hmmer</c:v>
                  </c:pt>
                  <c:pt idx="8">
                    <c:v>mcf</c:v>
                  </c:pt>
                  <c:pt idx="12">
                    <c:v>libq</c:v>
                  </c:pt>
                  <c:pt idx="16">
                    <c:v>omnet</c:v>
                  </c:pt>
                  <c:pt idx="20">
                    <c:v>milc</c:v>
                  </c:pt>
                  <c:pt idx="24">
                    <c:v>lbm</c:v>
                  </c:pt>
                  <c:pt idx="28">
                    <c:v>sphinx3</c:v>
                  </c:pt>
                  <c:pt idx="32">
                    <c:v>canneal</c:v>
                  </c:pt>
                  <c:pt idx="36">
                    <c:v>dedup</c:v>
                  </c:pt>
                  <c:pt idx="40">
                    <c:v>fluid</c:v>
                  </c:pt>
                  <c:pt idx="44">
                    <c:v>freq</c:v>
                  </c:pt>
                  <c:pt idx="48">
                    <c:v>avg</c:v>
                  </c:pt>
                  <c:pt idx="52">
                    <c:v>STREAM</c:v>
                  </c:pt>
                  <c:pt idx="56">
                    <c:v>GUPS</c:v>
                  </c:pt>
                </c:lvl>
                <c:lvl>
                  <c:pt idx="0">
                    <c:v>SPEC 2006</c:v>
                  </c:pt>
                  <c:pt idx="32">
                    <c:v>PARSEC</c:v>
                  </c:pt>
                  <c:pt idx="48">
                    <c:v> </c:v>
                  </c:pt>
                  <c:pt idx="52">
                    <c:v> </c:v>
                  </c:pt>
                </c:lvl>
              </c:multiLvlStrCache>
            </c:multiLvlStrRef>
          </c:cat>
          <c:val>
            <c:numRef>
              <c:f>'System Power and EDP'!$O$7:$O$57</c:f>
              <c:numCache>
                <c:formatCode>General</c:formatCode>
                <c:ptCount val="51"/>
                <c:pt idx="0">
                  <c:v>15.368127867036012</c:v>
                </c:pt>
                <c:pt idx="1">
                  <c:v>15.296402216066566</c:v>
                </c:pt>
                <c:pt idx="2">
                  <c:v>15.260539390581776</c:v>
                </c:pt>
                <c:pt idx="4">
                  <c:v>14.498667922437669</c:v>
                </c:pt>
                <c:pt idx="5">
                  <c:v>14.495651301939057</c:v>
                </c:pt>
                <c:pt idx="6">
                  <c:v>14.48693806094183</c:v>
                </c:pt>
                <c:pt idx="8">
                  <c:v>3.5196847645429412</c:v>
                </c:pt>
                <c:pt idx="9">
                  <c:v>3.5106349030470918</c:v>
                </c:pt>
                <c:pt idx="10">
                  <c:v>3.5106349030470918</c:v>
                </c:pt>
                <c:pt idx="12">
                  <c:v>6.5291454847645838</c:v>
                </c:pt>
                <c:pt idx="13">
                  <c:v>6.5261288642659245</c:v>
                </c:pt>
                <c:pt idx="14">
                  <c:v>6.5231122437672733</c:v>
                </c:pt>
                <c:pt idx="16">
                  <c:v>7.4082896398891984</c:v>
                </c:pt>
                <c:pt idx="17">
                  <c:v>7.3131042659279322</c:v>
                </c:pt>
                <c:pt idx="18">
                  <c:v>7.3040544044321329</c:v>
                </c:pt>
                <c:pt idx="20">
                  <c:v>8.5642766759002775</c:v>
                </c:pt>
                <c:pt idx="21">
                  <c:v>8.5408169529085871</c:v>
                </c:pt>
                <c:pt idx="22">
                  <c:v>8.5378003324099723</c:v>
                </c:pt>
                <c:pt idx="24">
                  <c:v>5.7616811080332404</c:v>
                </c:pt>
                <c:pt idx="25">
                  <c:v>5.7586644875346833</c:v>
                </c:pt>
                <c:pt idx="26">
                  <c:v>5.7556478670360045</c:v>
                </c:pt>
                <c:pt idx="28">
                  <c:v>7.3718183933518393</c:v>
                </c:pt>
                <c:pt idx="29">
                  <c:v>7.3718183933518393</c:v>
                </c:pt>
                <c:pt idx="30">
                  <c:v>7.3688017728531854</c:v>
                </c:pt>
                <c:pt idx="32">
                  <c:v>3.8314195013850423</c:v>
                </c:pt>
                <c:pt idx="33">
                  <c:v>3.756340609418261</c:v>
                </c:pt>
                <c:pt idx="34">
                  <c:v>3.7147811634349042</c:v>
                </c:pt>
                <c:pt idx="36">
                  <c:v>11.029062603878117</c:v>
                </c:pt>
                <c:pt idx="37">
                  <c:v>11.026045983379499</c:v>
                </c:pt>
                <c:pt idx="38">
                  <c:v>11.026045983379499</c:v>
                </c:pt>
                <c:pt idx="40">
                  <c:v>6.9246723545706423</c:v>
                </c:pt>
                <c:pt idx="41">
                  <c:v>6.9126058725761776</c:v>
                </c:pt>
                <c:pt idx="42">
                  <c:v>6.9035560110803322</c:v>
                </c:pt>
                <c:pt idx="44">
                  <c:v>12.521888310249309</c:v>
                </c:pt>
                <c:pt idx="45">
                  <c:v>12.507141828254849</c:v>
                </c:pt>
                <c:pt idx="46">
                  <c:v>12.510158448753401</c:v>
                </c:pt>
                <c:pt idx="48">
                  <c:v>8.6107278855032323</c:v>
                </c:pt>
                <c:pt idx="49">
                  <c:v>8.58461297322253</c:v>
                </c:pt>
                <c:pt idx="50">
                  <c:v>8.5751725484764538</c:v>
                </c:pt>
              </c:numCache>
            </c:numRef>
          </c:val>
        </c:ser>
        <c:ser>
          <c:idx val="1"/>
          <c:order val="1"/>
          <c:tx>
            <c:strRef>
              <c:f>'System Power and EDP'!$P$6</c:f>
              <c:strCache>
                <c:ptCount val="1"/>
                <c:pt idx="0">
                  <c:v>LLC</c:v>
                </c:pt>
              </c:strCache>
            </c:strRef>
          </c:tx>
          <c:cat>
            <c:multiLvlStrRef>
              <c:f>'System Power and EDP'!$A$7:$C$65</c:f>
              <c:multiLvlStrCache>
                <c:ptCount val="59"/>
                <c:lvl>
                  <c:pt idx="0">
                    <c:v>Baseline x4</c:v>
                  </c:pt>
                  <c:pt idx="1">
                    <c:v>ECC x4</c:v>
                  </c:pt>
                  <c:pt idx="2">
                    <c:v>ECC x8</c:v>
                  </c:pt>
                  <c:pt idx="4">
                    <c:v>Baseline x4</c:v>
                  </c:pt>
                  <c:pt idx="5">
                    <c:v>ECC x4</c:v>
                  </c:pt>
                  <c:pt idx="6">
                    <c:v>ECC x8</c:v>
                  </c:pt>
                  <c:pt idx="8">
                    <c:v>Baseline x4</c:v>
                  </c:pt>
                  <c:pt idx="9">
                    <c:v>ECC x4</c:v>
                  </c:pt>
                  <c:pt idx="10">
                    <c:v>ECC x8</c:v>
                  </c:pt>
                  <c:pt idx="12">
                    <c:v>Baseline x4</c:v>
                  </c:pt>
                  <c:pt idx="13">
                    <c:v>ECC x4</c:v>
                  </c:pt>
                  <c:pt idx="14">
                    <c:v>ECC x8</c:v>
                  </c:pt>
                  <c:pt idx="16">
                    <c:v>Baseline x4</c:v>
                  </c:pt>
                  <c:pt idx="17">
                    <c:v>ECC x4</c:v>
                  </c:pt>
                  <c:pt idx="18">
                    <c:v>ECC x8</c:v>
                  </c:pt>
                  <c:pt idx="20">
                    <c:v>Baseline x4</c:v>
                  </c:pt>
                  <c:pt idx="21">
                    <c:v>ECC x4</c:v>
                  </c:pt>
                  <c:pt idx="22">
                    <c:v>ECC x8</c:v>
                  </c:pt>
                  <c:pt idx="24">
                    <c:v>Baseline x4</c:v>
                  </c:pt>
                  <c:pt idx="25">
                    <c:v>ECC x4</c:v>
                  </c:pt>
                  <c:pt idx="26">
                    <c:v>ECC x8</c:v>
                  </c:pt>
                  <c:pt idx="28">
                    <c:v>Baseline x4</c:v>
                  </c:pt>
                  <c:pt idx="29">
                    <c:v>ECC x4</c:v>
                  </c:pt>
                  <c:pt idx="30">
                    <c:v>ECC x8</c:v>
                  </c:pt>
                  <c:pt idx="32">
                    <c:v>Baseline x4</c:v>
                  </c:pt>
                  <c:pt idx="33">
                    <c:v>ECC x4</c:v>
                  </c:pt>
                  <c:pt idx="34">
                    <c:v>ECC x8</c:v>
                  </c:pt>
                  <c:pt idx="36">
                    <c:v>Baseline x4</c:v>
                  </c:pt>
                  <c:pt idx="37">
                    <c:v>ECC x4</c:v>
                  </c:pt>
                  <c:pt idx="38">
                    <c:v>ECC x8</c:v>
                  </c:pt>
                  <c:pt idx="40">
                    <c:v>Baseline x4</c:v>
                  </c:pt>
                  <c:pt idx="41">
                    <c:v>ECC x4</c:v>
                  </c:pt>
                  <c:pt idx="42">
                    <c:v>ECC x8</c:v>
                  </c:pt>
                  <c:pt idx="44">
                    <c:v>Baseline x4</c:v>
                  </c:pt>
                  <c:pt idx="45">
                    <c:v>ECC x4</c:v>
                  </c:pt>
                  <c:pt idx="46">
                    <c:v>ECC x8</c:v>
                  </c:pt>
                  <c:pt idx="48">
                    <c:v>Baseline x4</c:v>
                  </c:pt>
                  <c:pt idx="49">
                    <c:v>ECC x4</c:v>
                  </c:pt>
                  <c:pt idx="50">
                    <c:v>ECC x8</c:v>
                  </c:pt>
                  <c:pt idx="52">
                    <c:v>Baseline x4</c:v>
                  </c:pt>
                  <c:pt idx="53">
                    <c:v>ECC x4</c:v>
                  </c:pt>
                  <c:pt idx="54">
                    <c:v>ECC x8</c:v>
                  </c:pt>
                  <c:pt idx="56">
                    <c:v>Baseline x4</c:v>
                  </c:pt>
                  <c:pt idx="57">
                    <c:v>ECC x4</c:v>
                  </c:pt>
                  <c:pt idx="58">
                    <c:v>ECC x8</c:v>
                  </c:pt>
                </c:lvl>
                <c:lvl>
                  <c:pt idx="0">
                    <c:v>bzip2</c:v>
                  </c:pt>
                  <c:pt idx="4">
                    <c:v>hmmer</c:v>
                  </c:pt>
                  <c:pt idx="8">
                    <c:v>mcf</c:v>
                  </c:pt>
                  <c:pt idx="12">
                    <c:v>libq</c:v>
                  </c:pt>
                  <c:pt idx="16">
                    <c:v>omnet</c:v>
                  </c:pt>
                  <c:pt idx="20">
                    <c:v>milc</c:v>
                  </c:pt>
                  <c:pt idx="24">
                    <c:v>lbm</c:v>
                  </c:pt>
                  <c:pt idx="28">
                    <c:v>sphinx3</c:v>
                  </c:pt>
                  <c:pt idx="32">
                    <c:v>canneal</c:v>
                  </c:pt>
                  <c:pt idx="36">
                    <c:v>dedup</c:v>
                  </c:pt>
                  <c:pt idx="40">
                    <c:v>fluid</c:v>
                  </c:pt>
                  <c:pt idx="44">
                    <c:v>freq</c:v>
                  </c:pt>
                  <c:pt idx="48">
                    <c:v>avg</c:v>
                  </c:pt>
                  <c:pt idx="52">
                    <c:v>STREAM</c:v>
                  </c:pt>
                  <c:pt idx="56">
                    <c:v>GUPS</c:v>
                  </c:pt>
                </c:lvl>
                <c:lvl>
                  <c:pt idx="0">
                    <c:v>SPEC 2006</c:v>
                  </c:pt>
                  <c:pt idx="32">
                    <c:v>PARSEC</c:v>
                  </c:pt>
                  <c:pt idx="48">
                    <c:v> </c:v>
                  </c:pt>
                  <c:pt idx="52">
                    <c:v> </c:v>
                  </c:pt>
                </c:lvl>
              </c:multiLvlStrCache>
            </c:multiLvlStrRef>
          </c:cat>
          <c:val>
            <c:numRef>
              <c:f>'System Power and EDP'!$P$7:$P$57</c:f>
              <c:numCache>
                <c:formatCode>General</c:formatCode>
                <c:ptCount val="51"/>
                <c:pt idx="0">
                  <c:v>1.3027257130855379</c:v>
                </c:pt>
                <c:pt idx="1">
                  <c:v>1.3042889369261574</c:v>
                </c:pt>
                <c:pt idx="2">
                  <c:v>1.3042643130034823</c:v>
                </c:pt>
                <c:pt idx="4">
                  <c:v>1.3000345269826363</c:v>
                </c:pt>
                <c:pt idx="5">
                  <c:v>1.3020731523845788</c:v>
                </c:pt>
                <c:pt idx="6">
                  <c:v>1.3020727265346705</c:v>
                </c:pt>
                <c:pt idx="8">
                  <c:v>1.3234240937618278</c:v>
                </c:pt>
                <c:pt idx="9">
                  <c:v>1.3239672031600958</c:v>
                </c:pt>
                <c:pt idx="10">
                  <c:v>1.3239443413036958</c:v>
                </c:pt>
                <c:pt idx="12">
                  <c:v>1.2966431627772623</c:v>
                </c:pt>
                <c:pt idx="13">
                  <c:v>1.2985368451676118</c:v>
                </c:pt>
                <c:pt idx="14">
                  <c:v>1.2985347750702696</c:v>
                </c:pt>
                <c:pt idx="16">
                  <c:v>1.3172507652267706</c:v>
                </c:pt>
                <c:pt idx="17">
                  <c:v>1.3193565480994278</c:v>
                </c:pt>
                <c:pt idx="18">
                  <c:v>1.3193221674884978</c:v>
                </c:pt>
                <c:pt idx="20">
                  <c:v>1.2946166566359354</c:v>
                </c:pt>
                <c:pt idx="21">
                  <c:v>1.2962099402338751</c:v>
                </c:pt>
                <c:pt idx="22">
                  <c:v>1.2962096174748019</c:v>
                </c:pt>
                <c:pt idx="24">
                  <c:v>1.3017594225606599</c:v>
                </c:pt>
                <c:pt idx="25">
                  <c:v>1.30688203293544</c:v>
                </c:pt>
                <c:pt idx="26">
                  <c:v>1.3068755461108765</c:v>
                </c:pt>
                <c:pt idx="28">
                  <c:v>1.2990901728688089</c:v>
                </c:pt>
                <c:pt idx="29">
                  <c:v>1.2994842803217166</c:v>
                </c:pt>
                <c:pt idx="30">
                  <c:v>1.2994830069346237</c:v>
                </c:pt>
                <c:pt idx="32">
                  <c:v>1.2999360454002806</c:v>
                </c:pt>
                <c:pt idx="33">
                  <c:v>1.3037970812406912</c:v>
                </c:pt>
                <c:pt idx="34">
                  <c:v>1.3036561719436781</c:v>
                </c:pt>
                <c:pt idx="36">
                  <c:v>1.322132156624096</c:v>
                </c:pt>
                <c:pt idx="37">
                  <c:v>1.3227917295042022</c:v>
                </c:pt>
                <c:pt idx="38">
                  <c:v>1.3227901475872355</c:v>
                </c:pt>
                <c:pt idx="40">
                  <c:v>1.2959594079379018</c:v>
                </c:pt>
                <c:pt idx="41">
                  <c:v>1.2983407227990365</c:v>
                </c:pt>
                <c:pt idx="42">
                  <c:v>1.2983377750233731</c:v>
                </c:pt>
                <c:pt idx="44">
                  <c:v>1.3039636885569454</c:v>
                </c:pt>
                <c:pt idx="45">
                  <c:v>1.3054941245587621</c:v>
                </c:pt>
                <c:pt idx="46">
                  <c:v>1.3054978896404354</c:v>
                </c:pt>
                <c:pt idx="48">
                  <c:v>1.3047946510348762</c:v>
                </c:pt>
                <c:pt idx="49">
                  <c:v>1.306768549777632</c:v>
                </c:pt>
                <c:pt idx="50">
                  <c:v>1.3067490398429717</c:v>
                </c:pt>
              </c:numCache>
            </c:numRef>
          </c:val>
        </c:ser>
        <c:ser>
          <c:idx val="2"/>
          <c:order val="2"/>
          <c:tx>
            <c:strRef>
              <c:f>'System Power and EDP'!$Q$6</c:f>
              <c:strCache>
                <c:ptCount val="1"/>
                <c:pt idx="0">
                  <c:v>DRAM</c:v>
                </c:pt>
              </c:strCache>
            </c:strRef>
          </c:tx>
          <c:cat>
            <c:multiLvlStrRef>
              <c:f>'System Power and EDP'!$A$7:$C$65</c:f>
              <c:multiLvlStrCache>
                <c:ptCount val="59"/>
                <c:lvl>
                  <c:pt idx="0">
                    <c:v>Baseline x4</c:v>
                  </c:pt>
                  <c:pt idx="1">
                    <c:v>ECC x4</c:v>
                  </c:pt>
                  <c:pt idx="2">
                    <c:v>ECC x8</c:v>
                  </c:pt>
                  <c:pt idx="4">
                    <c:v>Baseline x4</c:v>
                  </c:pt>
                  <c:pt idx="5">
                    <c:v>ECC x4</c:v>
                  </c:pt>
                  <c:pt idx="6">
                    <c:v>ECC x8</c:v>
                  </c:pt>
                  <c:pt idx="8">
                    <c:v>Baseline x4</c:v>
                  </c:pt>
                  <c:pt idx="9">
                    <c:v>ECC x4</c:v>
                  </c:pt>
                  <c:pt idx="10">
                    <c:v>ECC x8</c:v>
                  </c:pt>
                  <c:pt idx="12">
                    <c:v>Baseline x4</c:v>
                  </c:pt>
                  <c:pt idx="13">
                    <c:v>ECC x4</c:v>
                  </c:pt>
                  <c:pt idx="14">
                    <c:v>ECC x8</c:v>
                  </c:pt>
                  <c:pt idx="16">
                    <c:v>Baseline x4</c:v>
                  </c:pt>
                  <c:pt idx="17">
                    <c:v>ECC x4</c:v>
                  </c:pt>
                  <c:pt idx="18">
                    <c:v>ECC x8</c:v>
                  </c:pt>
                  <c:pt idx="20">
                    <c:v>Baseline x4</c:v>
                  </c:pt>
                  <c:pt idx="21">
                    <c:v>ECC x4</c:v>
                  </c:pt>
                  <c:pt idx="22">
                    <c:v>ECC x8</c:v>
                  </c:pt>
                  <c:pt idx="24">
                    <c:v>Baseline x4</c:v>
                  </c:pt>
                  <c:pt idx="25">
                    <c:v>ECC x4</c:v>
                  </c:pt>
                  <c:pt idx="26">
                    <c:v>ECC x8</c:v>
                  </c:pt>
                  <c:pt idx="28">
                    <c:v>Baseline x4</c:v>
                  </c:pt>
                  <c:pt idx="29">
                    <c:v>ECC x4</c:v>
                  </c:pt>
                  <c:pt idx="30">
                    <c:v>ECC x8</c:v>
                  </c:pt>
                  <c:pt idx="32">
                    <c:v>Baseline x4</c:v>
                  </c:pt>
                  <c:pt idx="33">
                    <c:v>ECC x4</c:v>
                  </c:pt>
                  <c:pt idx="34">
                    <c:v>ECC x8</c:v>
                  </c:pt>
                  <c:pt idx="36">
                    <c:v>Baseline x4</c:v>
                  </c:pt>
                  <c:pt idx="37">
                    <c:v>ECC x4</c:v>
                  </c:pt>
                  <c:pt idx="38">
                    <c:v>ECC x8</c:v>
                  </c:pt>
                  <c:pt idx="40">
                    <c:v>Baseline x4</c:v>
                  </c:pt>
                  <c:pt idx="41">
                    <c:v>ECC x4</c:v>
                  </c:pt>
                  <c:pt idx="42">
                    <c:v>ECC x8</c:v>
                  </c:pt>
                  <c:pt idx="44">
                    <c:v>Baseline x4</c:v>
                  </c:pt>
                  <c:pt idx="45">
                    <c:v>ECC x4</c:v>
                  </c:pt>
                  <c:pt idx="46">
                    <c:v>ECC x8</c:v>
                  </c:pt>
                  <c:pt idx="48">
                    <c:v>Baseline x4</c:v>
                  </c:pt>
                  <c:pt idx="49">
                    <c:v>ECC x4</c:v>
                  </c:pt>
                  <c:pt idx="50">
                    <c:v>ECC x8</c:v>
                  </c:pt>
                  <c:pt idx="52">
                    <c:v>Baseline x4</c:v>
                  </c:pt>
                  <c:pt idx="53">
                    <c:v>ECC x4</c:v>
                  </c:pt>
                  <c:pt idx="54">
                    <c:v>ECC x8</c:v>
                  </c:pt>
                  <c:pt idx="56">
                    <c:v>Baseline x4</c:v>
                  </c:pt>
                  <c:pt idx="57">
                    <c:v>ECC x4</c:v>
                  </c:pt>
                  <c:pt idx="58">
                    <c:v>ECC x8</c:v>
                  </c:pt>
                </c:lvl>
                <c:lvl>
                  <c:pt idx="0">
                    <c:v>bzip2</c:v>
                  </c:pt>
                  <c:pt idx="4">
                    <c:v>hmmer</c:v>
                  </c:pt>
                  <c:pt idx="8">
                    <c:v>mcf</c:v>
                  </c:pt>
                  <c:pt idx="12">
                    <c:v>libq</c:v>
                  </c:pt>
                  <c:pt idx="16">
                    <c:v>omnet</c:v>
                  </c:pt>
                  <c:pt idx="20">
                    <c:v>milc</c:v>
                  </c:pt>
                  <c:pt idx="24">
                    <c:v>lbm</c:v>
                  </c:pt>
                  <c:pt idx="28">
                    <c:v>sphinx3</c:v>
                  </c:pt>
                  <c:pt idx="32">
                    <c:v>canneal</c:v>
                  </c:pt>
                  <c:pt idx="36">
                    <c:v>dedup</c:v>
                  </c:pt>
                  <c:pt idx="40">
                    <c:v>fluid</c:v>
                  </c:pt>
                  <c:pt idx="44">
                    <c:v>freq</c:v>
                  </c:pt>
                  <c:pt idx="48">
                    <c:v>avg</c:v>
                  </c:pt>
                  <c:pt idx="52">
                    <c:v>STREAM</c:v>
                  </c:pt>
                  <c:pt idx="56">
                    <c:v>GUPS</c:v>
                  </c:pt>
                </c:lvl>
                <c:lvl>
                  <c:pt idx="0">
                    <c:v>SPEC 2006</c:v>
                  </c:pt>
                  <c:pt idx="32">
                    <c:v>PARSEC</c:v>
                  </c:pt>
                  <c:pt idx="48">
                    <c:v> </c:v>
                  </c:pt>
                  <c:pt idx="52">
                    <c:v> </c:v>
                  </c:pt>
                </c:lvl>
              </c:multiLvlStrCache>
            </c:multiLvlStrRef>
          </c:cat>
          <c:val>
            <c:numRef>
              <c:f>'System Power and EDP'!$Q$7:$Q$57</c:f>
              <c:numCache>
                <c:formatCode>General</c:formatCode>
                <c:ptCount val="51"/>
                <c:pt idx="0">
                  <c:v>8.3073456000000014</c:v>
                </c:pt>
                <c:pt idx="1">
                  <c:v>7.9239376599999645</c:v>
                </c:pt>
                <c:pt idx="2">
                  <c:v>5.9926696199999991</c:v>
                </c:pt>
                <c:pt idx="4">
                  <c:v>8.1274176000000011</c:v>
                </c:pt>
                <c:pt idx="5">
                  <c:v>7.7104883800000001</c:v>
                </c:pt>
                <c:pt idx="6">
                  <c:v>5.8158457199999845</c:v>
                </c:pt>
                <c:pt idx="8">
                  <c:v>11.302786800000115</c:v>
                </c:pt>
                <c:pt idx="9">
                  <c:v>10.716569479999999</c:v>
                </c:pt>
                <c:pt idx="10">
                  <c:v>7.9831110600000006</c:v>
                </c:pt>
                <c:pt idx="12">
                  <c:v>7.1247394799999508</c:v>
                </c:pt>
                <c:pt idx="13">
                  <c:v>6.8334050000000008</c:v>
                </c:pt>
                <c:pt idx="14">
                  <c:v>5.1621548399999115</c:v>
                </c:pt>
                <c:pt idx="16">
                  <c:v>8.9240900400000012</c:v>
                </c:pt>
                <c:pt idx="17">
                  <c:v>8.7644666200000003</c:v>
                </c:pt>
                <c:pt idx="18">
                  <c:v>6.6000090599999846</c:v>
                </c:pt>
                <c:pt idx="20">
                  <c:v>8.2683352799999987</c:v>
                </c:pt>
                <c:pt idx="21">
                  <c:v>7.9994921200000393</c:v>
                </c:pt>
                <c:pt idx="22">
                  <c:v>6.0442165800000005</c:v>
                </c:pt>
                <c:pt idx="24">
                  <c:v>9.9808757999999997</c:v>
                </c:pt>
                <c:pt idx="25">
                  <c:v>9.5076291000000008</c:v>
                </c:pt>
                <c:pt idx="26">
                  <c:v>7.0917073200000003</c:v>
                </c:pt>
                <c:pt idx="28">
                  <c:v>8.1959248800000015</c:v>
                </c:pt>
                <c:pt idx="29">
                  <c:v>7.7526704799999955</c:v>
                </c:pt>
                <c:pt idx="30">
                  <c:v>5.9083489800000439</c:v>
                </c:pt>
                <c:pt idx="32">
                  <c:v>11.122826760000001</c:v>
                </c:pt>
                <c:pt idx="33">
                  <c:v>10.795914940000001</c:v>
                </c:pt>
                <c:pt idx="34">
                  <c:v>8.0699610599999989</c:v>
                </c:pt>
                <c:pt idx="36">
                  <c:v>7.5405873599999618</c:v>
                </c:pt>
                <c:pt idx="37">
                  <c:v>7.1460941599999845</c:v>
                </c:pt>
                <c:pt idx="38">
                  <c:v>5.40403433999996</c:v>
                </c:pt>
                <c:pt idx="40">
                  <c:v>8.2695258000000003</c:v>
                </c:pt>
                <c:pt idx="41">
                  <c:v>7.9772316399999985</c:v>
                </c:pt>
                <c:pt idx="42">
                  <c:v>6.0565150799999472</c:v>
                </c:pt>
                <c:pt idx="44">
                  <c:v>7.9897895999999999</c:v>
                </c:pt>
                <c:pt idx="45">
                  <c:v>7.60432168</c:v>
                </c:pt>
                <c:pt idx="46">
                  <c:v>5.7625864199999608</c:v>
                </c:pt>
                <c:pt idx="48">
                  <c:v>8.7628537499999997</c:v>
                </c:pt>
                <c:pt idx="49">
                  <c:v>8.3943517716666669</c:v>
                </c:pt>
                <c:pt idx="50">
                  <c:v>6.3242633399999955</c:v>
                </c:pt>
              </c:numCache>
            </c:numRef>
          </c:val>
        </c:ser>
        <c:gapWidth val="45"/>
        <c:overlap val="100"/>
        <c:axId val="64162816"/>
        <c:axId val="64357120"/>
      </c:barChart>
      <c:lineChart>
        <c:grouping val="standard"/>
        <c:ser>
          <c:idx val="3"/>
          <c:order val="3"/>
          <c:tx>
            <c:strRef>
              <c:f>'System Power and EDP'!$S$6</c:f>
              <c:strCache>
                <c:ptCount val="1"/>
                <c:pt idx="0">
                  <c:v>Normalized EDP</c:v>
                </c:pt>
              </c:strCache>
            </c:strRef>
          </c:tx>
          <c:spPr>
            <a:ln>
              <a:noFill/>
            </a:ln>
          </c:spPr>
          <c:marker>
            <c:symbol val="none"/>
          </c:marker>
          <c:cat>
            <c:multiLvlStrRef>
              <c:f>'System Power and EDP'!$A$7:$C$57</c:f>
              <c:multiLvlStrCache>
                <c:ptCount val="51"/>
                <c:lvl>
                  <c:pt idx="0">
                    <c:v>Baseline x4</c:v>
                  </c:pt>
                  <c:pt idx="1">
                    <c:v>ECC x4</c:v>
                  </c:pt>
                  <c:pt idx="2">
                    <c:v>ECC x8</c:v>
                  </c:pt>
                  <c:pt idx="4">
                    <c:v>Baseline x4</c:v>
                  </c:pt>
                  <c:pt idx="5">
                    <c:v>ECC x4</c:v>
                  </c:pt>
                  <c:pt idx="6">
                    <c:v>ECC x8</c:v>
                  </c:pt>
                  <c:pt idx="8">
                    <c:v>Baseline x4</c:v>
                  </c:pt>
                  <c:pt idx="9">
                    <c:v>ECC x4</c:v>
                  </c:pt>
                  <c:pt idx="10">
                    <c:v>ECC x8</c:v>
                  </c:pt>
                  <c:pt idx="12">
                    <c:v>Baseline x4</c:v>
                  </c:pt>
                  <c:pt idx="13">
                    <c:v>ECC x4</c:v>
                  </c:pt>
                  <c:pt idx="14">
                    <c:v>ECC x8</c:v>
                  </c:pt>
                  <c:pt idx="16">
                    <c:v>Baseline x4</c:v>
                  </c:pt>
                  <c:pt idx="17">
                    <c:v>ECC x4</c:v>
                  </c:pt>
                  <c:pt idx="18">
                    <c:v>ECC x8</c:v>
                  </c:pt>
                  <c:pt idx="20">
                    <c:v>Baseline x4</c:v>
                  </c:pt>
                  <c:pt idx="21">
                    <c:v>ECC x4</c:v>
                  </c:pt>
                  <c:pt idx="22">
                    <c:v>ECC x8</c:v>
                  </c:pt>
                  <c:pt idx="24">
                    <c:v>Baseline x4</c:v>
                  </c:pt>
                  <c:pt idx="25">
                    <c:v>ECC x4</c:v>
                  </c:pt>
                  <c:pt idx="26">
                    <c:v>ECC x8</c:v>
                  </c:pt>
                  <c:pt idx="28">
                    <c:v>Baseline x4</c:v>
                  </c:pt>
                  <c:pt idx="29">
                    <c:v>ECC x4</c:v>
                  </c:pt>
                  <c:pt idx="30">
                    <c:v>ECC x8</c:v>
                  </c:pt>
                  <c:pt idx="32">
                    <c:v>Baseline x4</c:v>
                  </c:pt>
                  <c:pt idx="33">
                    <c:v>ECC x4</c:v>
                  </c:pt>
                  <c:pt idx="34">
                    <c:v>ECC x8</c:v>
                  </c:pt>
                  <c:pt idx="36">
                    <c:v>Baseline x4</c:v>
                  </c:pt>
                  <c:pt idx="37">
                    <c:v>ECC x4</c:v>
                  </c:pt>
                  <c:pt idx="38">
                    <c:v>ECC x8</c:v>
                  </c:pt>
                  <c:pt idx="40">
                    <c:v>Baseline x4</c:v>
                  </c:pt>
                  <c:pt idx="41">
                    <c:v>ECC x4</c:v>
                  </c:pt>
                  <c:pt idx="42">
                    <c:v>ECC x8</c:v>
                  </c:pt>
                  <c:pt idx="44">
                    <c:v>Baseline x4</c:v>
                  </c:pt>
                  <c:pt idx="45">
                    <c:v>ECC x4</c:v>
                  </c:pt>
                  <c:pt idx="46">
                    <c:v>ECC x8</c:v>
                  </c:pt>
                  <c:pt idx="48">
                    <c:v>Baseline x4</c:v>
                  </c:pt>
                  <c:pt idx="49">
                    <c:v>ECC x4</c:v>
                  </c:pt>
                  <c:pt idx="50">
                    <c:v>ECC x8</c:v>
                  </c:pt>
                </c:lvl>
                <c:lvl>
                  <c:pt idx="0">
                    <c:v>bzip2</c:v>
                  </c:pt>
                  <c:pt idx="4">
                    <c:v>hmmer</c:v>
                  </c:pt>
                  <c:pt idx="8">
                    <c:v>mcf</c:v>
                  </c:pt>
                  <c:pt idx="12">
                    <c:v>libq</c:v>
                  </c:pt>
                  <c:pt idx="16">
                    <c:v>omnet</c:v>
                  </c:pt>
                  <c:pt idx="20">
                    <c:v>milc</c:v>
                  </c:pt>
                  <c:pt idx="24">
                    <c:v>lbm</c:v>
                  </c:pt>
                  <c:pt idx="28">
                    <c:v>sphinx3</c:v>
                  </c:pt>
                  <c:pt idx="32">
                    <c:v>canneal</c:v>
                  </c:pt>
                  <c:pt idx="36">
                    <c:v>dedup</c:v>
                  </c:pt>
                  <c:pt idx="40">
                    <c:v>fluid</c:v>
                  </c:pt>
                  <c:pt idx="44">
                    <c:v>freq</c:v>
                  </c:pt>
                  <c:pt idx="48">
                    <c:v>avg</c:v>
                  </c:pt>
                </c:lvl>
                <c:lvl>
                  <c:pt idx="0">
                    <c:v>SPEC 2006</c:v>
                  </c:pt>
                  <c:pt idx="32">
                    <c:v>PARSEC</c:v>
                  </c:pt>
                  <c:pt idx="48">
                    <c:v> </c:v>
                  </c:pt>
                </c:lvl>
              </c:multiLvlStrCache>
            </c:multiLvlStrRef>
          </c:cat>
          <c:val>
            <c:numRef>
              <c:f>'System Power and EDP'!$S$7:$S$57</c:f>
              <c:numCache>
                <c:formatCode>General</c:formatCode>
                <c:ptCount val="51"/>
                <c:pt idx="0">
                  <c:v>1</c:v>
                </c:pt>
                <c:pt idx="1">
                  <c:v>0.99204551283435571</c:v>
                </c:pt>
                <c:pt idx="2">
                  <c:v>0.91746907142638923</c:v>
                </c:pt>
                <c:pt idx="4">
                  <c:v>1</c:v>
                </c:pt>
                <c:pt idx="5">
                  <c:v>0.98339299472658726</c:v>
                </c:pt>
                <c:pt idx="6">
                  <c:v>0.9046487996601148</c:v>
                </c:pt>
                <c:pt idx="8">
                  <c:v>1</c:v>
                </c:pt>
                <c:pt idx="9">
                  <c:v>0.96943760268165402</c:v>
                </c:pt>
                <c:pt idx="10">
                  <c:v>0.79998183749719864</c:v>
                </c:pt>
                <c:pt idx="12">
                  <c:v>1</c:v>
                </c:pt>
                <c:pt idx="13">
                  <c:v>0.98205948393661158</c:v>
                </c:pt>
                <c:pt idx="14">
                  <c:v>0.87044219511382204</c:v>
                </c:pt>
                <c:pt idx="16">
                  <c:v>1</c:v>
                </c:pt>
                <c:pt idx="17">
                  <c:v>1.0133036924674725</c:v>
                </c:pt>
                <c:pt idx="18">
                  <c:v>0.88913712258385968</c:v>
                </c:pt>
                <c:pt idx="20">
                  <c:v>1</c:v>
                </c:pt>
                <c:pt idx="21">
                  <c:v>0.98954564486403351</c:v>
                </c:pt>
                <c:pt idx="22">
                  <c:v>0.88138702372259958</c:v>
                </c:pt>
                <c:pt idx="24">
                  <c:v>1</c:v>
                </c:pt>
                <c:pt idx="25">
                  <c:v>0.97326142563062668</c:v>
                </c:pt>
                <c:pt idx="26">
                  <c:v>0.8321767071241406</c:v>
                </c:pt>
                <c:pt idx="28">
                  <c:v>1</c:v>
                </c:pt>
                <c:pt idx="29">
                  <c:v>0.97439081680111084</c:v>
                </c:pt>
                <c:pt idx="30">
                  <c:v>0.86512590946825363</c:v>
                </c:pt>
                <c:pt idx="32">
                  <c:v>1</c:v>
                </c:pt>
                <c:pt idx="33">
                  <c:v>1.0169164830125772</c:v>
                </c:pt>
                <c:pt idx="34">
                  <c:v>0.85815782676027663</c:v>
                </c:pt>
                <c:pt idx="36">
                  <c:v>1</c:v>
                </c:pt>
                <c:pt idx="37">
                  <c:v>0.98112992482575156</c:v>
                </c:pt>
                <c:pt idx="38">
                  <c:v>0.8935977121305626</c:v>
                </c:pt>
                <c:pt idx="40">
                  <c:v>1</c:v>
                </c:pt>
                <c:pt idx="41">
                  <c:v>0.98708319071767825</c:v>
                </c:pt>
                <c:pt idx="42">
                  <c:v>0.87121375844488025</c:v>
                </c:pt>
                <c:pt idx="44">
                  <c:v>1</c:v>
                </c:pt>
                <c:pt idx="45">
                  <c:v>0.98507925167803156</c:v>
                </c:pt>
                <c:pt idx="46">
                  <c:v>0.90047195064836472</c:v>
                </c:pt>
                <c:pt idx="48">
                  <c:v>1</c:v>
                </c:pt>
                <c:pt idx="49">
                  <c:v>0.98927486843711598</c:v>
                </c:pt>
                <c:pt idx="50">
                  <c:v>0.88069914509666558</c:v>
                </c:pt>
              </c:numCache>
            </c:numRef>
          </c:val>
        </c:ser>
        <c:marker val="1"/>
        <c:axId val="64162816"/>
        <c:axId val="64357120"/>
      </c:lineChart>
      <c:catAx>
        <c:axId val="64162816"/>
        <c:scaling>
          <c:orientation val="minMax"/>
        </c:scaling>
        <c:axPos val="b"/>
        <c:tickLblPos val="nextTo"/>
        <c:spPr>
          <a:ln w="28575">
            <a:solidFill>
              <a:schemeClr val="bg1"/>
            </a:solidFill>
          </a:ln>
        </c:spPr>
        <c:txPr>
          <a:bodyPr/>
          <a:lstStyle/>
          <a:p>
            <a:pPr>
              <a:defRPr sz="105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64357120"/>
        <c:crosses val="autoZero"/>
        <c:auto val="1"/>
        <c:lblAlgn val="ctr"/>
        <c:lblOffset val="100"/>
      </c:catAx>
      <c:valAx>
        <c:axId val="64357120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 sz="1050" b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defRPr>
                </a:pPr>
                <a:r>
                  <a:rPr lang="en-US" sz="1050" b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System Power [W]</a:t>
                </a:r>
              </a:p>
            </c:rich>
          </c:tx>
          <c:layout>
            <c:manualLayout>
              <c:xMode val="edge"/>
              <c:yMode val="edge"/>
              <c:x val="1.0204020889141435E-2"/>
              <c:y val="0.66895326942828293"/>
            </c:manualLayout>
          </c:layout>
        </c:title>
        <c:numFmt formatCode="General" sourceLinked="1"/>
        <c:tickLblPos val="nextTo"/>
        <c:spPr>
          <a:ln w="28575">
            <a:solidFill>
              <a:schemeClr val="bg1"/>
            </a:solidFill>
          </a:ln>
        </c:spPr>
        <c:txPr>
          <a:bodyPr/>
          <a:lstStyle/>
          <a:p>
            <a:pPr>
              <a:defRPr sz="105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64162816"/>
        <c:crosses val="autoZero"/>
        <c:crossBetween val="between"/>
      </c:valAx>
      <c:spPr>
        <a:solidFill>
          <a:schemeClr val="tx1"/>
        </a:solidFill>
      </c:spPr>
    </c:plotArea>
    <c:legend>
      <c:legendPos val="r"/>
      <c:layout>
        <c:manualLayout>
          <c:xMode val="edge"/>
          <c:yMode val="edge"/>
          <c:x val="0.16367981708472007"/>
          <c:y val="4.2434802032724692E-2"/>
          <c:w val="0.78139702897962449"/>
          <c:h val="5.4318110236221018E-2"/>
        </c:manualLayout>
      </c:layout>
      <c:spPr>
        <a:solidFill>
          <a:schemeClr val="tx1"/>
        </a:solidFill>
        <a:ln>
          <a:solidFill>
            <a:schemeClr val="tx1"/>
          </a:solidFill>
        </a:ln>
      </c:spPr>
      <c:txPr>
        <a:bodyPr/>
        <a:lstStyle/>
        <a:p>
          <a:pPr>
            <a:defRPr sz="1600">
              <a:solidFill>
                <a:schemeClr val="bg1"/>
              </a:solidFill>
              <a:latin typeface="Arial" pitchFamily="34" charset="0"/>
              <a:cs typeface="Arial" pitchFamily="34" charset="0"/>
            </a:defRPr>
          </a:pPr>
          <a:endParaRPr lang="en-US"/>
        </a:p>
      </c:txPr>
    </c:legend>
    <c:plotVisOnly val="1"/>
    <c:dispBlanksAs val="gap"/>
  </c:chart>
  <c:spPr>
    <a:ln>
      <a:noFill/>
    </a:ln>
  </c:spPr>
  <c:externalData r:id="rId1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0.20870329280945718"/>
          <c:y val="2.3181994323615732E-2"/>
          <c:w val="0.79047415268743582"/>
          <c:h val="0.56339837955038263"/>
        </c:manualLayout>
      </c:layout>
      <c:barChart>
        <c:barDir val="col"/>
        <c:grouping val="stacked"/>
        <c:ser>
          <c:idx val="0"/>
          <c:order val="0"/>
          <c:tx>
            <c:strRef>
              <c:f>'System Power and EDP'!$O$6</c:f>
              <c:strCache>
                <c:ptCount val="1"/>
                <c:pt idx="0">
                  <c:v>Core</c:v>
                </c:pt>
              </c:strCache>
            </c:strRef>
          </c:tx>
          <c:cat>
            <c:multiLvlStrRef>
              <c:f>'System Power and EDP'!$A$59:$C$65</c:f>
              <c:multiLvlStrCache>
                <c:ptCount val="7"/>
                <c:lvl>
                  <c:pt idx="0">
                    <c:v>Baseline x4</c:v>
                  </c:pt>
                  <c:pt idx="1">
                    <c:v>ECC x4</c:v>
                  </c:pt>
                  <c:pt idx="2">
                    <c:v>ECC x8</c:v>
                  </c:pt>
                  <c:pt idx="4">
                    <c:v>Baseline x4</c:v>
                  </c:pt>
                  <c:pt idx="5">
                    <c:v>ECC x4</c:v>
                  </c:pt>
                  <c:pt idx="6">
                    <c:v>ECC x8</c:v>
                  </c:pt>
                </c:lvl>
                <c:lvl>
                  <c:pt idx="0">
                    <c:v>STREAM</c:v>
                  </c:pt>
                  <c:pt idx="4">
                    <c:v>GUPS</c:v>
                  </c:pt>
                </c:lvl>
                <c:lvl>
                  <c:pt idx="0">
                    <c:v> </c:v>
                  </c:pt>
                </c:lvl>
              </c:multiLvlStrCache>
            </c:multiLvlStrRef>
          </c:cat>
          <c:val>
            <c:numRef>
              <c:f>'System Power and EDP'!$O$59:$O$65</c:f>
              <c:numCache>
                <c:formatCode>General</c:formatCode>
                <c:ptCount val="7"/>
                <c:pt idx="0">
                  <c:v>2.8044739058171744</c:v>
                </c:pt>
                <c:pt idx="1">
                  <c:v>2.8014572853185578</c:v>
                </c:pt>
                <c:pt idx="2">
                  <c:v>2.7984406648199438</c:v>
                </c:pt>
                <c:pt idx="4">
                  <c:v>1.4131775069252155</c:v>
                </c:pt>
                <c:pt idx="5">
                  <c:v>1.3293853739612287</c:v>
                </c:pt>
                <c:pt idx="6">
                  <c:v>1.314302271468144</c:v>
                </c:pt>
              </c:numCache>
            </c:numRef>
          </c:val>
        </c:ser>
        <c:ser>
          <c:idx val="1"/>
          <c:order val="1"/>
          <c:tx>
            <c:strRef>
              <c:f>'System Power and EDP'!$P$6</c:f>
              <c:strCache>
                <c:ptCount val="1"/>
                <c:pt idx="0">
                  <c:v>LLC</c:v>
                </c:pt>
              </c:strCache>
            </c:strRef>
          </c:tx>
          <c:cat>
            <c:multiLvlStrRef>
              <c:f>'System Power and EDP'!$A$59:$C$65</c:f>
              <c:multiLvlStrCache>
                <c:ptCount val="7"/>
                <c:lvl>
                  <c:pt idx="0">
                    <c:v>Baseline x4</c:v>
                  </c:pt>
                  <c:pt idx="1">
                    <c:v>ECC x4</c:v>
                  </c:pt>
                  <c:pt idx="2">
                    <c:v>ECC x8</c:v>
                  </c:pt>
                  <c:pt idx="4">
                    <c:v>Baseline x4</c:v>
                  </c:pt>
                  <c:pt idx="5">
                    <c:v>ECC x4</c:v>
                  </c:pt>
                  <c:pt idx="6">
                    <c:v>ECC x8</c:v>
                  </c:pt>
                </c:lvl>
                <c:lvl>
                  <c:pt idx="0">
                    <c:v>STREAM</c:v>
                  </c:pt>
                  <c:pt idx="4">
                    <c:v>GUPS</c:v>
                  </c:pt>
                </c:lvl>
                <c:lvl>
                  <c:pt idx="0">
                    <c:v> </c:v>
                  </c:pt>
                </c:lvl>
              </c:multiLvlStrCache>
            </c:multiLvlStrRef>
          </c:cat>
          <c:val>
            <c:numRef>
              <c:f>'System Power and EDP'!$P$59:$P$65</c:f>
              <c:numCache>
                <c:formatCode>General</c:formatCode>
                <c:ptCount val="7"/>
                <c:pt idx="0">
                  <c:v>1.2990901728688089</c:v>
                </c:pt>
                <c:pt idx="1">
                  <c:v>1.2994842803217166</c:v>
                </c:pt>
                <c:pt idx="2">
                  <c:v>1.2994830069346237</c:v>
                </c:pt>
                <c:pt idx="4">
                  <c:v>1.2990901728688089</c:v>
                </c:pt>
                <c:pt idx="5">
                  <c:v>1.2994842803217166</c:v>
                </c:pt>
                <c:pt idx="6">
                  <c:v>1.2994830069346237</c:v>
                </c:pt>
              </c:numCache>
            </c:numRef>
          </c:val>
        </c:ser>
        <c:ser>
          <c:idx val="2"/>
          <c:order val="2"/>
          <c:tx>
            <c:strRef>
              <c:f>'System Power and EDP'!$Q$6</c:f>
              <c:strCache>
                <c:ptCount val="1"/>
                <c:pt idx="0">
                  <c:v>DRAM</c:v>
                </c:pt>
              </c:strCache>
            </c:strRef>
          </c:tx>
          <c:cat>
            <c:multiLvlStrRef>
              <c:f>'System Power and EDP'!$A$59:$C$65</c:f>
              <c:multiLvlStrCache>
                <c:ptCount val="7"/>
                <c:lvl>
                  <c:pt idx="0">
                    <c:v>Baseline x4</c:v>
                  </c:pt>
                  <c:pt idx="1">
                    <c:v>ECC x4</c:v>
                  </c:pt>
                  <c:pt idx="2">
                    <c:v>ECC x8</c:v>
                  </c:pt>
                  <c:pt idx="4">
                    <c:v>Baseline x4</c:v>
                  </c:pt>
                  <c:pt idx="5">
                    <c:v>ECC x4</c:v>
                  </c:pt>
                  <c:pt idx="6">
                    <c:v>ECC x8</c:v>
                  </c:pt>
                </c:lvl>
                <c:lvl>
                  <c:pt idx="0">
                    <c:v>STREAM</c:v>
                  </c:pt>
                  <c:pt idx="4">
                    <c:v>GUPS</c:v>
                  </c:pt>
                </c:lvl>
                <c:lvl>
                  <c:pt idx="0">
                    <c:v> </c:v>
                  </c:pt>
                </c:lvl>
              </c:multiLvlStrCache>
            </c:multiLvlStrRef>
          </c:cat>
          <c:val>
            <c:numRef>
              <c:f>'System Power and EDP'!$Q$59:$Q$65</c:f>
              <c:numCache>
                <c:formatCode>General</c:formatCode>
                <c:ptCount val="7"/>
                <c:pt idx="0">
                  <c:v>10.116328679999999</c:v>
                </c:pt>
                <c:pt idx="1">
                  <c:v>9.6752191800000009</c:v>
                </c:pt>
                <c:pt idx="2">
                  <c:v>7.4732061600000366</c:v>
                </c:pt>
                <c:pt idx="4">
                  <c:v>19.47641076</c:v>
                </c:pt>
                <c:pt idx="5">
                  <c:v>20.965657319999856</c:v>
                </c:pt>
                <c:pt idx="6">
                  <c:v>14.093312220000001</c:v>
                </c:pt>
              </c:numCache>
            </c:numRef>
          </c:val>
        </c:ser>
        <c:gapWidth val="45"/>
        <c:overlap val="100"/>
        <c:axId val="64400384"/>
        <c:axId val="64406272"/>
      </c:barChart>
      <c:lineChart>
        <c:grouping val="standard"/>
        <c:ser>
          <c:idx val="3"/>
          <c:order val="3"/>
          <c:tx>
            <c:strRef>
              <c:f>'System Power and EDP'!$S$6</c:f>
              <c:strCache>
                <c:ptCount val="1"/>
                <c:pt idx="0">
                  <c:v>Normalized EDP</c:v>
                </c:pt>
              </c:strCache>
            </c:strRef>
          </c:tx>
          <c:spPr>
            <a:ln>
              <a:noFill/>
            </a:ln>
          </c:spPr>
          <c:marker>
            <c:symbol val="none"/>
          </c:marker>
          <c:cat>
            <c:multiLvlStrRef>
              <c:f>'System Power and EDP'!$A$59:$C$65</c:f>
              <c:multiLvlStrCache>
                <c:ptCount val="7"/>
                <c:lvl>
                  <c:pt idx="0">
                    <c:v>Baseline x4</c:v>
                  </c:pt>
                  <c:pt idx="1">
                    <c:v>ECC x4</c:v>
                  </c:pt>
                  <c:pt idx="2">
                    <c:v>ECC x8</c:v>
                  </c:pt>
                  <c:pt idx="4">
                    <c:v>Baseline x4</c:v>
                  </c:pt>
                  <c:pt idx="5">
                    <c:v>ECC x4</c:v>
                  </c:pt>
                  <c:pt idx="6">
                    <c:v>ECC x8</c:v>
                  </c:pt>
                </c:lvl>
                <c:lvl>
                  <c:pt idx="0">
                    <c:v>STREAM</c:v>
                  </c:pt>
                  <c:pt idx="4">
                    <c:v>GUPS</c:v>
                  </c:pt>
                </c:lvl>
                <c:lvl>
                  <c:pt idx="0">
                    <c:v> </c:v>
                  </c:pt>
                </c:lvl>
              </c:multiLvlStrCache>
            </c:multiLvlStrRef>
          </c:cat>
          <c:val>
            <c:numRef>
              <c:f>'System Power and EDP'!$S$59:$S$65</c:f>
              <c:numCache>
                <c:formatCode>General</c:formatCode>
                <c:ptCount val="7"/>
                <c:pt idx="0">
                  <c:v>1</c:v>
                </c:pt>
                <c:pt idx="1">
                  <c:v>0.98152287721225251</c:v>
                </c:pt>
                <c:pt idx="2">
                  <c:v>0.82732078007660759</c:v>
                </c:pt>
                <c:pt idx="4">
                  <c:v>1</c:v>
                </c:pt>
                <c:pt idx="5">
                  <c:v>1.232712461330211</c:v>
                </c:pt>
                <c:pt idx="6">
                  <c:v>0.90423421733201925</c:v>
                </c:pt>
              </c:numCache>
            </c:numRef>
          </c:val>
        </c:ser>
        <c:marker val="1"/>
        <c:axId val="64400384"/>
        <c:axId val="64406272"/>
      </c:lineChart>
      <c:catAx>
        <c:axId val="64400384"/>
        <c:scaling>
          <c:orientation val="minMax"/>
        </c:scaling>
        <c:axPos val="b"/>
        <c:tickLblPos val="nextTo"/>
        <c:spPr>
          <a:ln w="28575">
            <a:solidFill>
              <a:schemeClr val="bg1"/>
            </a:solidFill>
          </a:ln>
        </c:spPr>
        <c:txPr>
          <a:bodyPr/>
          <a:lstStyle/>
          <a:p>
            <a:pPr>
              <a:defRPr sz="105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64406272"/>
        <c:crosses val="autoZero"/>
        <c:auto val="1"/>
        <c:lblAlgn val="ctr"/>
        <c:lblOffset val="100"/>
      </c:catAx>
      <c:valAx>
        <c:axId val="64406272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 sz="1050" b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defRPr>
                </a:pPr>
                <a:r>
                  <a:rPr lang="en-US" sz="1050" b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System Power [W]</a:t>
                </a:r>
              </a:p>
            </c:rich>
          </c:tx>
          <c:layout>
            <c:manualLayout>
              <c:xMode val="edge"/>
              <c:yMode val="edge"/>
              <c:x val="4.8018372703412075E-2"/>
              <c:y val="0.67013266004792849"/>
            </c:manualLayout>
          </c:layout>
        </c:title>
        <c:numFmt formatCode="General" sourceLinked="1"/>
        <c:tickLblPos val="nextTo"/>
        <c:spPr>
          <a:ln w="28575">
            <a:solidFill>
              <a:schemeClr val="bg1"/>
            </a:solidFill>
          </a:ln>
        </c:spPr>
        <c:txPr>
          <a:bodyPr/>
          <a:lstStyle/>
          <a:p>
            <a:pPr>
              <a:defRPr sz="105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64400384"/>
        <c:crosses val="autoZero"/>
        <c:crossBetween val="between"/>
      </c:valAx>
      <c:spPr>
        <a:solidFill>
          <a:prstClr val="black"/>
        </a:solidFill>
      </c:spPr>
    </c:plotArea>
    <c:plotVisOnly val="1"/>
    <c:dispBlanksAs val="gap"/>
  </c:chart>
  <c:spPr>
    <a:ln>
      <a:noFill/>
    </a:ln>
  </c:spPr>
  <c:externalData r:id="rId1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>
        <c:manualLayout>
          <c:layoutTarget val="inner"/>
          <c:xMode val="edge"/>
          <c:yMode val="edge"/>
          <c:x val="3.6834726263205192E-2"/>
          <c:y val="1.9166666666666703E-2"/>
          <c:w val="0.96316527373679561"/>
          <c:h val="0.5706672499270925"/>
        </c:manualLayout>
      </c:layout>
      <c:lineChart>
        <c:grouping val="standard"/>
        <c:ser>
          <c:idx val="0"/>
          <c:order val="0"/>
          <c:tx>
            <c:strRef>
              <c:f>'ecc-stat'!$J$3</c:f>
              <c:strCache>
                <c:ptCount val="1"/>
                <c:pt idx="0">
                  <c:v>T2EC Miss Rate</c:v>
                </c:pt>
              </c:strCache>
            </c:strRef>
          </c:tx>
          <c:spPr>
            <a:ln w="25400">
              <a:noFill/>
            </a:ln>
          </c:spPr>
          <c:marker>
            <c:symbol val="none"/>
          </c:marker>
          <c:cat>
            <c:multiLvlStrRef>
              <c:f>'ecc-stat'!$A$4:$C$41</c:f>
              <c:multiLvlStrCache>
                <c:ptCount val="38"/>
                <c:lvl>
                  <c:pt idx="0">
                    <c:v>ECC x4</c:v>
                  </c:pt>
                  <c:pt idx="1">
                    <c:v>ECC x8</c:v>
                  </c:pt>
                  <c:pt idx="3">
                    <c:v>ECC x4</c:v>
                  </c:pt>
                  <c:pt idx="4">
                    <c:v>ECC x8</c:v>
                  </c:pt>
                  <c:pt idx="6">
                    <c:v>ECC x4</c:v>
                  </c:pt>
                  <c:pt idx="7">
                    <c:v>ECC x8</c:v>
                  </c:pt>
                  <c:pt idx="9">
                    <c:v>ECC x4</c:v>
                  </c:pt>
                  <c:pt idx="10">
                    <c:v>ECC x8</c:v>
                  </c:pt>
                  <c:pt idx="12">
                    <c:v>ECC x4</c:v>
                  </c:pt>
                  <c:pt idx="13">
                    <c:v>ECC x8</c:v>
                  </c:pt>
                  <c:pt idx="15">
                    <c:v>ECC x4</c:v>
                  </c:pt>
                  <c:pt idx="16">
                    <c:v>ECC x8</c:v>
                  </c:pt>
                  <c:pt idx="18">
                    <c:v>ECC x4</c:v>
                  </c:pt>
                  <c:pt idx="19">
                    <c:v>ECC x8</c:v>
                  </c:pt>
                  <c:pt idx="21">
                    <c:v>ECC x4</c:v>
                  </c:pt>
                  <c:pt idx="22">
                    <c:v>ECC x8</c:v>
                  </c:pt>
                  <c:pt idx="24">
                    <c:v>ECC x4</c:v>
                  </c:pt>
                  <c:pt idx="25">
                    <c:v>ECC x8</c:v>
                  </c:pt>
                  <c:pt idx="27">
                    <c:v>ECC x4</c:v>
                  </c:pt>
                  <c:pt idx="28">
                    <c:v>ECC x8</c:v>
                  </c:pt>
                  <c:pt idx="30">
                    <c:v>ECC x4</c:v>
                  </c:pt>
                  <c:pt idx="31">
                    <c:v>ECC x8</c:v>
                  </c:pt>
                  <c:pt idx="33">
                    <c:v>ECC x4</c:v>
                  </c:pt>
                  <c:pt idx="34">
                    <c:v>ECC x8</c:v>
                  </c:pt>
                  <c:pt idx="36">
                    <c:v>ECC x4</c:v>
                  </c:pt>
                  <c:pt idx="37">
                    <c:v>ECC x8</c:v>
                  </c:pt>
                </c:lvl>
                <c:lvl>
                  <c:pt idx="0">
                    <c:v>bzip2</c:v>
                  </c:pt>
                  <c:pt idx="3">
                    <c:v>hmmer</c:v>
                  </c:pt>
                  <c:pt idx="6">
                    <c:v>mcf</c:v>
                  </c:pt>
                  <c:pt idx="9">
                    <c:v>libq</c:v>
                  </c:pt>
                  <c:pt idx="12">
                    <c:v>omnet</c:v>
                  </c:pt>
                  <c:pt idx="15">
                    <c:v>milc</c:v>
                  </c:pt>
                  <c:pt idx="18">
                    <c:v>lbm</c:v>
                  </c:pt>
                  <c:pt idx="21">
                    <c:v>sphinx3</c:v>
                  </c:pt>
                  <c:pt idx="24">
                    <c:v>canneal</c:v>
                  </c:pt>
                  <c:pt idx="27">
                    <c:v>dedup</c:v>
                  </c:pt>
                  <c:pt idx="30">
                    <c:v>fluid</c:v>
                  </c:pt>
                  <c:pt idx="33">
                    <c:v>freq</c:v>
                  </c:pt>
                  <c:pt idx="36">
                    <c:v>avg</c:v>
                  </c:pt>
                </c:lvl>
                <c:lvl>
                  <c:pt idx="0">
                    <c:v>SPEC 2006</c:v>
                  </c:pt>
                  <c:pt idx="24">
                    <c:v>PARSEC</c:v>
                  </c:pt>
                  <c:pt idx="36">
                    <c:v> </c:v>
                  </c:pt>
                </c:lvl>
              </c:multiLvlStrCache>
            </c:multiLvlStrRef>
          </c:cat>
          <c:val>
            <c:numRef>
              <c:f>'ecc-stat'!$J$4:$J$41</c:f>
              <c:numCache>
                <c:formatCode>0%</c:formatCode>
                <c:ptCount val="38"/>
                <c:pt idx="0">
                  <c:v>0.14161100000000004</c:v>
                </c:pt>
                <c:pt idx="1">
                  <c:v>0.23002500000000003</c:v>
                </c:pt>
                <c:pt idx="3">
                  <c:v>3.9803999999999992E-2</c:v>
                </c:pt>
                <c:pt idx="4">
                  <c:v>7.1619000000000002E-2</c:v>
                </c:pt>
                <c:pt idx="6">
                  <c:v>0.21838900000000044</c:v>
                </c:pt>
                <c:pt idx="7">
                  <c:v>0.28805600000000031</c:v>
                </c:pt>
                <c:pt idx="9">
                  <c:v>6.2066000000000218E-2</c:v>
                </c:pt>
                <c:pt idx="10">
                  <c:v>0.11826300000000035</c:v>
                </c:pt>
                <c:pt idx="12">
                  <c:v>0.38016500000000031</c:v>
                </c:pt>
                <c:pt idx="13">
                  <c:v>0.42155200000000032</c:v>
                </c:pt>
                <c:pt idx="15">
                  <c:v>0.39754600000000112</c:v>
                </c:pt>
                <c:pt idx="16">
                  <c:v>0.43744800000000111</c:v>
                </c:pt>
                <c:pt idx="18">
                  <c:v>3.2247000000000192E-2</c:v>
                </c:pt>
                <c:pt idx="19">
                  <c:v>6.3609000000000027E-2</c:v>
                </c:pt>
                <c:pt idx="21">
                  <c:v>8.9902000000000065E-2</c:v>
                </c:pt>
                <c:pt idx="22">
                  <c:v>0.14107199999999998</c:v>
                </c:pt>
                <c:pt idx="24">
                  <c:v>0.24121700000000074</c:v>
                </c:pt>
                <c:pt idx="25">
                  <c:v>0.38533300000000031</c:v>
                </c:pt>
                <c:pt idx="27">
                  <c:v>6.9818000000000338E-2</c:v>
                </c:pt>
                <c:pt idx="28">
                  <c:v>0.10912200000000047</c:v>
                </c:pt>
                <c:pt idx="30">
                  <c:v>0.21196500000000063</c:v>
                </c:pt>
                <c:pt idx="31">
                  <c:v>0.33315900000000032</c:v>
                </c:pt>
                <c:pt idx="33">
                  <c:v>7.6165000000000038E-2</c:v>
                </c:pt>
                <c:pt idx="34">
                  <c:v>0.11425399999999998</c:v>
                </c:pt>
                <c:pt idx="36">
                  <c:v>0.16340791666666676</c:v>
                </c:pt>
                <c:pt idx="37">
                  <c:v>0.22612599999999997</c:v>
                </c:pt>
              </c:numCache>
            </c:numRef>
          </c:val>
        </c:ser>
        <c:ser>
          <c:idx val="1"/>
          <c:order val="1"/>
          <c:tx>
            <c:strRef>
              <c:f>'ecc-stat'!$K$3</c:f>
              <c:strCache>
                <c:ptCount val="1"/>
                <c:pt idx="0">
                  <c:v>T2EC occupancy</c:v>
                </c:pt>
              </c:strCache>
            </c:strRef>
          </c:tx>
          <c:spPr>
            <a:ln w="28575">
              <a:solidFill>
                <a:schemeClr val="bg1"/>
              </a:solidFill>
            </a:ln>
          </c:spPr>
          <c:marker>
            <c:symbol val="circle"/>
            <c:size val="10"/>
            <c:spPr>
              <a:solidFill>
                <a:prstClr val="white"/>
              </a:solidFill>
              <a:ln w="28575">
                <a:solidFill>
                  <a:schemeClr val="bg1"/>
                </a:solidFill>
              </a:ln>
            </c:spPr>
          </c:marker>
          <c:val>
            <c:numRef>
              <c:f>'ecc-stat'!$K$4:$K$41</c:f>
              <c:numCache>
                <c:formatCode>0%</c:formatCode>
                <c:ptCount val="38"/>
                <c:pt idx="0">
                  <c:v>4.4677734375000083E-2</c:v>
                </c:pt>
                <c:pt idx="1">
                  <c:v>7.1166992187500083E-2</c:v>
                </c:pt>
                <c:pt idx="3">
                  <c:v>2.0812988281250042E-2</c:v>
                </c:pt>
                <c:pt idx="4">
                  <c:v>3.9916992187500042E-2</c:v>
                </c:pt>
                <c:pt idx="6">
                  <c:v>7.8125000000000052E-3</c:v>
                </c:pt>
                <c:pt idx="7">
                  <c:v>1.0192871093750069E-2</c:v>
                </c:pt>
                <c:pt idx="9">
                  <c:v>1.3793945312500021E-2</c:v>
                </c:pt>
                <c:pt idx="10">
                  <c:v>2.6672363281250142E-2</c:v>
                </c:pt>
                <c:pt idx="12">
                  <c:v>0.12457275390625069</c:v>
                </c:pt>
                <c:pt idx="13">
                  <c:v>0.13543701171875</c:v>
                </c:pt>
                <c:pt idx="15">
                  <c:v>0.11749267578125072</c:v>
                </c:pt>
                <c:pt idx="16">
                  <c:v>0.12744140625000044</c:v>
                </c:pt>
                <c:pt idx="18">
                  <c:v>1.9653320312500083E-2</c:v>
                </c:pt>
                <c:pt idx="19">
                  <c:v>3.90625E-2</c:v>
                </c:pt>
                <c:pt idx="21">
                  <c:v>6.3476562500000026E-3</c:v>
                </c:pt>
                <c:pt idx="22">
                  <c:v>9.8876953125000607E-3</c:v>
                </c:pt>
                <c:pt idx="24">
                  <c:v>9.6435546875000097E-2</c:v>
                </c:pt>
                <c:pt idx="25">
                  <c:v>0.14605712890625</c:v>
                </c:pt>
                <c:pt idx="27">
                  <c:v>2.52685546875E-2</c:v>
                </c:pt>
                <c:pt idx="28">
                  <c:v>3.753662109375E-2</c:v>
                </c:pt>
                <c:pt idx="30">
                  <c:v>0.1239013671875</c:v>
                </c:pt>
                <c:pt idx="31">
                  <c:v>0.16851806640625044</c:v>
                </c:pt>
                <c:pt idx="33">
                  <c:v>1.9348144531250003E-2</c:v>
                </c:pt>
                <c:pt idx="34">
                  <c:v>2.96630859375E-2</c:v>
                </c:pt>
                <c:pt idx="36">
                  <c:v>5.1676432291666699E-2</c:v>
                </c:pt>
                <c:pt idx="37">
                  <c:v>7.012939453125E-2</c:v>
                </c:pt>
              </c:numCache>
            </c:numRef>
          </c:val>
        </c:ser>
        <c:ser>
          <c:idx val="2"/>
          <c:order val="2"/>
          <c:tx>
            <c:strRef>
              <c:f>'ecc-stat'!$L$3</c:f>
              <c:strCache>
                <c:ptCount val="1"/>
                <c:pt idx="0">
                  <c:v>Normalized MPKI Overhead</c:v>
                </c:pt>
              </c:strCache>
            </c:strRef>
          </c:tx>
          <c:spPr>
            <a:ln w="28575"/>
          </c:spPr>
          <c:marker>
            <c:symbol val="triangle"/>
            <c:size val="10"/>
          </c:marker>
          <c:val>
            <c:numRef>
              <c:f>'ecc-stat'!$L$4:$L$41</c:f>
              <c:numCache>
                <c:formatCode>0%</c:formatCode>
                <c:ptCount val="38"/>
                <c:pt idx="0">
                  <c:v>2.65168826895304E-2</c:v>
                </c:pt>
                <c:pt idx="1">
                  <c:v>4.1297234054222441E-2</c:v>
                </c:pt>
                <c:pt idx="3">
                  <c:v>1.1632591684682758E-3</c:v>
                </c:pt>
                <c:pt idx="4">
                  <c:v>1.6626094456644324E-3</c:v>
                </c:pt>
                <c:pt idx="6">
                  <c:v>3.1286367696013095E-3</c:v>
                </c:pt>
                <c:pt idx="7">
                  <c:v>3.8972637960432792E-3</c:v>
                </c:pt>
                <c:pt idx="9">
                  <c:v>3.4489684541005994E-5</c:v>
                </c:pt>
                <c:pt idx="10">
                  <c:v>5.883534421702339E-5</c:v>
                </c:pt>
                <c:pt idx="12">
                  <c:v>3.1637199241487446E-2</c:v>
                </c:pt>
                <c:pt idx="13">
                  <c:v>3.4758460827880144E-2</c:v>
                </c:pt>
                <c:pt idx="15">
                  <c:v>3.8291871227236364E-4</c:v>
                </c:pt>
                <c:pt idx="16">
                  <c:v>4.3272927647053513E-4</c:v>
                </c:pt>
                <c:pt idx="18">
                  <c:v>1.1703012405184263E-4</c:v>
                </c:pt>
                <c:pt idx="19">
                  <c:v>1.4442015308513493E-4</c:v>
                </c:pt>
                <c:pt idx="21">
                  <c:v>2.5576836892238214E-4</c:v>
                </c:pt>
                <c:pt idx="22">
                  <c:v>4.7758518444740704E-4</c:v>
                </c:pt>
                <c:pt idx="24">
                  <c:v>2.9040958889579201E-2</c:v>
                </c:pt>
                <c:pt idx="25">
                  <c:v>4.3292470413528919E-2</c:v>
                </c:pt>
                <c:pt idx="27">
                  <c:v>3.9245425761951251E-3</c:v>
                </c:pt>
                <c:pt idx="28">
                  <c:v>5.4794470723241052E-3</c:v>
                </c:pt>
                <c:pt idx="30">
                  <c:v>2.7170973349803914E-3</c:v>
                </c:pt>
                <c:pt idx="31">
                  <c:v>3.8718637023469477E-3</c:v>
                </c:pt>
                <c:pt idx="33">
                  <c:v>3.4894003489398663E-3</c:v>
                </c:pt>
                <c:pt idx="34">
                  <c:v>5.0349338368265075E-3</c:v>
                </c:pt>
                <c:pt idx="36">
                  <c:v>8.5340153257140988E-3</c:v>
                </c:pt>
                <c:pt idx="37">
                  <c:v>1.170065442558809E-2</c:v>
                </c:pt>
              </c:numCache>
            </c:numRef>
          </c:val>
        </c:ser>
        <c:marker val="1"/>
        <c:axId val="64453632"/>
        <c:axId val="64459520"/>
      </c:lineChart>
      <c:catAx>
        <c:axId val="64453632"/>
        <c:scaling>
          <c:orientation val="minMax"/>
        </c:scaling>
        <c:axPos val="b"/>
        <c:tickLblPos val="nextTo"/>
        <c:spPr>
          <a:ln w="41275">
            <a:solidFill>
              <a:schemeClr val="bg1"/>
            </a:solidFill>
          </a:ln>
        </c:spPr>
        <c:txPr>
          <a:bodyPr/>
          <a:lstStyle/>
          <a:p>
            <a:pPr>
              <a:defRPr sz="1200">
                <a:solidFill>
                  <a:schemeClr val="bg1"/>
                </a:solidFill>
              </a:defRPr>
            </a:pPr>
            <a:endParaRPr lang="en-US"/>
          </a:p>
        </c:txPr>
        <c:crossAx val="64459520"/>
        <c:crosses val="autoZero"/>
        <c:auto val="1"/>
        <c:lblAlgn val="ctr"/>
        <c:lblOffset val="100"/>
      </c:catAx>
      <c:valAx>
        <c:axId val="64459520"/>
        <c:scaling>
          <c:orientation val="minMax"/>
          <c:max val="0.2"/>
        </c:scaling>
        <c:axPos val="l"/>
        <c:majorGridlines/>
        <c:numFmt formatCode="0%" sourceLinked="1"/>
        <c:tickLblPos val="nextTo"/>
        <c:spPr>
          <a:ln w="41275">
            <a:solidFill>
              <a:schemeClr val="bg1"/>
            </a:solidFill>
          </a:ln>
        </c:spPr>
        <c:txPr>
          <a:bodyPr/>
          <a:lstStyle/>
          <a:p>
            <a:pPr>
              <a:defRPr sz="1200">
                <a:solidFill>
                  <a:schemeClr val="bg1"/>
                </a:solidFill>
              </a:defRPr>
            </a:pPr>
            <a:endParaRPr lang="en-US"/>
          </a:p>
        </c:txPr>
        <c:crossAx val="64453632"/>
        <c:crosses val="autoZero"/>
        <c:crossBetween val="between"/>
        <c:majorUnit val="5.0000000000000024E-2"/>
      </c:valAx>
      <c:spPr>
        <a:solidFill>
          <a:schemeClr val="tx1"/>
        </a:solidFill>
      </c:spPr>
    </c:plotArea>
    <c:legend>
      <c:legendPos val="r"/>
      <c:layout>
        <c:manualLayout>
          <c:xMode val="edge"/>
          <c:yMode val="edge"/>
          <c:x val="6.821866963599249E-2"/>
          <c:y val="1.897578143641148E-2"/>
          <c:w val="0.92657069381478863"/>
          <c:h val="6.9351414406532724E-2"/>
        </c:manualLayout>
      </c:layout>
      <c:spPr>
        <a:solidFill>
          <a:schemeClr val="tx1"/>
        </a:solidFill>
        <a:ln>
          <a:solidFill>
            <a:schemeClr val="tx1"/>
          </a:solidFill>
        </a:ln>
      </c:spPr>
      <c:txPr>
        <a:bodyPr/>
        <a:lstStyle/>
        <a:p>
          <a:pPr>
            <a:defRPr sz="1600">
              <a:solidFill>
                <a:schemeClr val="bg1"/>
              </a:solidFill>
            </a:defRPr>
          </a:pPr>
          <a:endParaRPr lang="en-US"/>
        </a:p>
      </c:txPr>
    </c:legend>
    <c:plotVisOnly val="1"/>
    <c:dispBlanksAs val="gap"/>
  </c:chart>
  <c:spPr>
    <a:ln>
      <a:noFill/>
    </a:ln>
  </c:spPr>
  <c:txPr>
    <a:bodyPr/>
    <a:lstStyle/>
    <a:p>
      <a:pPr>
        <a:defRPr>
          <a:latin typeface="Arial" pitchFamily="34" charset="0"/>
          <a:cs typeface="Arial" pitchFamily="34" charset="0"/>
        </a:defRPr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5.9226729359202E-2"/>
          <c:y val="2.9691551273107228E-2"/>
          <c:w val="0.94077327064080074"/>
          <c:h val="0.81182140412503656"/>
        </c:manualLayout>
      </c:layout>
      <c:barChart>
        <c:barDir val="col"/>
        <c:grouping val="clustered"/>
        <c:ser>
          <c:idx val="0"/>
          <c:order val="0"/>
          <c:tx>
            <c:strRef>
              <c:f>Perfor!$C$5</c:f>
              <c:strCache>
                <c:ptCount val="1"/>
                <c:pt idx="0">
                  <c:v>Baseline x4</c:v>
                </c:pt>
              </c:strCache>
            </c:strRef>
          </c:tx>
          <c:spPr>
            <a:solidFill>
              <a:prstClr val="white"/>
            </a:solidFill>
            <a:ln>
              <a:noFill/>
            </a:ln>
          </c:spPr>
          <c:cat>
            <c:multiLvlStrRef>
              <c:f>(Perfor!$A$59:$B$59,Perfor!$A$63:$B$63)</c:f>
              <c:multiLvlStrCache>
                <c:ptCount val="2"/>
                <c:lvl>
                  <c:pt idx="0">
                    <c:v>STREAM</c:v>
                  </c:pt>
                  <c:pt idx="1">
                    <c:v>GUPS</c:v>
                  </c:pt>
                </c:lvl>
                <c:lvl>
                  <c:pt idx="0">
                    <c:v> </c:v>
                  </c:pt>
                </c:lvl>
              </c:multiLvlStrCache>
            </c:multiLvlStrRef>
          </c:cat>
          <c:val>
            <c:numRef>
              <c:f>(Perfor!$J$59,Perfor!$J$63)</c:f>
              <c:numCache>
                <c:formatCode>General</c:formatCode>
                <c:ptCount val="2"/>
                <c:pt idx="0">
                  <c:v>1</c:v>
                </c:pt>
                <c:pt idx="1">
                  <c:v>1</c:v>
                </c:pt>
              </c:numCache>
            </c:numRef>
          </c:val>
        </c:ser>
        <c:ser>
          <c:idx val="1"/>
          <c:order val="1"/>
          <c:tx>
            <c:strRef>
              <c:f>Perfor!$C$6</c:f>
              <c:strCache>
                <c:ptCount val="1"/>
                <c:pt idx="0">
                  <c:v>ECC x4</c:v>
                </c:pt>
              </c:strCache>
            </c:strRef>
          </c:tx>
          <c:spPr>
            <a:noFill/>
            <a:ln>
              <a:solidFill>
                <a:srgbClr val="00B0F0"/>
              </a:solidFill>
            </a:ln>
          </c:spPr>
          <c:dPt>
            <c:idx val="0"/>
            <c:spPr>
              <a:noFill/>
              <a:ln>
                <a:noFill/>
              </a:ln>
            </c:spPr>
          </c:dPt>
          <c:dPt>
            <c:idx val="1"/>
            <c:spPr>
              <a:noFill/>
              <a:ln>
                <a:noFill/>
              </a:ln>
            </c:spPr>
          </c:dPt>
          <c:cat>
            <c:multiLvlStrRef>
              <c:f>(Perfor!$A$59:$B$59,Perfor!$A$63:$B$63)</c:f>
              <c:multiLvlStrCache>
                <c:ptCount val="2"/>
                <c:lvl>
                  <c:pt idx="0">
                    <c:v>STREAM</c:v>
                  </c:pt>
                  <c:pt idx="1">
                    <c:v>GUPS</c:v>
                  </c:pt>
                </c:lvl>
                <c:lvl>
                  <c:pt idx="0">
                    <c:v> </c:v>
                  </c:pt>
                </c:lvl>
              </c:multiLvlStrCache>
            </c:multiLvlStrRef>
          </c:cat>
          <c:val>
            <c:numRef>
              <c:f>(Perfor!$J$60,Perfor!$J$64)</c:f>
              <c:numCache>
                <c:formatCode>General</c:formatCode>
                <c:ptCount val="2"/>
                <c:pt idx="0">
                  <c:v>1.0065474964986323</c:v>
                </c:pt>
                <c:pt idx="1">
                  <c:v>1.0766907297362212</c:v>
                </c:pt>
              </c:numCache>
            </c:numRef>
          </c:val>
        </c:ser>
        <c:ser>
          <c:idx val="2"/>
          <c:order val="2"/>
          <c:tx>
            <c:strRef>
              <c:f>Perfor!$C$7</c:f>
              <c:strCache>
                <c:ptCount val="1"/>
                <c:pt idx="0">
                  <c:v>ECC x8</c:v>
                </c:pt>
              </c:strCache>
            </c:strRef>
          </c:tx>
          <c:spPr>
            <a:noFill/>
            <a:ln>
              <a:noFill/>
            </a:ln>
          </c:spPr>
          <c:cat>
            <c:multiLvlStrRef>
              <c:f>(Perfor!$A$59:$B$59,Perfor!$A$63:$B$63)</c:f>
              <c:multiLvlStrCache>
                <c:ptCount val="2"/>
                <c:lvl>
                  <c:pt idx="0">
                    <c:v>STREAM</c:v>
                  </c:pt>
                  <c:pt idx="1">
                    <c:v>GUPS</c:v>
                  </c:pt>
                </c:lvl>
                <c:lvl>
                  <c:pt idx="0">
                    <c:v> </c:v>
                  </c:pt>
                </c:lvl>
              </c:multiLvlStrCache>
            </c:multiLvlStrRef>
          </c:cat>
          <c:val>
            <c:numRef>
              <c:f>(Perfor!$J$61,Perfor!$J$65)</c:f>
              <c:numCache>
                <c:formatCode>General</c:formatCode>
                <c:ptCount val="2"/>
                <c:pt idx="0">
                  <c:v>1.0083173582853522</c:v>
                </c:pt>
                <c:pt idx="1">
                  <c:v>1.0958615348103375</c:v>
                </c:pt>
              </c:numCache>
            </c:numRef>
          </c:val>
        </c:ser>
        <c:axId val="63454208"/>
        <c:axId val="63464192"/>
      </c:barChart>
      <c:catAx>
        <c:axId val="63454208"/>
        <c:scaling>
          <c:orientation val="minMax"/>
        </c:scaling>
        <c:axPos val="b"/>
        <c:tickLblPos val="nextTo"/>
        <c:spPr>
          <a:ln w="38100">
            <a:solidFill>
              <a:schemeClr val="bg1"/>
            </a:solidFill>
          </a:ln>
        </c:spPr>
        <c:txPr>
          <a:bodyPr/>
          <a:lstStyle/>
          <a:p>
            <a:pPr>
              <a:defRPr sz="1200">
                <a:solidFill>
                  <a:schemeClr val="bg1"/>
                </a:solidFill>
              </a:defRPr>
            </a:pPr>
            <a:endParaRPr lang="en-US"/>
          </a:p>
        </c:txPr>
        <c:crossAx val="63464192"/>
        <c:crosses val="autoZero"/>
        <c:auto val="1"/>
        <c:lblAlgn val="ctr"/>
        <c:lblOffset val="100"/>
      </c:catAx>
      <c:valAx>
        <c:axId val="63464192"/>
        <c:scaling>
          <c:orientation val="minMax"/>
          <c:max val="1.1000000000000001"/>
          <c:min val="0.94000000000000061"/>
        </c:scaling>
        <c:axPos val="l"/>
        <c:majorGridlines/>
        <c:numFmt formatCode="#,##0.00" sourceLinked="0"/>
        <c:tickLblPos val="nextTo"/>
        <c:spPr>
          <a:ln w="38100">
            <a:solidFill>
              <a:schemeClr val="bg1"/>
            </a:solidFill>
          </a:ln>
        </c:spPr>
        <c:txPr>
          <a:bodyPr/>
          <a:lstStyle/>
          <a:p>
            <a:pPr>
              <a:defRPr sz="1200">
                <a:solidFill>
                  <a:schemeClr val="bg1"/>
                </a:solidFill>
              </a:defRPr>
            </a:pPr>
            <a:endParaRPr lang="en-US"/>
          </a:p>
        </c:txPr>
        <c:crossAx val="63454208"/>
        <c:crosses val="autoZero"/>
        <c:crossBetween val="between"/>
      </c:valAx>
      <c:spPr>
        <a:solidFill>
          <a:schemeClr val="tx1"/>
        </a:solidFill>
      </c:spPr>
    </c:plotArea>
    <c:plotVisOnly val="1"/>
  </c:chart>
  <c:txPr>
    <a:bodyPr/>
    <a:lstStyle/>
    <a:p>
      <a:pPr>
        <a:defRPr>
          <a:latin typeface="Arial" pitchFamily="34" charset="0"/>
          <a:cs typeface="Arial" pitchFamily="34" charset="0"/>
        </a:defRPr>
      </a:pPr>
      <a:endParaRPr lang="en-US"/>
    </a:p>
  </c:txPr>
  <c:externalData r:id="rId1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0.29749950162510835"/>
          <c:y val="2.3958184204246974E-2"/>
          <c:w val="0.70250049837489581"/>
          <c:h val="0.57013473315835561"/>
        </c:manualLayout>
      </c:layout>
      <c:lineChart>
        <c:grouping val="standard"/>
        <c:ser>
          <c:idx val="0"/>
          <c:order val="0"/>
          <c:tx>
            <c:strRef>
              <c:f>'ecc-stat'!$J$3</c:f>
              <c:strCache>
                <c:ptCount val="1"/>
                <c:pt idx="0">
                  <c:v>T2EC Miss Rate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12"/>
            <c:spPr>
              <a:noFill/>
              <a:ln w="9525">
                <a:noFill/>
              </a:ln>
            </c:spPr>
          </c:marker>
          <c:cat>
            <c:multiLvlStrRef>
              <c:f>'ecc-stat'!$A$43:$C$47</c:f>
              <c:multiLvlStrCache>
                <c:ptCount val="5"/>
                <c:lvl>
                  <c:pt idx="0">
                    <c:v>ECC x4</c:v>
                  </c:pt>
                  <c:pt idx="1">
                    <c:v>ECC x8</c:v>
                  </c:pt>
                  <c:pt idx="3">
                    <c:v>ECC x4</c:v>
                  </c:pt>
                  <c:pt idx="4">
                    <c:v>ECC x8</c:v>
                  </c:pt>
                </c:lvl>
                <c:lvl>
                  <c:pt idx="0">
                    <c:v>STREAM</c:v>
                  </c:pt>
                  <c:pt idx="3">
                    <c:v>GUPS</c:v>
                  </c:pt>
                </c:lvl>
                <c:lvl>
                  <c:pt idx="0">
                    <c:v> </c:v>
                  </c:pt>
                </c:lvl>
              </c:multiLvlStrCache>
            </c:multiLvlStrRef>
          </c:cat>
          <c:val>
            <c:numRef>
              <c:f>'ecc-stat'!$J$43:$J$47</c:f>
              <c:numCache>
                <c:formatCode>0%</c:formatCode>
                <c:ptCount val="5"/>
                <c:pt idx="0">
                  <c:v>3.5826000000000031E-2</c:v>
                </c:pt>
                <c:pt idx="1">
                  <c:v>6.7355000000000081E-2</c:v>
                </c:pt>
                <c:pt idx="3">
                  <c:v>0.74093399999999998</c:v>
                </c:pt>
                <c:pt idx="4">
                  <c:v>0.83800200000000002</c:v>
                </c:pt>
              </c:numCache>
            </c:numRef>
          </c:val>
        </c:ser>
        <c:ser>
          <c:idx val="1"/>
          <c:order val="1"/>
          <c:tx>
            <c:strRef>
              <c:f>'ecc-stat'!$K$3</c:f>
              <c:strCache>
                <c:ptCount val="1"/>
                <c:pt idx="0">
                  <c:v>T2EC occupancy</c:v>
                </c:pt>
              </c:strCache>
            </c:strRef>
          </c:tx>
          <c:spPr>
            <a:ln w="28575">
              <a:solidFill>
                <a:schemeClr val="bg1"/>
              </a:solidFill>
            </a:ln>
          </c:spPr>
          <c:marker>
            <c:symbol val="circle"/>
            <c:size val="10"/>
            <c:spPr>
              <a:solidFill>
                <a:prstClr val="white"/>
              </a:solidFill>
              <a:ln w="28575">
                <a:solidFill>
                  <a:schemeClr val="bg1"/>
                </a:solidFill>
              </a:ln>
            </c:spPr>
          </c:marker>
          <c:cat>
            <c:multiLvlStrRef>
              <c:f>'ecc-stat'!$A$43:$C$47</c:f>
              <c:multiLvlStrCache>
                <c:ptCount val="5"/>
                <c:lvl>
                  <c:pt idx="0">
                    <c:v>ECC x4</c:v>
                  </c:pt>
                  <c:pt idx="1">
                    <c:v>ECC x8</c:v>
                  </c:pt>
                  <c:pt idx="3">
                    <c:v>ECC x4</c:v>
                  </c:pt>
                  <c:pt idx="4">
                    <c:v>ECC x8</c:v>
                  </c:pt>
                </c:lvl>
                <c:lvl>
                  <c:pt idx="0">
                    <c:v>STREAM</c:v>
                  </c:pt>
                  <c:pt idx="3">
                    <c:v>GUPS</c:v>
                  </c:pt>
                </c:lvl>
                <c:lvl>
                  <c:pt idx="0">
                    <c:v> </c:v>
                  </c:pt>
                </c:lvl>
              </c:multiLvlStrCache>
            </c:multiLvlStrRef>
          </c:cat>
          <c:val>
            <c:numRef>
              <c:f>'ecc-stat'!$K$43:$K$47</c:f>
              <c:numCache>
                <c:formatCode>0%</c:formatCode>
                <c:ptCount val="5"/>
                <c:pt idx="0">
                  <c:v>1.2939453125E-2</c:v>
                </c:pt>
                <c:pt idx="1">
                  <c:v>2.4291992187500281E-2</c:v>
                </c:pt>
                <c:pt idx="3">
                  <c:v>0.382080078125004</c:v>
                </c:pt>
                <c:pt idx="4">
                  <c:v>0.409362792968754</c:v>
                </c:pt>
              </c:numCache>
            </c:numRef>
          </c:val>
        </c:ser>
        <c:ser>
          <c:idx val="2"/>
          <c:order val="2"/>
          <c:tx>
            <c:strRef>
              <c:f>'ecc-stat'!$L$3</c:f>
              <c:strCache>
                <c:ptCount val="1"/>
                <c:pt idx="0">
                  <c:v>Normalized MPKI Overhead</c:v>
                </c:pt>
              </c:strCache>
            </c:strRef>
          </c:tx>
          <c:spPr>
            <a:ln w="28575"/>
          </c:spPr>
          <c:marker>
            <c:symbol val="triangle"/>
            <c:size val="10"/>
          </c:marker>
          <c:cat>
            <c:multiLvlStrRef>
              <c:f>'ecc-stat'!$A$43:$C$47</c:f>
              <c:multiLvlStrCache>
                <c:ptCount val="5"/>
                <c:lvl>
                  <c:pt idx="0">
                    <c:v>ECC x4</c:v>
                  </c:pt>
                  <c:pt idx="1">
                    <c:v>ECC x8</c:v>
                  </c:pt>
                  <c:pt idx="3">
                    <c:v>ECC x4</c:v>
                  </c:pt>
                  <c:pt idx="4">
                    <c:v>ECC x8</c:v>
                  </c:pt>
                </c:lvl>
                <c:lvl>
                  <c:pt idx="0">
                    <c:v>STREAM</c:v>
                  </c:pt>
                  <c:pt idx="3">
                    <c:v>GUPS</c:v>
                  </c:pt>
                </c:lvl>
                <c:lvl>
                  <c:pt idx="0">
                    <c:v> </c:v>
                  </c:pt>
                </c:lvl>
              </c:multiLvlStrCache>
            </c:multiLvlStrRef>
          </c:cat>
          <c:val>
            <c:numRef>
              <c:f>'ecc-stat'!$L$43:$L$47</c:f>
              <c:numCache>
                <c:formatCode>0%</c:formatCode>
                <c:ptCount val="5"/>
                <c:pt idx="0">
                  <c:v>5.7297724707084525E-6</c:v>
                </c:pt>
                <c:pt idx="1">
                  <c:v>3.4378634824250549E-5</c:v>
                </c:pt>
                <c:pt idx="3">
                  <c:v>5.5657967077391594E-3</c:v>
                </c:pt>
                <c:pt idx="4">
                  <c:v>5.952804458674299E-3</c:v>
                </c:pt>
              </c:numCache>
            </c:numRef>
          </c:val>
        </c:ser>
        <c:marker val="1"/>
        <c:axId val="62986112"/>
        <c:axId val="62987264"/>
      </c:lineChart>
      <c:catAx>
        <c:axId val="62986112"/>
        <c:scaling>
          <c:orientation val="minMax"/>
        </c:scaling>
        <c:axPos val="b"/>
        <c:tickLblPos val="nextTo"/>
        <c:spPr>
          <a:ln w="41275">
            <a:solidFill>
              <a:schemeClr val="bg1"/>
            </a:solidFill>
          </a:ln>
        </c:spPr>
        <c:txPr>
          <a:bodyPr/>
          <a:lstStyle/>
          <a:p>
            <a:pPr>
              <a:defRPr sz="1200">
                <a:solidFill>
                  <a:schemeClr val="bg1"/>
                </a:solidFill>
              </a:defRPr>
            </a:pPr>
            <a:endParaRPr lang="en-US"/>
          </a:p>
        </c:txPr>
        <c:crossAx val="62987264"/>
        <c:crosses val="autoZero"/>
        <c:auto val="1"/>
        <c:lblAlgn val="ctr"/>
        <c:lblOffset val="100"/>
      </c:catAx>
      <c:valAx>
        <c:axId val="62987264"/>
        <c:scaling>
          <c:orientation val="minMax"/>
          <c:max val="0.5"/>
        </c:scaling>
        <c:axPos val="l"/>
        <c:majorGridlines/>
        <c:numFmt formatCode="0%" sourceLinked="1"/>
        <c:tickLblPos val="nextTo"/>
        <c:spPr>
          <a:ln w="41275">
            <a:solidFill>
              <a:schemeClr val="bg1"/>
            </a:solidFill>
          </a:ln>
        </c:spPr>
        <c:txPr>
          <a:bodyPr/>
          <a:lstStyle/>
          <a:p>
            <a:pPr>
              <a:defRPr sz="1200">
                <a:solidFill>
                  <a:schemeClr val="bg1"/>
                </a:solidFill>
              </a:defRPr>
            </a:pPr>
            <a:endParaRPr lang="en-US"/>
          </a:p>
        </c:txPr>
        <c:crossAx val="62986112"/>
        <c:crosses val="autoZero"/>
        <c:crossBetween val="between"/>
        <c:majorUnit val="0.1"/>
      </c:valAx>
      <c:spPr>
        <a:solidFill>
          <a:schemeClr val="tx1"/>
        </a:solidFill>
      </c:spPr>
    </c:plotArea>
    <c:plotVisOnly val="1"/>
    <c:dispBlanksAs val="gap"/>
  </c:chart>
  <c:spPr>
    <a:ln>
      <a:noFill/>
    </a:ln>
  </c:spPr>
  <c:txPr>
    <a:bodyPr/>
    <a:lstStyle/>
    <a:p>
      <a:pPr>
        <a:defRPr>
          <a:latin typeface="Arial" pitchFamily="34" charset="0"/>
          <a:cs typeface="Arial" pitchFamily="34" charset="0"/>
        </a:defRPr>
      </a:pPr>
      <a:endParaRPr lang="en-US"/>
    </a:p>
  </c:txPr>
  <c:externalData r:id="rId1"/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4.4452976117223889E-2"/>
          <c:y val="2.8546099290779989E-2"/>
          <c:w val="0.89597499812188663"/>
          <c:h val="0.57020369736391663"/>
        </c:manualLayout>
      </c:layout>
      <c:barChart>
        <c:barDir val="col"/>
        <c:grouping val="stacked"/>
        <c:ser>
          <c:idx val="2"/>
          <c:order val="0"/>
          <c:tx>
            <c:strRef>
              <c:f>Traffic!$L$3</c:f>
              <c:strCache>
                <c:ptCount val="1"/>
                <c:pt idx="0">
                  <c:v>Rd</c:v>
                </c:pt>
              </c:strCache>
            </c:strRef>
          </c:tx>
          <c:spPr>
            <a:solidFill>
              <a:srgbClr val="92D050"/>
            </a:solidFill>
          </c:spPr>
          <c:cat>
            <c:multiLvlStrRef>
              <c:f>Traffic!$A$4:$C$54</c:f>
              <c:multiLvlStrCache>
                <c:ptCount val="51"/>
                <c:lvl>
                  <c:pt idx="0">
                    <c:v>Baseline x4</c:v>
                  </c:pt>
                  <c:pt idx="1">
                    <c:v>ECC x4</c:v>
                  </c:pt>
                  <c:pt idx="2">
                    <c:v>ECC x8</c:v>
                  </c:pt>
                  <c:pt idx="4">
                    <c:v>Baseline x4</c:v>
                  </c:pt>
                  <c:pt idx="5">
                    <c:v>ECC x4</c:v>
                  </c:pt>
                  <c:pt idx="6">
                    <c:v>ECC x8</c:v>
                  </c:pt>
                  <c:pt idx="8">
                    <c:v>Baseline x4</c:v>
                  </c:pt>
                  <c:pt idx="9">
                    <c:v>ECC x4</c:v>
                  </c:pt>
                  <c:pt idx="10">
                    <c:v>ECC x8</c:v>
                  </c:pt>
                  <c:pt idx="12">
                    <c:v>Baseline x4</c:v>
                  </c:pt>
                  <c:pt idx="13">
                    <c:v>ECC x4</c:v>
                  </c:pt>
                  <c:pt idx="14">
                    <c:v>ECC x8</c:v>
                  </c:pt>
                  <c:pt idx="16">
                    <c:v>Baseline x4</c:v>
                  </c:pt>
                  <c:pt idx="17">
                    <c:v>ECC x4</c:v>
                  </c:pt>
                  <c:pt idx="18">
                    <c:v>ECC x8</c:v>
                  </c:pt>
                  <c:pt idx="20">
                    <c:v>Baseline x4</c:v>
                  </c:pt>
                  <c:pt idx="21">
                    <c:v>ECC x4</c:v>
                  </c:pt>
                  <c:pt idx="22">
                    <c:v>ECC x8</c:v>
                  </c:pt>
                  <c:pt idx="24">
                    <c:v>Baseline x4</c:v>
                  </c:pt>
                  <c:pt idx="25">
                    <c:v>ECC x4</c:v>
                  </c:pt>
                  <c:pt idx="26">
                    <c:v>ECC x8</c:v>
                  </c:pt>
                  <c:pt idx="28">
                    <c:v>Baseline x4</c:v>
                  </c:pt>
                  <c:pt idx="29">
                    <c:v>ECC x4</c:v>
                  </c:pt>
                  <c:pt idx="30">
                    <c:v>ECC x8</c:v>
                  </c:pt>
                  <c:pt idx="32">
                    <c:v>Baseline x4</c:v>
                  </c:pt>
                  <c:pt idx="33">
                    <c:v>ECC x4</c:v>
                  </c:pt>
                  <c:pt idx="34">
                    <c:v>ECC x8</c:v>
                  </c:pt>
                  <c:pt idx="36">
                    <c:v>Baseline x4</c:v>
                  </c:pt>
                  <c:pt idx="37">
                    <c:v>ECC x4</c:v>
                  </c:pt>
                  <c:pt idx="38">
                    <c:v>ECC x8</c:v>
                  </c:pt>
                  <c:pt idx="40">
                    <c:v>Baseline x4</c:v>
                  </c:pt>
                  <c:pt idx="41">
                    <c:v>ECC x4</c:v>
                  </c:pt>
                  <c:pt idx="42">
                    <c:v>ECC x8</c:v>
                  </c:pt>
                  <c:pt idx="44">
                    <c:v>Baseline x4</c:v>
                  </c:pt>
                  <c:pt idx="45">
                    <c:v>ECC x4</c:v>
                  </c:pt>
                  <c:pt idx="46">
                    <c:v>ECC x8</c:v>
                  </c:pt>
                  <c:pt idx="48">
                    <c:v>Baseline x4</c:v>
                  </c:pt>
                  <c:pt idx="49">
                    <c:v>ECC x4</c:v>
                  </c:pt>
                  <c:pt idx="50">
                    <c:v>ECC x8</c:v>
                  </c:pt>
                </c:lvl>
                <c:lvl>
                  <c:pt idx="0">
                    <c:v>bzip2</c:v>
                  </c:pt>
                  <c:pt idx="4">
                    <c:v>hmmer</c:v>
                  </c:pt>
                  <c:pt idx="8">
                    <c:v>mcf</c:v>
                  </c:pt>
                  <c:pt idx="12">
                    <c:v>libq</c:v>
                  </c:pt>
                  <c:pt idx="16">
                    <c:v>omnet</c:v>
                  </c:pt>
                  <c:pt idx="20">
                    <c:v>milc</c:v>
                  </c:pt>
                  <c:pt idx="24">
                    <c:v>lbm</c:v>
                  </c:pt>
                  <c:pt idx="28">
                    <c:v>sphinx3</c:v>
                  </c:pt>
                  <c:pt idx="32">
                    <c:v>canneal</c:v>
                  </c:pt>
                  <c:pt idx="36">
                    <c:v>dedup</c:v>
                  </c:pt>
                  <c:pt idx="40">
                    <c:v>fluid</c:v>
                  </c:pt>
                  <c:pt idx="44">
                    <c:v>freq</c:v>
                  </c:pt>
                  <c:pt idx="48">
                    <c:v>avg</c:v>
                  </c:pt>
                </c:lvl>
                <c:lvl>
                  <c:pt idx="0">
                    <c:v>SPEC 2006</c:v>
                  </c:pt>
                  <c:pt idx="32">
                    <c:v>PARSEC</c:v>
                  </c:pt>
                  <c:pt idx="48">
                    <c:v> </c:v>
                  </c:pt>
                </c:lvl>
              </c:multiLvlStrCache>
            </c:multiLvlStrRef>
          </c:cat>
          <c:val>
            <c:numRef>
              <c:f>Traffic!$L$4:$L$54</c:f>
              <c:numCache>
                <c:formatCode>General</c:formatCode>
                <c:ptCount val="51"/>
                <c:pt idx="0">
                  <c:v>1.0940199726495021</c:v>
                </c:pt>
                <c:pt idx="1">
                  <c:v>1.1230349719241257</c:v>
                </c:pt>
                <c:pt idx="2">
                  <c:v>1.1391999715200007</c:v>
                </c:pt>
                <c:pt idx="4">
                  <c:v>0.8811449779713757</c:v>
                </c:pt>
                <c:pt idx="5">
                  <c:v>0.88216997794575058</c:v>
                </c:pt>
                <c:pt idx="6">
                  <c:v>0.8826099779347506</c:v>
                </c:pt>
                <c:pt idx="8">
                  <c:v>18.474469815255286</c:v>
                </c:pt>
                <c:pt idx="9">
                  <c:v>18.532279814677189</c:v>
                </c:pt>
                <c:pt idx="10">
                  <c:v>18.546499814534801</c:v>
                </c:pt>
                <c:pt idx="12">
                  <c:v>4.9290149507098455</c:v>
                </c:pt>
                <c:pt idx="13">
                  <c:v>4.9291849507081356</c:v>
                </c:pt>
                <c:pt idx="14">
                  <c:v>4.9292999507070014</c:v>
                </c:pt>
                <c:pt idx="16">
                  <c:v>3.4857699477134512</c:v>
                </c:pt>
                <c:pt idx="17">
                  <c:v>3.596054946059176</c:v>
                </c:pt>
                <c:pt idx="18">
                  <c:v>3.6069349458959956</c:v>
                </c:pt>
                <c:pt idx="20">
                  <c:v>3.2121699357565987</c:v>
                </c:pt>
                <c:pt idx="21">
                  <c:v>3.2133999357320011</c:v>
                </c:pt>
                <c:pt idx="22">
                  <c:v>3.2135649357286997</c:v>
                </c:pt>
                <c:pt idx="24">
                  <c:v>8.032124839357504</c:v>
                </c:pt>
                <c:pt idx="25">
                  <c:v>8.0330598393388026</c:v>
                </c:pt>
                <c:pt idx="26">
                  <c:v>8.0332848393343248</c:v>
                </c:pt>
                <c:pt idx="28">
                  <c:v>4.4180599116388022</c:v>
                </c:pt>
                <c:pt idx="29">
                  <c:v>4.4191949116161018</c:v>
                </c:pt>
                <c:pt idx="30">
                  <c:v>4.4201749115964617</c:v>
                </c:pt>
                <c:pt idx="32">
                  <c:v>13.198632747451262</c:v>
                </c:pt>
                <c:pt idx="33">
                  <c:v>13.581915512769324</c:v>
                </c:pt>
                <c:pt idx="34">
                  <c:v>13.769964397740766</c:v>
                </c:pt>
                <c:pt idx="36">
                  <c:v>0.54987337684449455</c:v>
                </c:pt>
                <c:pt idx="37">
                  <c:v>0.55203078223349944</c:v>
                </c:pt>
                <c:pt idx="38">
                  <c:v>0.55288643115049163</c:v>
                </c:pt>
                <c:pt idx="40">
                  <c:v>3.9748278303753142</c:v>
                </c:pt>
                <c:pt idx="41">
                  <c:v>3.9856313182888736</c:v>
                </c:pt>
                <c:pt idx="42">
                  <c:v>3.9902216545961351</c:v>
                </c:pt>
                <c:pt idx="44">
                  <c:v>1.2552312219728068</c:v>
                </c:pt>
                <c:pt idx="45">
                  <c:v>1.2596145458040156</c:v>
                </c:pt>
                <c:pt idx="46">
                  <c:v>1.261554154105573</c:v>
                </c:pt>
                <c:pt idx="48">
                  <c:v>2.92017251311391</c:v>
                </c:pt>
                <c:pt idx="49">
                  <c:v>2.9526206595871569</c:v>
                </c:pt>
                <c:pt idx="50">
                  <c:v>2.9669007878229263</c:v>
                </c:pt>
              </c:numCache>
            </c:numRef>
          </c:val>
        </c:ser>
        <c:ser>
          <c:idx val="0"/>
          <c:order val="1"/>
          <c:tx>
            <c:strRef>
              <c:f>Traffic!$M$3</c:f>
              <c:strCache>
                <c:ptCount val="1"/>
                <c:pt idx="0">
                  <c:v>Wr</c:v>
                </c:pt>
              </c:strCache>
            </c:strRef>
          </c:tx>
          <c:spPr>
            <a:solidFill>
              <a:srgbClr val="0070C0"/>
            </a:solidFill>
          </c:spPr>
          <c:cat>
            <c:multiLvlStrRef>
              <c:f>Traffic!$A$4:$C$54</c:f>
              <c:multiLvlStrCache>
                <c:ptCount val="51"/>
                <c:lvl>
                  <c:pt idx="0">
                    <c:v>Baseline x4</c:v>
                  </c:pt>
                  <c:pt idx="1">
                    <c:v>ECC x4</c:v>
                  </c:pt>
                  <c:pt idx="2">
                    <c:v>ECC x8</c:v>
                  </c:pt>
                  <c:pt idx="4">
                    <c:v>Baseline x4</c:v>
                  </c:pt>
                  <c:pt idx="5">
                    <c:v>ECC x4</c:v>
                  </c:pt>
                  <c:pt idx="6">
                    <c:v>ECC x8</c:v>
                  </c:pt>
                  <c:pt idx="8">
                    <c:v>Baseline x4</c:v>
                  </c:pt>
                  <c:pt idx="9">
                    <c:v>ECC x4</c:v>
                  </c:pt>
                  <c:pt idx="10">
                    <c:v>ECC x8</c:v>
                  </c:pt>
                  <c:pt idx="12">
                    <c:v>Baseline x4</c:v>
                  </c:pt>
                  <c:pt idx="13">
                    <c:v>ECC x4</c:v>
                  </c:pt>
                  <c:pt idx="14">
                    <c:v>ECC x8</c:v>
                  </c:pt>
                  <c:pt idx="16">
                    <c:v>Baseline x4</c:v>
                  </c:pt>
                  <c:pt idx="17">
                    <c:v>ECC x4</c:v>
                  </c:pt>
                  <c:pt idx="18">
                    <c:v>ECC x8</c:v>
                  </c:pt>
                  <c:pt idx="20">
                    <c:v>Baseline x4</c:v>
                  </c:pt>
                  <c:pt idx="21">
                    <c:v>ECC x4</c:v>
                  </c:pt>
                  <c:pt idx="22">
                    <c:v>ECC x8</c:v>
                  </c:pt>
                  <c:pt idx="24">
                    <c:v>Baseline x4</c:v>
                  </c:pt>
                  <c:pt idx="25">
                    <c:v>ECC x4</c:v>
                  </c:pt>
                  <c:pt idx="26">
                    <c:v>ECC x8</c:v>
                  </c:pt>
                  <c:pt idx="28">
                    <c:v>Baseline x4</c:v>
                  </c:pt>
                  <c:pt idx="29">
                    <c:v>ECC x4</c:v>
                  </c:pt>
                  <c:pt idx="30">
                    <c:v>ECC x8</c:v>
                  </c:pt>
                  <c:pt idx="32">
                    <c:v>Baseline x4</c:v>
                  </c:pt>
                  <c:pt idx="33">
                    <c:v>ECC x4</c:v>
                  </c:pt>
                  <c:pt idx="34">
                    <c:v>ECC x8</c:v>
                  </c:pt>
                  <c:pt idx="36">
                    <c:v>Baseline x4</c:v>
                  </c:pt>
                  <c:pt idx="37">
                    <c:v>ECC x4</c:v>
                  </c:pt>
                  <c:pt idx="38">
                    <c:v>ECC x8</c:v>
                  </c:pt>
                  <c:pt idx="40">
                    <c:v>Baseline x4</c:v>
                  </c:pt>
                  <c:pt idx="41">
                    <c:v>ECC x4</c:v>
                  </c:pt>
                  <c:pt idx="42">
                    <c:v>ECC x8</c:v>
                  </c:pt>
                  <c:pt idx="44">
                    <c:v>Baseline x4</c:v>
                  </c:pt>
                  <c:pt idx="45">
                    <c:v>ECC x4</c:v>
                  </c:pt>
                  <c:pt idx="46">
                    <c:v>ECC x8</c:v>
                  </c:pt>
                  <c:pt idx="48">
                    <c:v>Baseline x4</c:v>
                  </c:pt>
                  <c:pt idx="49">
                    <c:v>ECC x4</c:v>
                  </c:pt>
                  <c:pt idx="50">
                    <c:v>ECC x8</c:v>
                  </c:pt>
                </c:lvl>
                <c:lvl>
                  <c:pt idx="0">
                    <c:v>bzip2</c:v>
                  </c:pt>
                  <c:pt idx="4">
                    <c:v>hmmer</c:v>
                  </c:pt>
                  <c:pt idx="8">
                    <c:v>mcf</c:v>
                  </c:pt>
                  <c:pt idx="12">
                    <c:v>libq</c:v>
                  </c:pt>
                  <c:pt idx="16">
                    <c:v>omnet</c:v>
                  </c:pt>
                  <c:pt idx="20">
                    <c:v>milc</c:v>
                  </c:pt>
                  <c:pt idx="24">
                    <c:v>lbm</c:v>
                  </c:pt>
                  <c:pt idx="28">
                    <c:v>sphinx3</c:v>
                  </c:pt>
                  <c:pt idx="32">
                    <c:v>canneal</c:v>
                  </c:pt>
                  <c:pt idx="36">
                    <c:v>dedup</c:v>
                  </c:pt>
                  <c:pt idx="40">
                    <c:v>fluid</c:v>
                  </c:pt>
                  <c:pt idx="44">
                    <c:v>freq</c:v>
                  </c:pt>
                  <c:pt idx="48">
                    <c:v>avg</c:v>
                  </c:pt>
                </c:lvl>
                <c:lvl>
                  <c:pt idx="0">
                    <c:v>SPEC 2006</c:v>
                  </c:pt>
                  <c:pt idx="32">
                    <c:v>PARSEC</c:v>
                  </c:pt>
                  <c:pt idx="48">
                    <c:v> </c:v>
                  </c:pt>
                </c:lvl>
              </c:multiLvlStrCache>
            </c:multiLvlStrRef>
          </c:cat>
          <c:val>
            <c:numRef>
              <c:f>Traffic!$M$4:$M$54</c:f>
              <c:numCache>
                <c:formatCode>General</c:formatCode>
                <c:ptCount val="51"/>
                <c:pt idx="0">
                  <c:v>0.52768998680775037</c:v>
                </c:pt>
                <c:pt idx="1">
                  <c:v>0.5416949864576257</c:v>
                </c:pt>
                <c:pt idx="2">
                  <c:v>0.55013498624662538</c:v>
                </c:pt>
                <c:pt idx="4">
                  <c:v>0.63233498419162537</c:v>
                </c:pt>
                <c:pt idx="5">
                  <c:v>0.63448998413775037</c:v>
                </c:pt>
                <c:pt idx="6">
                  <c:v>0.63599998410000524</c:v>
                </c:pt>
                <c:pt idx="8">
                  <c:v>0.93306999066930063</c:v>
                </c:pt>
                <c:pt idx="9">
                  <c:v>0.93564499064355788</c:v>
                </c:pt>
                <c:pt idx="10">
                  <c:v>0.93644999063550494</c:v>
                </c:pt>
                <c:pt idx="12">
                  <c:v>1.1484299885157001</c:v>
                </c:pt>
                <c:pt idx="13">
                  <c:v>1.1485349885146499</c:v>
                </c:pt>
                <c:pt idx="14">
                  <c:v>1.1486699885133</c:v>
                </c:pt>
                <c:pt idx="16">
                  <c:v>1.5542699766859505</c:v>
                </c:pt>
                <c:pt idx="17">
                  <c:v>1.605999975909991</c:v>
                </c:pt>
                <c:pt idx="18">
                  <c:v>1.6113199758302021</c:v>
                </c:pt>
                <c:pt idx="20">
                  <c:v>1.0037349799253004</c:v>
                </c:pt>
                <c:pt idx="21">
                  <c:v>1.0110399797792005</c:v>
                </c:pt>
                <c:pt idx="22">
                  <c:v>1.011559979768808</c:v>
                </c:pt>
                <c:pt idx="24">
                  <c:v>5.8417148831656975</c:v>
                </c:pt>
                <c:pt idx="25">
                  <c:v>5.8431948831361025</c:v>
                </c:pt>
                <c:pt idx="26">
                  <c:v>5.8445448831091005</c:v>
                </c:pt>
                <c:pt idx="28">
                  <c:v>0.33529499329410439</c:v>
                </c:pt>
                <c:pt idx="29">
                  <c:v>0.33541999329160577</c:v>
                </c:pt>
                <c:pt idx="30">
                  <c:v>0.33539499329210576</c:v>
                </c:pt>
                <c:pt idx="32">
                  <c:v>6.3362088819550424</c:v>
                </c:pt>
                <c:pt idx="33">
                  <c:v>6.4443583955549624</c:v>
                </c:pt>
                <c:pt idx="34">
                  <c:v>6.5050140812325576</c:v>
                </c:pt>
                <c:pt idx="36">
                  <c:v>0.26374549749656623</c:v>
                </c:pt>
                <c:pt idx="37">
                  <c:v>0.26463943336862084</c:v>
                </c:pt>
                <c:pt idx="38">
                  <c:v>0.26510016740085152</c:v>
                </c:pt>
                <c:pt idx="40">
                  <c:v>2.2326897646175476</c:v>
                </c:pt>
                <c:pt idx="41">
                  <c:v>2.2383665620148432</c:v>
                </c:pt>
                <c:pt idx="42">
                  <c:v>2.2409948504464681</c:v>
                </c:pt>
                <c:pt idx="44">
                  <c:v>0.54905776901007597</c:v>
                </c:pt>
                <c:pt idx="45">
                  <c:v>0.55031137184942458</c:v>
                </c:pt>
                <c:pt idx="46">
                  <c:v>0.55071613154220656</c:v>
                </c:pt>
                <c:pt idx="48">
                  <c:v>1.1672107620381831</c:v>
                </c:pt>
                <c:pt idx="49">
                  <c:v>1.1772672880276658</c:v>
                </c:pt>
                <c:pt idx="50">
                  <c:v>1.1820575604007364</c:v>
                </c:pt>
              </c:numCache>
            </c:numRef>
          </c:val>
        </c:ser>
        <c:ser>
          <c:idx val="1"/>
          <c:order val="2"/>
          <c:tx>
            <c:strRef>
              <c:f>Traffic!$N$3</c:f>
              <c:strCache>
                <c:ptCount val="1"/>
                <c:pt idx="0">
                  <c:v>T2EC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</c:spPr>
          <c:cat>
            <c:multiLvlStrRef>
              <c:f>Traffic!$A$4:$C$54</c:f>
              <c:multiLvlStrCache>
                <c:ptCount val="51"/>
                <c:lvl>
                  <c:pt idx="0">
                    <c:v>Baseline x4</c:v>
                  </c:pt>
                  <c:pt idx="1">
                    <c:v>ECC x4</c:v>
                  </c:pt>
                  <c:pt idx="2">
                    <c:v>ECC x8</c:v>
                  </c:pt>
                  <c:pt idx="4">
                    <c:v>Baseline x4</c:v>
                  </c:pt>
                  <c:pt idx="5">
                    <c:v>ECC x4</c:v>
                  </c:pt>
                  <c:pt idx="6">
                    <c:v>ECC x8</c:v>
                  </c:pt>
                  <c:pt idx="8">
                    <c:v>Baseline x4</c:v>
                  </c:pt>
                  <c:pt idx="9">
                    <c:v>ECC x4</c:v>
                  </c:pt>
                  <c:pt idx="10">
                    <c:v>ECC x8</c:v>
                  </c:pt>
                  <c:pt idx="12">
                    <c:v>Baseline x4</c:v>
                  </c:pt>
                  <c:pt idx="13">
                    <c:v>ECC x4</c:v>
                  </c:pt>
                  <c:pt idx="14">
                    <c:v>ECC x8</c:v>
                  </c:pt>
                  <c:pt idx="16">
                    <c:v>Baseline x4</c:v>
                  </c:pt>
                  <c:pt idx="17">
                    <c:v>ECC x4</c:v>
                  </c:pt>
                  <c:pt idx="18">
                    <c:v>ECC x8</c:v>
                  </c:pt>
                  <c:pt idx="20">
                    <c:v>Baseline x4</c:v>
                  </c:pt>
                  <c:pt idx="21">
                    <c:v>ECC x4</c:v>
                  </c:pt>
                  <c:pt idx="22">
                    <c:v>ECC x8</c:v>
                  </c:pt>
                  <c:pt idx="24">
                    <c:v>Baseline x4</c:v>
                  </c:pt>
                  <c:pt idx="25">
                    <c:v>ECC x4</c:v>
                  </c:pt>
                  <c:pt idx="26">
                    <c:v>ECC x8</c:v>
                  </c:pt>
                  <c:pt idx="28">
                    <c:v>Baseline x4</c:v>
                  </c:pt>
                  <c:pt idx="29">
                    <c:v>ECC x4</c:v>
                  </c:pt>
                  <c:pt idx="30">
                    <c:v>ECC x8</c:v>
                  </c:pt>
                  <c:pt idx="32">
                    <c:v>Baseline x4</c:v>
                  </c:pt>
                  <c:pt idx="33">
                    <c:v>ECC x4</c:v>
                  </c:pt>
                  <c:pt idx="34">
                    <c:v>ECC x8</c:v>
                  </c:pt>
                  <c:pt idx="36">
                    <c:v>Baseline x4</c:v>
                  </c:pt>
                  <c:pt idx="37">
                    <c:v>ECC x4</c:v>
                  </c:pt>
                  <c:pt idx="38">
                    <c:v>ECC x8</c:v>
                  </c:pt>
                  <c:pt idx="40">
                    <c:v>Baseline x4</c:v>
                  </c:pt>
                  <c:pt idx="41">
                    <c:v>ECC x4</c:v>
                  </c:pt>
                  <c:pt idx="42">
                    <c:v>ECC x8</c:v>
                  </c:pt>
                  <c:pt idx="44">
                    <c:v>Baseline x4</c:v>
                  </c:pt>
                  <c:pt idx="45">
                    <c:v>ECC x4</c:v>
                  </c:pt>
                  <c:pt idx="46">
                    <c:v>ECC x8</c:v>
                  </c:pt>
                  <c:pt idx="48">
                    <c:v>Baseline x4</c:v>
                  </c:pt>
                  <c:pt idx="49">
                    <c:v>ECC x4</c:v>
                  </c:pt>
                  <c:pt idx="50">
                    <c:v>ECC x8</c:v>
                  </c:pt>
                </c:lvl>
                <c:lvl>
                  <c:pt idx="0">
                    <c:v>bzip2</c:v>
                  </c:pt>
                  <c:pt idx="4">
                    <c:v>hmmer</c:v>
                  </c:pt>
                  <c:pt idx="8">
                    <c:v>mcf</c:v>
                  </c:pt>
                  <c:pt idx="12">
                    <c:v>libq</c:v>
                  </c:pt>
                  <c:pt idx="16">
                    <c:v>omnet</c:v>
                  </c:pt>
                  <c:pt idx="20">
                    <c:v>milc</c:v>
                  </c:pt>
                  <c:pt idx="24">
                    <c:v>lbm</c:v>
                  </c:pt>
                  <c:pt idx="28">
                    <c:v>sphinx3</c:v>
                  </c:pt>
                  <c:pt idx="32">
                    <c:v>canneal</c:v>
                  </c:pt>
                  <c:pt idx="36">
                    <c:v>dedup</c:v>
                  </c:pt>
                  <c:pt idx="40">
                    <c:v>fluid</c:v>
                  </c:pt>
                  <c:pt idx="44">
                    <c:v>freq</c:v>
                  </c:pt>
                  <c:pt idx="48">
                    <c:v>avg</c:v>
                  </c:pt>
                </c:lvl>
                <c:lvl>
                  <c:pt idx="0">
                    <c:v>SPEC 2006</c:v>
                  </c:pt>
                  <c:pt idx="32">
                    <c:v>PARSEC</c:v>
                  </c:pt>
                  <c:pt idx="48">
                    <c:v> </c:v>
                  </c:pt>
                </c:lvl>
              </c:multiLvlStrCache>
            </c:multiLvlStrRef>
          </c:cat>
          <c:val>
            <c:numRef>
              <c:f>Traffic!$N$4:$N$54</c:f>
              <c:numCache>
                <c:formatCode>General</c:formatCode>
                <c:ptCount val="51"/>
                <c:pt idx="0">
                  <c:v>0</c:v>
                </c:pt>
                <c:pt idx="1">
                  <c:v>7.2674998183125061E-2</c:v>
                </c:pt>
                <c:pt idx="2">
                  <c:v>0.12027499699312509</c:v>
                </c:pt>
                <c:pt idx="4">
                  <c:v>0</c:v>
                </c:pt>
                <c:pt idx="5">
                  <c:v>2.3244999418875242E-2</c:v>
                </c:pt>
                <c:pt idx="6">
                  <c:v>4.2144998946375023E-2</c:v>
                </c:pt>
                <c:pt idx="8">
                  <c:v>0</c:v>
                </c:pt>
                <c:pt idx="9">
                  <c:v>0.20401999795980041</c:v>
                </c:pt>
                <c:pt idx="10">
                  <c:v>0.26940999730590343</c:v>
                </c:pt>
                <c:pt idx="12">
                  <c:v>0</c:v>
                </c:pt>
                <c:pt idx="13">
                  <c:v>7.0014999299850014E-2</c:v>
                </c:pt>
                <c:pt idx="14">
                  <c:v>0.13315499866844988</c:v>
                </c:pt>
                <c:pt idx="16">
                  <c:v>0</c:v>
                </c:pt>
                <c:pt idx="17">
                  <c:v>0.59929499101057515</c:v>
                </c:pt>
                <c:pt idx="18">
                  <c:v>0.66739998998900063</c:v>
                </c:pt>
                <c:pt idx="20">
                  <c:v>0</c:v>
                </c:pt>
                <c:pt idx="21">
                  <c:v>0.38763999224720297</c:v>
                </c:pt>
                <c:pt idx="22">
                  <c:v>0.42727999145440354</c:v>
                </c:pt>
                <c:pt idx="24">
                  <c:v>0</c:v>
                </c:pt>
                <c:pt idx="25">
                  <c:v>0.18666999626660041</c:v>
                </c:pt>
                <c:pt idx="26">
                  <c:v>0.36840999263180257</c:v>
                </c:pt>
                <c:pt idx="28">
                  <c:v>0</c:v>
                </c:pt>
                <c:pt idx="29">
                  <c:v>2.9899999402000096E-2</c:v>
                </c:pt>
                <c:pt idx="30">
                  <c:v>4.6984999060300008E-2</c:v>
                </c:pt>
                <c:pt idx="32">
                  <c:v>0</c:v>
                </c:pt>
                <c:pt idx="33">
                  <c:v>1.5510842880431022</c:v>
                </c:pt>
                <c:pt idx="34">
                  <c:v>2.5015700583563509</c:v>
                </c:pt>
                <c:pt idx="36">
                  <c:v>0</c:v>
                </c:pt>
                <c:pt idx="37">
                  <c:v>1.8185443272068301E-2</c:v>
                </c:pt>
                <c:pt idx="38">
                  <c:v>2.8515607899423256E-2</c:v>
                </c:pt>
                <c:pt idx="40">
                  <c:v>0</c:v>
                </c:pt>
                <c:pt idx="41">
                  <c:v>0.47175026812591397</c:v>
                </c:pt>
                <c:pt idx="42">
                  <c:v>0.742450223907406</c:v>
                </c:pt>
                <c:pt idx="44">
                  <c:v>0</c:v>
                </c:pt>
                <c:pt idx="45">
                  <c:v>4.1834221883459803E-2</c:v>
                </c:pt>
                <c:pt idx="46">
                  <c:v>6.2806231114455172E-2</c:v>
                </c:pt>
                <c:pt idx="48">
                  <c:v>0</c:v>
                </c:pt>
                <c:pt idx="49">
                  <c:v>0.19839924635731931</c:v>
                </c:pt>
                <c:pt idx="50">
                  <c:v>0.30457312329526903</c:v>
                </c:pt>
              </c:numCache>
            </c:numRef>
          </c:val>
        </c:ser>
        <c:gapWidth val="45"/>
        <c:overlap val="100"/>
        <c:axId val="63033728"/>
        <c:axId val="63035648"/>
      </c:barChart>
      <c:lineChart>
        <c:grouping val="standard"/>
        <c:ser>
          <c:idx val="3"/>
          <c:order val="3"/>
          <c:tx>
            <c:strRef>
              <c:f>Traffic!$P$3</c:f>
              <c:strCache>
                <c:ptCount val="1"/>
                <c:pt idx="0">
                  <c:v>Traffic Increase</c:v>
                </c:pt>
              </c:strCache>
            </c:strRef>
          </c:tx>
          <c:spPr>
            <a:ln>
              <a:solidFill>
                <a:schemeClr val="bg1"/>
              </a:solidFill>
            </a:ln>
          </c:spPr>
          <c:marker>
            <c:symbol val="diamond"/>
            <c:size val="8"/>
            <c:spPr>
              <a:solidFill>
                <a:schemeClr val="bg1"/>
              </a:solidFill>
              <a:ln w="28575">
                <a:solidFill>
                  <a:schemeClr val="bg1"/>
                </a:solidFill>
              </a:ln>
            </c:spPr>
          </c:marker>
          <c:val>
            <c:numRef>
              <c:f>Traffic!$P$4:$P$54</c:f>
              <c:numCache>
                <c:formatCode>0%</c:formatCode>
                <c:ptCount val="51"/>
                <c:pt idx="0">
                  <c:v>0</c:v>
                </c:pt>
                <c:pt idx="1">
                  <c:v>7.1341361895776792E-2</c:v>
                </c:pt>
                <c:pt idx="2">
                  <c:v>0.11586535200498239</c:v>
                </c:pt>
                <c:pt idx="4">
                  <c:v>0</c:v>
                </c:pt>
                <c:pt idx="5">
                  <c:v>1.7459761609007123E-2</c:v>
                </c:pt>
                <c:pt idx="6">
                  <c:v>3.1235959510532096E-2</c:v>
                </c:pt>
                <c:pt idx="8">
                  <c:v>0</c:v>
                </c:pt>
                <c:pt idx="9">
                  <c:v>1.3623828676896047E-2</c:v>
                </c:pt>
                <c:pt idx="10">
                  <c:v>1.7767321360667263E-2</c:v>
                </c:pt>
                <c:pt idx="12">
                  <c:v>0</c:v>
                </c:pt>
                <c:pt idx="13">
                  <c:v>1.1565715526837477E-2</c:v>
                </c:pt>
                <c:pt idx="14">
                  <c:v>2.1996085526072406E-2</c:v>
                </c:pt>
                <c:pt idx="16">
                  <c:v>0</c:v>
                </c:pt>
                <c:pt idx="17">
                  <c:v>0.15105237260021731</c:v>
                </c:pt>
                <c:pt idx="18">
                  <c:v>0.1677794223855367</c:v>
                </c:pt>
                <c:pt idx="20">
                  <c:v>0</c:v>
                </c:pt>
                <c:pt idx="21">
                  <c:v>9.397151975673057E-2</c:v>
                </c:pt>
                <c:pt idx="22">
                  <c:v>0.10353648860683529</c:v>
                </c:pt>
                <c:pt idx="24">
                  <c:v>0</c:v>
                </c:pt>
                <c:pt idx="25">
                  <c:v>1.36288871718282E-2</c:v>
                </c:pt>
                <c:pt idx="26">
                  <c:v>2.6841883717846113E-2</c:v>
                </c:pt>
                <c:pt idx="28">
                  <c:v>0</c:v>
                </c:pt>
                <c:pt idx="29">
                  <c:v>6.5553698387768033E-3</c:v>
                </c:pt>
                <c:pt idx="30">
                  <c:v>1.0350583955963669E-2</c:v>
                </c:pt>
                <c:pt idx="32">
                  <c:v>0</c:v>
                </c:pt>
                <c:pt idx="33">
                  <c:v>0.10455762097842652</c:v>
                </c:pt>
                <c:pt idx="34">
                  <c:v>0.16594487784551704</c:v>
                </c:pt>
                <c:pt idx="36">
                  <c:v>0</c:v>
                </c:pt>
                <c:pt idx="37">
                  <c:v>2.6101637023020142E-2</c:v>
                </c:pt>
                <c:pt idx="38">
                  <c:v>4.0416137268618729E-2</c:v>
                </c:pt>
                <c:pt idx="40">
                  <c:v>0</c:v>
                </c:pt>
                <c:pt idx="41">
                  <c:v>7.8651497311999163E-2</c:v>
                </c:pt>
                <c:pt idx="42">
                  <c:v>0.12342278893822417</c:v>
                </c:pt>
                <c:pt idx="44">
                  <c:v>0</c:v>
                </c:pt>
                <c:pt idx="45">
                  <c:v>2.6310169153200613E-2</c:v>
                </c:pt>
                <c:pt idx="46">
                  <c:v>3.9232920077172696E-2</c:v>
                </c:pt>
                <c:pt idx="48">
                  <c:v>0</c:v>
                </c:pt>
                <c:pt idx="49">
                  <c:v>5.8938421626507434E-2</c:v>
                </c:pt>
                <c:pt idx="50">
                  <c:v>8.9580098493007493E-2</c:v>
                </c:pt>
              </c:numCache>
            </c:numRef>
          </c:val>
        </c:ser>
        <c:marker val="1"/>
        <c:axId val="64575744"/>
        <c:axId val="64573824"/>
      </c:lineChart>
      <c:catAx>
        <c:axId val="63033728"/>
        <c:scaling>
          <c:orientation val="minMax"/>
        </c:scaling>
        <c:axPos val="b"/>
        <c:tickLblPos val="nextTo"/>
        <c:spPr>
          <a:ln w="28575">
            <a:solidFill>
              <a:schemeClr val="bg1"/>
            </a:solidFill>
          </a:ln>
        </c:spPr>
        <c:txPr>
          <a:bodyPr/>
          <a:lstStyle/>
          <a:p>
            <a:pPr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63035648"/>
        <c:crosses val="autoZero"/>
        <c:auto val="1"/>
        <c:lblAlgn val="ctr"/>
        <c:lblOffset val="100"/>
      </c:catAx>
      <c:valAx>
        <c:axId val="63035648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 sz="1200" b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defRPr>
                </a:pPr>
                <a:r>
                  <a:rPr lang="en-US" sz="1200" b="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 Request per </a:t>
                </a:r>
                <a:r>
                  <a:rPr lang="en-US" sz="1200" b="0" dirty="0" smtClean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KI</a:t>
                </a:r>
                <a:endParaRPr lang="en-US" sz="1200" b="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endParaRPr>
              </a:p>
            </c:rich>
          </c:tx>
          <c:layout>
            <c:manualLayout>
              <c:xMode val="edge"/>
              <c:yMode val="edge"/>
              <c:x val="5.1020414995502734E-3"/>
              <c:y val="0.70130434782608697"/>
            </c:manualLayout>
          </c:layout>
        </c:title>
        <c:numFmt formatCode="General" sourceLinked="1"/>
        <c:tickLblPos val="nextTo"/>
        <c:spPr>
          <a:ln w="28575">
            <a:solidFill>
              <a:schemeClr val="bg1"/>
            </a:solidFill>
          </a:ln>
        </c:spPr>
        <c:txPr>
          <a:bodyPr/>
          <a:lstStyle/>
          <a:p>
            <a:pPr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63033728"/>
        <c:crosses val="autoZero"/>
        <c:crossBetween val="between"/>
      </c:valAx>
      <c:valAx>
        <c:axId val="64573824"/>
        <c:scaling>
          <c:orientation val="minMax"/>
          <c:max val="0.25"/>
        </c:scaling>
        <c:axPos val="r"/>
        <c:title>
          <c:tx>
            <c:rich>
              <a:bodyPr rot="-5400000" vert="horz"/>
              <a:lstStyle/>
              <a:p>
                <a:pPr>
                  <a:defRPr sz="1200" b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defRPr>
                </a:pPr>
                <a:r>
                  <a:rPr lang="en-US" sz="1200" b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Traffic Increase</a:t>
                </a:r>
              </a:p>
            </c:rich>
          </c:tx>
          <c:layout>
            <c:manualLayout>
              <c:xMode val="edge"/>
              <c:yMode val="edge"/>
              <c:x val="0.94542690361386583"/>
              <c:y val="0.70329111035033665"/>
            </c:manualLayout>
          </c:layout>
        </c:title>
        <c:numFmt formatCode="0%" sourceLinked="1"/>
        <c:tickLblPos val="nextTo"/>
        <c:spPr>
          <a:ln w="28575">
            <a:solidFill>
              <a:schemeClr val="bg1"/>
            </a:solidFill>
          </a:ln>
        </c:spPr>
        <c:txPr>
          <a:bodyPr/>
          <a:lstStyle/>
          <a:p>
            <a:pPr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64575744"/>
        <c:crosses val="max"/>
        <c:crossBetween val="between"/>
      </c:valAx>
      <c:catAx>
        <c:axId val="64575744"/>
        <c:scaling>
          <c:orientation val="minMax"/>
        </c:scaling>
        <c:delete val="1"/>
        <c:axPos val="b"/>
        <c:tickLblPos val="none"/>
        <c:crossAx val="64573824"/>
        <c:crosses val="autoZero"/>
        <c:auto val="1"/>
        <c:lblAlgn val="ctr"/>
        <c:lblOffset val="100"/>
      </c:catAx>
      <c:spPr>
        <a:solidFill>
          <a:prstClr val="black"/>
        </a:solidFill>
      </c:spPr>
    </c:plotArea>
    <c:legend>
      <c:legendPos val="r"/>
      <c:layout>
        <c:manualLayout>
          <c:xMode val="edge"/>
          <c:yMode val="edge"/>
          <c:x val="6.4797579264827584E-2"/>
          <c:y val="3.9716870497570805E-2"/>
          <c:w val="0.54566052622804195"/>
          <c:h val="8.0358503635000245E-2"/>
        </c:manualLayout>
      </c:layout>
      <c:spPr>
        <a:solidFill>
          <a:schemeClr val="tx1"/>
        </a:solidFill>
        <a:ln>
          <a:solidFill>
            <a:schemeClr val="tx1"/>
          </a:solidFill>
        </a:ln>
      </c:spPr>
      <c:txPr>
        <a:bodyPr/>
        <a:lstStyle/>
        <a:p>
          <a:pPr>
            <a:defRPr sz="1600">
              <a:solidFill>
                <a:schemeClr val="bg1"/>
              </a:solidFill>
              <a:latin typeface="Arial" pitchFamily="34" charset="0"/>
              <a:cs typeface="Arial" pitchFamily="34" charset="0"/>
            </a:defRPr>
          </a:pPr>
          <a:endParaRPr lang="en-US"/>
        </a:p>
      </c:txPr>
    </c:legend>
    <c:plotVisOnly val="1"/>
    <c:dispBlanksAs val="gap"/>
  </c:chart>
  <c:spPr>
    <a:ln>
      <a:noFill/>
    </a:ln>
  </c:spPr>
  <c:externalData r:id="rId1"/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0.22522727272727291"/>
          <c:y val="2.3181994323615732E-2"/>
          <c:w val="0.52685635886422899"/>
          <c:h val="0.56266946251284178"/>
        </c:manualLayout>
      </c:layout>
      <c:barChart>
        <c:barDir val="col"/>
        <c:grouping val="stacked"/>
        <c:ser>
          <c:idx val="0"/>
          <c:order val="0"/>
          <c:tx>
            <c:strRef>
              <c:f>Traffic!$L$3</c:f>
              <c:strCache>
                <c:ptCount val="1"/>
                <c:pt idx="0">
                  <c:v>Rd</c:v>
                </c:pt>
              </c:strCache>
            </c:strRef>
          </c:tx>
          <c:spPr>
            <a:solidFill>
              <a:srgbClr val="92D050"/>
            </a:solidFill>
          </c:spPr>
          <c:cat>
            <c:multiLvlStrRef>
              <c:f>Traffic!$A$56:$C$62</c:f>
              <c:multiLvlStrCache>
                <c:ptCount val="7"/>
                <c:lvl>
                  <c:pt idx="0">
                    <c:v>Baseline x4</c:v>
                  </c:pt>
                  <c:pt idx="1">
                    <c:v>ECC x4</c:v>
                  </c:pt>
                  <c:pt idx="2">
                    <c:v>ECC x8</c:v>
                  </c:pt>
                  <c:pt idx="4">
                    <c:v>Baseline x4</c:v>
                  </c:pt>
                  <c:pt idx="5">
                    <c:v>ECC x4</c:v>
                  </c:pt>
                  <c:pt idx="6">
                    <c:v>ECC x8</c:v>
                  </c:pt>
                </c:lvl>
                <c:lvl>
                  <c:pt idx="0">
                    <c:v>STREAM</c:v>
                  </c:pt>
                  <c:pt idx="4">
                    <c:v>GUPS</c:v>
                  </c:pt>
                </c:lvl>
                <c:lvl>
                  <c:pt idx="0">
                    <c:v> </c:v>
                  </c:pt>
                </c:lvl>
              </c:multiLvlStrCache>
            </c:multiLvlStrRef>
          </c:cat>
          <c:val>
            <c:numRef>
              <c:f>Traffic!$L$56:$L$62</c:f>
              <c:numCache>
                <c:formatCode>General</c:formatCode>
                <c:ptCount val="7"/>
                <c:pt idx="0">
                  <c:v>34.905428242985224</c:v>
                </c:pt>
                <c:pt idx="1">
                  <c:v>34.905646069640063</c:v>
                </c:pt>
                <c:pt idx="2">
                  <c:v>34.906612675425677</c:v>
                </c:pt>
                <c:pt idx="4">
                  <c:v>92.763023608554647</c:v>
                </c:pt>
                <c:pt idx="5">
                  <c:v>93.279273600810896</c:v>
                </c:pt>
                <c:pt idx="6">
                  <c:v>93.315213600272656</c:v>
                </c:pt>
              </c:numCache>
            </c:numRef>
          </c:val>
        </c:ser>
        <c:ser>
          <c:idx val="1"/>
          <c:order val="1"/>
          <c:tx>
            <c:strRef>
              <c:f>Traffic!$M$3</c:f>
              <c:strCache>
                <c:ptCount val="1"/>
                <c:pt idx="0">
                  <c:v>Wr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</c:spPr>
          <c:cat>
            <c:multiLvlStrRef>
              <c:f>Traffic!$A$56:$C$62</c:f>
              <c:multiLvlStrCache>
                <c:ptCount val="7"/>
                <c:lvl>
                  <c:pt idx="0">
                    <c:v>Baseline x4</c:v>
                  </c:pt>
                  <c:pt idx="1">
                    <c:v>ECC x4</c:v>
                  </c:pt>
                  <c:pt idx="2">
                    <c:v>ECC x8</c:v>
                  </c:pt>
                  <c:pt idx="4">
                    <c:v>Baseline x4</c:v>
                  </c:pt>
                  <c:pt idx="5">
                    <c:v>ECC x4</c:v>
                  </c:pt>
                  <c:pt idx="6">
                    <c:v>ECC x8</c:v>
                  </c:pt>
                </c:lvl>
                <c:lvl>
                  <c:pt idx="0">
                    <c:v>STREAM</c:v>
                  </c:pt>
                  <c:pt idx="4">
                    <c:v>GUPS</c:v>
                  </c:pt>
                </c:lvl>
                <c:lvl>
                  <c:pt idx="0">
                    <c:v> </c:v>
                  </c:pt>
                </c:lvl>
              </c:multiLvlStrCache>
            </c:multiLvlStrRef>
          </c:cat>
          <c:val>
            <c:numRef>
              <c:f>Traffic!$M$56:$M$62</c:f>
              <c:numCache>
                <c:formatCode>General</c:formatCode>
                <c:ptCount val="7"/>
                <c:pt idx="0">
                  <c:v>13.702508309338139</c:v>
                </c:pt>
                <c:pt idx="1">
                  <c:v>13.703066490143568</c:v>
                </c:pt>
                <c:pt idx="2">
                  <c:v>13.704495977572131</c:v>
                </c:pt>
                <c:pt idx="4">
                  <c:v>86.855588697165658</c:v>
                </c:pt>
                <c:pt idx="5">
                  <c:v>87.398848689017427</c:v>
                </c:pt>
                <c:pt idx="6">
                  <c:v>87.436083688458766</c:v>
                </c:pt>
              </c:numCache>
            </c:numRef>
          </c:val>
        </c:ser>
        <c:ser>
          <c:idx val="2"/>
          <c:order val="2"/>
          <c:tx>
            <c:strRef>
              <c:f>Traffic!$N$3</c:f>
              <c:strCache>
                <c:ptCount val="1"/>
                <c:pt idx="0">
                  <c:v>T2EC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</c:spPr>
          <c:cat>
            <c:multiLvlStrRef>
              <c:f>Traffic!$A$56:$C$62</c:f>
              <c:multiLvlStrCache>
                <c:ptCount val="7"/>
                <c:lvl>
                  <c:pt idx="0">
                    <c:v>Baseline x4</c:v>
                  </c:pt>
                  <c:pt idx="1">
                    <c:v>ECC x4</c:v>
                  </c:pt>
                  <c:pt idx="2">
                    <c:v>ECC x8</c:v>
                  </c:pt>
                  <c:pt idx="4">
                    <c:v>Baseline x4</c:v>
                  </c:pt>
                  <c:pt idx="5">
                    <c:v>ECC x4</c:v>
                  </c:pt>
                  <c:pt idx="6">
                    <c:v>ECC x8</c:v>
                  </c:pt>
                </c:lvl>
                <c:lvl>
                  <c:pt idx="0">
                    <c:v>STREAM</c:v>
                  </c:pt>
                  <c:pt idx="4">
                    <c:v>GUPS</c:v>
                  </c:pt>
                </c:lvl>
                <c:lvl>
                  <c:pt idx="0">
                    <c:v> </c:v>
                  </c:pt>
                </c:lvl>
              </c:multiLvlStrCache>
            </c:multiLvlStrRef>
          </c:cat>
          <c:val>
            <c:numRef>
              <c:f>Traffic!$N$56:$N$62</c:f>
              <c:numCache>
                <c:formatCode>General</c:formatCode>
                <c:ptCount val="7"/>
                <c:pt idx="0">
                  <c:v>0</c:v>
                </c:pt>
                <c:pt idx="1">
                  <c:v>0.48851711808472881</c:v>
                </c:pt>
                <c:pt idx="2">
                  <c:v>0.91871114908434759</c:v>
                </c:pt>
                <c:pt idx="4">
                  <c:v>0</c:v>
                </c:pt>
                <c:pt idx="5">
                  <c:v>64.721214029181795</c:v>
                </c:pt>
                <c:pt idx="6">
                  <c:v>73.234343901484849</c:v>
                </c:pt>
              </c:numCache>
            </c:numRef>
          </c:val>
        </c:ser>
        <c:gapWidth val="45"/>
        <c:overlap val="100"/>
        <c:axId val="64615168"/>
        <c:axId val="64617088"/>
      </c:barChart>
      <c:lineChart>
        <c:grouping val="standard"/>
        <c:ser>
          <c:idx val="3"/>
          <c:order val="3"/>
          <c:tx>
            <c:strRef>
              <c:f>Traffic!$P$3</c:f>
              <c:strCache>
                <c:ptCount val="1"/>
                <c:pt idx="0">
                  <c:v>Traffic Increase</c:v>
                </c:pt>
              </c:strCache>
            </c:strRef>
          </c:tx>
          <c:spPr>
            <a:ln>
              <a:solidFill>
                <a:schemeClr val="bg1"/>
              </a:solidFill>
            </a:ln>
          </c:spPr>
          <c:marker>
            <c:symbol val="diamond"/>
            <c:size val="10"/>
            <c:spPr>
              <a:solidFill>
                <a:schemeClr val="bg1"/>
              </a:solidFill>
              <a:ln w="28575">
                <a:solidFill>
                  <a:schemeClr val="bg1"/>
                </a:solidFill>
              </a:ln>
            </c:spPr>
          </c:marker>
          <c:val>
            <c:numRef>
              <c:f>Traffic!$P$56:$P$62</c:f>
              <c:numCache>
                <c:formatCode>0%</c:formatCode>
                <c:ptCount val="7"/>
                <c:pt idx="0">
                  <c:v>0</c:v>
                </c:pt>
                <c:pt idx="1">
                  <c:v>1.0066115952469095E-2</c:v>
                </c:pt>
                <c:pt idx="2">
                  <c:v>1.8965693982232693E-2</c:v>
                </c:pt>
                <c:pt idx="4">
                  <c:v>0</c:v>
                </c:pt>
                <c:pt idx="5">
                  <c:v>0.36622443058031595</c:v>
                </c:pt>
                <c:pt idx="6">
                  <c:v>0.41402741024364598</c:v>
                </c:pt>
              </c:numCache>
            </c:numRef>
          </c:val>
        </c:ser>
        <c:marker val="1"/>
        <c:axId val="64633472"/>
        <c:axId val="64631552"/>
      </c:lineChart>
      <c:catAx>
        <c:axId val="64615168"/>
        <c:scaling>
          <c:orientation val="minMax"/>
        </c:scaling>
        <c:axPos val="b"/>
        <c:tickLblPos val="nextTo"/>
        <c:spPr>
          <a:ln w="28575">
            <a:solidFill>
              <a:schemeClr val="bg1"/>
            </a:solidFill>
          </a:ln>
        </c:spPr>
        <c:txPr>
          <a:bodyPr/>
          <a:lstStyle/>
          <a:p>
            <a:pPr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64617088"/>
        <c:crosses val="autoZero"/>
        <c:auto val="1"/>
        <c:lblAlgn val="ctr"/>
        <c:lblOffset val="100"/>
      </c:catAx>
      <c:valAx>
        <c:axId val="64617088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 sz="1200" b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defRPr>
                </a:pPr>
                <a:r>
                  <a:rPr lang="en-US" sz="1200" b="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Request  per </a:t>
                </a:r>
                <a:r>
                  <a:rPr lang="en-US" sz="1200" b="0" dirty="0" smtClean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KI</a:t>
                </a:r>
                <a:endParaRPr lang="en-US" sz="1200" b="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endParaRPr>
              </a:p>
            </c:rich>
          </c:tx>
          <c:layout>
            <c:manualLayout>
              <c:xMode val="edge"/>
              <c:yMode val="edge"/>
              <c:x val="6.4122375328083986E-2"/>
              <c:y val="0.70130434782608697"/>
            </c:manualLayout>
          </c:layout>
        </c:title>
        <c:numFmt formatCode="General" sourceLinked="1"/>
        <c:tickLblPos val="nextTo"/>
        <c:spPr>
          <a:ln w="28575">
            <a:solidFill>
              <a:schemeClr val="bg1"/>
            </a:solidFill>
          </a:ln>
        </c:spPr>
        <c:txPr>
          <a:bodyPr/>
          <a:lstStyle/>
          <a:p>
            <a:pPr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64615168"/>
        <c:crosses val="autoZero"/>
        <c:crossBetween val="between"/>
      </c:valAx>
      <c:valAx>
        <c:axId val="64631552"/>
        <c:scaling>
          <c:orientation val="minMax"/>
          <c:max val="0.60000000000000064"/>
          <c:min val="0"/>
        </c:scaling>
        <c:axPos val="r"/>
        <c:title>
          <c:tx>
            <c:rich>
              <a:bodyPr rot="-5400000" vert="horz"/>
              <a:lstStyle/>
              <a:p>
                <a:pPr>
                  <a:defRPr sz="1200" b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defRPr>
                </a:pPr>
                <a:r>
                  <a:rPr lang="en-US" sz="1200" b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Traffic Increase</a:t>
                </a:r>
              </a:p>
            </c:rich>
          </c:tx>
          <c:layout>
            <c:manualLayout>
              <c:xMode val="edge"/>
              <c:yMode val="edge"/>
              <c:x val="0.80955763342082265"/>
              <c:y val="0.70356869793449761"/>
            </c:manualLayout>
          </c:layout>
        </c:title>
        <c:numFmt formatCode="0%" sourceLinked="1"/>
        <c:tickLblPos val="nextTo"/>
        <c:spPr>
          <a:ln w="28575">
            <a:solidFill>
              <a:schemeClr val="bg1"/>
            </a:solidFill>
          </a:ln>
        </c:spPr>
        <c:txPr>
          <a:bodyPr/>
          <a:lstStyle/>
          <a:p>
            <a:pPr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64633472"/>
        <c:crosses val="max"/>
        <c:crossBetween val="between"/>
      </c:valAx>
      <c:catAx>
        <c:axId val="64633472"/>
        <c:scaling>
          <c:orientation val="minMax"/>
        </c:scaling>
        <c:delete val="1"/>
        <c:axPos val="b"/>
        <c:tickLblPos val="none"/>
        <c:crossAx val="64631552"/>
        <c:crosses val="autoZero"/>
        <c:auto val="1"/>
        <c:lblAlgn val="ctr"/>
        <c:lblOffset val="100"/>
      </c:catAx>
      <c:spPr>
        <a:solidFill>
          <a:schemeClr val="tx1"/>
        </a:solidFill>
      </c:spPr>
    </c:plotArea>
    <c:plotVisOnly val="1"/>
    <c:dispBlanksAs val="gap"/>
  </c:chart>
  <c:spPr>
    <a:ln>
      <a:noFill/>
    </a:ln>
  </c:spPr>
  <c:externalData r:id="rId1"/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5.6337174661259669E-2"/>
          <c:y val="2.0199405265203842E-2"/>
          <c:w val="0.96298171979603853"/>
          <c:h val="0.49000668150427218"/>
        </c:manualLayout>
      </c:layout>
      <c:barChart>
        <c:barDir val="col"/>
        <c:grouping val="clustered"/>
        <c:ser>
          <c:idx val="0"/>
          <c:order val="0"/>
          <c:tx>
            <c:strRef>
              <c:f>'2-tier_flexible-x8'!$H$12</c:f>
              <c:strCache>
                <c:ptCount val="1"/>
                <c:pt idx="0">
                  <c:v>Normalized Execution Time</c:v>
                </c:pt>
              </c:strCache>
            </c:strRef>
          </c:tx>
          <c:cat>
            <c:multiLvlStrRef>
              <c:f>'2-tier_flexible-x8'!$A$14:$C$64</c:f>
              <c:multiLvlStrCache>
                <c:ptCount val="51"/>
                <c:lvl>
                  <c:pt idx="0">
                    <c:v>Chipkill Detect</c:v>
                  </c:pt>
                  <c:pt idx="1">
                    <c:v>Chipkill Correct</c:v>
                  </c:pt>
                  <c:pt idx="2">
                    <c:v>2 Chipkill Correct</c:v>
                  </c:pt>
                  <c:pt idx="4">
                    <c:v>Chipkill Detect</c:v>
                  </c:pt>
                  <c:pt idx="5">
                    <c:v>Chipkill Correct</c:v>
                  </c:pt>
                  <c:pt idx="6">
                    <c:v>2 Chipkill Correct</c:v>
                  </c:pt>
                  <c:pt idx="8">
                    <c:v>Chipkill Detect</c:v>
                  </c:pt>
                  <c:pt idx="9">
                    <c:v>Chipkill Correct</c:v>
                  </c:pt>
                  <c:pt idx="10">
                    <c:v>2 Chipkill Correct</c:v>
                  </c:pt>
                  <c:pt idx="12">
                    <c:v>Chipkill Detect</c:v>
                  </c:pt>
                  <c:pt idx="13">
                    <c:v>Chipkill Correct</c:v>
                  </c:pt>
                  <c:pt idx="14">
                    <c:v>2 Chipkill Correct</c:v>
                  </c:pt>
                  <c:pt idx="16">
                    <c:v>Chipkill Detect</c:v>
                  </c:pt>
                  <c:pt idx="17">
                    <c:v>Chipkill Correct</c:v>
                  </c:pt>
                  <c:pt idx="18">
                    <c:v>2 Chipkill Correct</c:v>
                  </c:pt>
                  <c:pt idx="20">
                    <c:v>Chipkill Detect</c:v>
                  </c:pt>
                  <c:pt idx="21">
                    <c:v>Chipkill Correct</c:v>
                  </c:pt>
                  <c:pt idx="22">
                    <c:v>2 Chipkill Correct</c:v>
                  </c:pt>
                  <c:pt idx="24">
                    <c:v>Chipkill Detect</c:v>
                  </c:pt>
                  <c:pt idx="25">
                    <c:v>Chipkill Correct</c:v>
                  </c:pt>
                  <c:pt idx="26">
                    <c:v>2 Chipkill Correct</c:v>
                  </c:pt>
                  <c:pt idx="28">
                    <c:v>Chipkill Detect</c:v>
                  </c:pt>
                  <c:pt idx="29">
                    <c:v>Chipkill Correct</c:v>
                  </c:pt>
                  <c:pt idx="30">
                    <c:v>2 Chipkill Correct</c:v>
                  </c:pt>
                  <c:pt idx="32">
                    <c:v>Chipkill Detect</c:v>
                  </c:pt>
                  <c:pt idx="33">
                    <c:v>Chipkill Correct</c:v>
                  </c:pt>
                  <c:pt idx="34">
                    <c:v>2 Chipkill Correct</c:v>
                  </c:pt>
                  <c:pt idx="36">
                    <c:v>Chipkill Detect</c:v>
                  </c:pt>
                  <c:pt idx="37">
                    <c:v>Chipkill Correct</c:v>
                  </c:pt>
                  <c:pt idx="38">
                    <c:v>2 Chipkill Correct</c:v>
                  </c:pt>
                  <c:pt idx="40">
                    <c:v>Chipkill Detect</c:v>
                  </c:pt>
                  <c:pt idx="41">
                    <c:v>Chipkill Correct</c:v>
                  </c:pt>
                  <c:pt idx="42">
                    <c:v>2 Chipkill Correct</c:v>
                  </c:pt>
                  <c:pt idx="44">
                    <c:v>Chipkill Detect</c:v>
                  </c:pt>
                  <c:pt idx="45">
                    <c:v>Chipkill Correct</c:v>
                  </c:pt>
                  <c:pt idx="46">
                    <c:v>2 Chipkill Correct</c:v>
                  </c:pt>
                  <c:pt idx="48">
                    <c:v>Chipkill Detect</c:v>
                  </c:pt>
                  <c:pt idx="49">
                    <c:v>Chipkill Correct</c:v>
                  </c:pt>
                  <c:pt idx="50">
                    <c:v>2 Chipkill Correct</c:v>
                  </c:pt>
                </c:lvl>
                <c:lvl>
                  <c:pt idx="0">
                    <c:v>bzip2</c:v>
                  </c:pt>
                  <c:pt idx="4">
                    <c:v>hmmer</c:v>
                  </c:pt>
                  <c:pt idx="8">
                    <c:v>mcf</c:v>
                  </c:pt>
                  <c:pt idx="12">
                    <c:v>libq</c:v>
                  </c:pt>
                  <c:pt idx="16">
                    <c:v>omnet</c:v>
                  </c:pt>
                  <c:pt idx="20">
                    <c:v>milc</c:v>
                  </c:pt>
                  <c:pt idx="24">
                    <c:v>lbm</c:v>
                  </c:pt>
                  <c:pt idx="28">
                    <c:v>sphinx3</c:v>
                  </c:pt>
                  <c:pt idx="32">
                    <c:v>canneal</c:v>
                  </c:pt>
                  <c:pt idx="36">
                    <c:v>dedup</c:v>
                  </c:pt>
                  <c:pt idx="40">
                    <c:v>fluid</c:v>
                  </c:pt>
                  <c:pt idx="44">
                    <c:v>freq</c:v>
                  </c:pt>
                  <c:pt idx="48">
                    <c:v>avg</c:v>
                  </c:pt>
                </c:lvl>
                <c:lvl>
                  <c:pt idx="0">
                    <c:v>SPEC 2006</c:v>
                  </c:pt>
                  <c:pt idx="32">
                    <c:v>PARSEC</c:v>
                  </c:pt>
                  <c:pt idx="48">
                    <c:v> </c:v>
                  </c:pt>
                </c:lvl>
              </c:multiLvlStrCache>
            </c:multiLvlStrRef>
          </c:cat>
          <c:val>
            <c:numRef>
              <c:f>'2-tier_flexible-x8'!$H$14:$H$64</c:f>
              <c:numCache>
                <c:formatCode>General</c:formatCode>
                <c:ptCount val="51"/>
                <c:pt idx="0">
                  <c:v>1</c:v>
                </c:pt>
                <c:pt idx="1">
                  <c:v>1.0077838472195797</c:v>
                </c:pt>
                <c:pt idx="2">
                  <c:v>1.0116362065891209</c:v>
                </c:pt>
                <c:pt idx="4">
                  <c:v>1</c:v>
                </c:pt>
                <c:pt idx="5">
                  <c:v>1.0007960291121238</c:v>
                </c:pt>
                <c:pt idx="6">
                  <c:v>1.0014651478316958</c:v>
                </c:pt>
                <c:pt idx="8">
                  <c:v>1</c:v>
                </c:pt>
                <c:pt idx="9">
                  <c:v>1.0030465649786484</c:v>
                </c:pt>
                <c:pt idx="10">
                  <c:v>1.0037497734665459</c:v>
                </c:pt>
                <c:pt idx="12">
                  <c:v>1</c:v>
                </c:pt>
                <c:pt idx="13">
                  <c:v>1.00097705264624</c:v>
                </c:pt>
                <c:pt idx="14">
                  <c:v>1.0019033159689463</c:v>
                </c:pt>
                <c:pt idx="16">
                  <c:v>1</c:v>
                </c:pt>
                <c:pt idx="17">
                  <c:v>1.0146136616839641</c:v>
                </c:pt>
                <c:pt idx="18">
                  <c:v>1.0164077515056367</c:v>
                </c:pt>
                <c:pt idx="20">
                  <c:v>1</c:v>
                </c:pt>
                <c:pt idx="21">
                  <c:v>1.0029222784362839</c:v>
                </c:pt>
                <c:pt idx="22">
                  <c:v>1.0031087558356595</c:v>
                </c:pt>
                <c:pt idx="24">
                  <c:v>1</c:v>
                </c:pt>
                <c:pt idx="25">
                  <c:v>1.0010139261030138</c:v>
                </c:pt>
                <c:pt idx="26">
                  <c:v>1.0027180091405061</c:v>
                </c:pt>
                <c:pt idx="28">
                  <c:v>1</c:v>
                </c:pt>
                <c:pt idx="29">
                  <c:v>1.0003759359836133</c:v>
                </c:pt>
                <c:pt idx="30">
                  <c:v>1.0006059150842186</c:v>
                </c:pt>
                <c:pt idx="32">
                  <c:v>1</c:v>
                </c:pt>
                <c:pt idx="33">
                  <c:v>1.0322140093471557</c:v>
                </c:pt>
                <c:pt idx="34">
                  <c:v>1.0442996829788878</c:v>
                </c:pt>
                <c:pt idx="36">
                  <c:v>1</c:v>
                </c:pt>
                <c:pt idx="37">
                  <c:v>1.0003962697491458</c:v>
                </c:pt>
                <c:pt idx="38">
                  <c:v>1.0006514307849312</c:v>
                </c:pt>
                <c:pt idx="40">
                  <c:v>1</c:v>
                </c:pt>
                <c:pt idx="41">
                  <c:v>1.0031614798414816</c:v>
                </c:pt>
                <c:pt idx="42">
                  <c:v>1.0042118574179346</c:v>
                </c:pt>
                <c:pt idx="44">
                  <c:v>1</c:v>
                </c:pt>
                <c:pt idx="45">
                  <c:v>1.0011229647105861</c:v>
                </c:pt>
                <c:pt idx="46">
                  <c:v>1.0019058410101918</c:v>
                </c:pt>
                <c:pt idx="48">
                  <c:v>1</c:v>
                </c:pt>
                <c:pt idx="49">
                  <c:v>1.0071232211240058</c:v>
                </c:pt>
                <c:pt idx="50">
                  <c:v>1.0098208436914158</c:v>
                </c:pt>
              </c:numCache>
            </c:numRef>
          </c:val>
        </c:ser>
        <c:axId val="64676992"/>
        <c:axId val="64678912"/>
      </c:barChart>
      <c:lineChart>
        <c:grouping val="standard"/>
        <c:ser>
          <c:idx val="1"/>
          <c:order val="1"/>
          <c:tx>
            <c:strRef>
              <c:f>'2-tier_flexible-x8'!$AL$12</c:f>
              <c:strCache>
                <c:ptCount val="1"/>
                <c:pt idx="0">
                  <c:v>Normalized EDP</c:v>
                </c:pt>
              </c:strCache>
            </c:strRef>
          </c:tx>
          <c:spPr>
            <a:ln>
              <a:solidFill>
                <a:schemeClr val="bg1"/>
              </a:solidFill>
            </a:ln>
          </c:spPr>
          <c:marker>
            <c:symbol val="diamond"/>
            <c:size val="11"/>
            <c:spPr>
              <a:solidFill>
                <a:schemeClr val="bg1"/>
              </a:solidFill>
              <a:ln>
                <a:solidFill>
                  <a:schemeClr val="bg1"/>
                </a:solidFill>
              </a:ln>
            </c:spPr>
          </c:marker>
          <c:cat>
            <c:multiLvlStrRef>
              <c:f>'2-tier_flexible-x8'!$B$14:$C$24</c:f>
              <c:multiLvlStrCache>
                <c:ptCount val="11"/>
                <c:lvl>
                  <c:pt idx="0">
                    <c:v>Chipkill Detect</c:v>
                  </c:pt>
                  <c:pt idx="1">
                    <c:v>Chipkill Correct</c:v>
                  </c:pt>
                  <c:pt idx="2">
                    <c:v>2 Chipkill Correct</c:v>
                  </c:pt>
                  <c:pt idx="4">
                    <c:v>Chipkill Detect</c:v>
                  </c:pt>
                  <c:pt idx="5">
                    <c:v>Chipkill Correct</c:v>
                  </c:pt>
                  <c:pt idx="6">
                    <c:v>2 Chipkill Correct</c:v>
                  </c:pt>
                  <c:pt idx="8">
                    <c:v>Chipkill Detect</c:v>
                  </c:pt>
                  <c:pt idx="9">
                    <c:v>Chipkill Correct</c:v>
                  </c:pt>
                  <c:pt idx="10">
                    <c:v>2 Chipkill Correct</c:v>
                  </c:pt>
                </c:lvl>
                <c:lvl>
                  <c:pt idx="0">
                    <c:v>bzip2</c:v>
                  </c:pt>
                  <c:pt idx="4">
                    <c:v>hmmer</c:v>
                  </c:pt>
                  <c:pt idx="8">
                    <c:v>mcf</c:v>
                  </c:pt>
                </c:lvl>
              </c:multiLvlStrCache>
            </c:multiLvlStrRef>
          </c:cat>
          <c:val>
            <c:numRef>
              <c:f>'2-tier_flexible-x8'!$AL$14:$AL$64</c:f>
              <c:numCache>
                <c:formatCode>General</c:formatCode>
                <c:ptCount val="51"/>
                <c:pt idx="0">
                  <c:v>0.90409678294081852</c:v>
                </c:pt>
                <c:pt idx="1">
                  <c:v>0.9174689786549729</c:v>
                </c:pt>
                <c:pt idx="2">
                  <c:v>0.92399098315107464</c:v>
                </c:pt>
                <c:pt idx="4">
                  <c:v>0.90220178192946232</c:v>
                </c:pt>
                <c:pt idx="5">
                  <c:v>0.90464873513093369</c:v>
                </c:pt>
                <c:pt idx="6">
                  <c:v>0.90684304687520478</c:v>
                </c:pt>
                <c:pt idx="8">
                  <c:v>0.79356896023736179</c:v>
                </c:pt>
                <c:pt idx="9">
                  <c:v>0.79998013513458854</c:v>
                </c:pt>
                <c:pt idx="10">
                  <c:v>0.80153953876540207</c:v>
                </c:pt>
                <c:pt idx="12">
                  <c:v>0.85859441697771877</c:v>
                </c:pt>
                <c:pt idx="13">
                  <c:v>0.87044209776267034</c:v>
                </c:pt>
                <c:pt idx="14">
                  <c:v>0.88038502958899001</c:v>
                </c:pt>
                <c:pt idx="16">
                  <c:v>0.85484537302541685</c:v>
                </c:pt>
                <c:pt idx="17">
                  <c:v>0.88913590029182232</c:v>
                </c:pt>
                <c:pt idx="18">
                  <c:v>0.89372384508797553</c:v>
                </c:pt>
                <c:pt idx="20">
                  <c:v>0.86876885447837326</c:v>
                </c:pt>
                <c:pt idx="21">
                  <c:v>0.88138695921484789</c:v>
                </c:pt>
                <c:pt idx="22">
                  <c:v>0.8830407696405006</c:v>
                </c:pt>
                <c:pt idx="24">
                  <c:v>0.82414837042233902</c:v>
                </c:pt>
                <c:pt idx="25">
                  <c:v>0.83217667388786487</c:v>
                </c:pt>
                <c:pt idx="26">
                  <c:v>0.83907754092853581</c:v>
                </c:pt>
                <c:pt idx="28">
                  <c:v>0.86376716347455762</c:v>
                </c:pt>
                <c:pt idx="29">
                  <c:v>0.86512582658815262</c:v>
                </c:pt>
                <c:pt idx="30">
                  <c:v>0.86591921139875172</c:v>
                </c:pt>
                <c:pt idx="32">
                  <c:v>0.79501040768519804</c:v>
                </c:pt>
                <c:pt idx="33">
                  <c:v>0.85815772049341865</c:v>
                </c:pt>
                <c:pt idx="34">
                  <c:v>0.8851318596875537</c:v>
                </c:pt>
                <c:pt idx="36">
                  <c:v>0.89159363773223699</c:v>
                </c:pt>
                <c:pt idx="37">
                  <c:v>0.89359732418084759</c:v>
                </c:pt>
                <c:pt idx="38">
                  <c:v>0.89469772036766249</c:v>
                </c:pt>
                <c:pt idx="40">
                  <c:v>0.85597305665210877</c:v>
                </c:pt>
                <c:pt idx="41">
                  <c:v>0.87121344077219609</c:v>
                </c:pt>
                <c:pt idx="42">
                  <c:v>0.87682569591612514</c:v>
                </c:pt>
                <c:pt idx="44">
                  <c:v>0.89598476852262343</c:v>
                </c:pt>
                <c:pt idx="45">
                  <c:v>0.90047144410080815</c:v>
                </c:pt>
                <c:pt idx="46">
                  <c:v>0.90281427614083065</c:v>
                </c:pt>
                <c:pt idx="48">
                  <c:v>0.86380277356475765</c:v>
                </c:pt>
                <c:pt idx="49">
                  <c:v>0.88069877310625133</c:v>
                </c:pt>
                <c:pt idx="50">
                  <c:v>0.88752591472078068</c:v>
                </c:pt>
              </c:numCache>
            </c:numRef>
          </c:val>
        </c:ser>
        <c:marker val="1"/>
        <c:axId val="64676992"/>
        <c:axId val="64678912"/>
      </c:lineChart>
      <c:catAx>
        <c:axId val="64676992"/>
        <c:scaling>
          <c:orientation val="minMax"/>
        </c:scaling>
        <c:axPos val="b"/>
        <c:tickLblPos val="nextTo"/>
        <c:spPr>
          <a:ln w="28575">
            <a:solidFill>
              <a:schemeClr val="bg1"/>
            </a:solidFill>
          </a:ln>
        </c:spPr>
        <c:txPr>
          <a:bodyPr/>
          <a:lstStyle/>
          <a:p>
            <a:pPr>
              <a:defRPr sz="1050">
                <a:solidFill>
                  <a:schemeClr val="bg1"/>
                </a:solidFill>
              </a:defRPr>
            </a:pPr>
            <a:endParaRPr lang="en-US"/>
          </a:p>
        </c:txPr>
        <c:crossAx val="64678912"/>
        <c:crosses val="autoZero"/>
        <c:auto val="1"/>
        <c:lblAlgn val="ctr"/>
        <c:lblOffset val="100"/>
      </c:catAx>
      <c:valAx>
        <c:axId val="64678912"/>
        <c:scaling>
          <c:orientation val="minMax"/>
          <c:max val="1.1500000000000001"/>
          <c:min val="0.60000000000000064"/>
        </c:scaling>
        <c:axPos val="l"/>
        <c:majorGridlines/>
        <c:numFmt formatCode="#,##0.00" sourceLinked="0"/>
        <c:tickLblPos val="nextTo"/>
        <c:spPr>
          <a:ln w="28575">
            <a:solidFill>
              <a:schemeClr val="bg1"/>
            </a:solidFill>
          </a:ln>
        </c:spPr>
        <c:txPr>
          <a:bodyPr/>
          <a:lstStyle/>
          <a:p>
            <a:pPr>
              <a:defRPr sz="1050">
                <a:solidFill>
                  <a:schemeClr val="bg1"/>
                </a:solidFill>
              </a:defRPr>
            </a:pPr>
            <a:endParaRPr lang="en-US"/>
          </a:p>
        </c:txPr>
        <c:crossAx val="64676992"/>
        <c:crosses val="autoZero"/>
        <c:crossBetween val="between"/>
        <c:majorUnit val="0.1"/>
      </c:valAx>
      <c:spPr>
        <a:solidFill>
          <a:schemeClr val="tx1"/>
        </a:solidFill>
      </c:spPr>
    </c:plotArea>
    <c:legend>
      <c:legendPos val="r"/>
      <c:layout>
        <c:manualLayout>
          <c:xMode val="edge"/>
          <c:yMode val="edge"/>
          <c:x val="0.13619926100036844"/>
          <c:y val="2.264241899813103E-2"/>
          <c:w val="0.85604869230208369"/>
          <c:h val="6.2757094320809934E-2"/>
        </c:manualLayout>
      </c:layout>
      <c:spPr>
        <a:solidFill>
          <a:schemeClr val="tx1"/>
        </a:solidFill>
        <a:ln>
          <a:solidFill>
            <a:schemeClr val="tx1"/>
          </a:solidFill>
        </a:ln>
      </c:spPr>
      <c:txPr>
        <a:bodyPr/>
        <a:lstStyle/>
        <a:p>
          <a:pPr>
            <a:defRPr sz="1600">
              <a:solidFill>
                <a:schemeClr val="bg1"/>
              </a:solidFill>
            </a:defRPr>
          </a:pPr>
          <a:endParaRPr lang="en-US"/>
        </a:p>
      </c:txPr>
    </c:legend>
    <c:plotVisOnly val="1"/>
    <c:dispBlanksAs val="gap"/>
  </c:chart>
  <c:spPr>
    <a:ln>
      <a:noFill/>
    </a:ln>
  </c:spPr>
  <c:txPr>
    <a:bodyPr/>
    <a:lstStyle/>
    <a:p>
      <a:pPr>
        <a:defRPr>
          <a:latin typeface="Arial" pitchFamily="34" charset="0"/>
          <a:cs typeface="Arial" pitchFamily="34" charset="0"/>
        </a:defRPr>
      </a:pPr>
      <a:endParaRPr lang="en-US"/>
    </a:p>
  </c:txPr>
  <c:externalData r:id="rId1"/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3.2582284042688488E-2"/>
          <c:y val="2.0199516822950448E-2"/>
          <c:w val="0.96298171979603853"/>
          <c:h val="0.49000668150427229"/>
        </c:manualLayout>
      </c:layout>
      <c:barChart>
        <c:barDir val="col"/>
        <c:grouping val="clustered"/>
        <c:ser>
          <c:idx val="0"/>
          <c:order val="0"/>
          <c:tx>
            <c:strRef>
              <c:f>'2-tier_flexible-x8'!$H$12</c:f>
              <c:strCache>
                <c:ptCount val="1"/>
                <c:pt idx="0">
                  <c:v>Normalized Execution Time</c:v>
                </c:pt>
              </c:strCache>
            </c:strRef>
          </c:tx>
          <c:cat>
            <c:multiLvlStrRef>
              <c:f>'2-tier_flexible-x8'!$A$66:$C$72</c:f>
              <c:multiLvlStrCache>
                <c:ptCount val="7"/>
                <c:lvl>
                  <c:pt idx="0">
                    <c:v>Chipkill Detect</c:v>
                  </c:pt>
                  <c:pt idx="1">
                    <c:v>Chipkill Correct</c:v>
                  </c:pt>
                  <c:pt idx="2">
                    <c:v>2 Chipkill Correct</c:v>
                  </c:pt>
                  <c:pt idx="4">
                    <c:v>Chipkill Detect</c:v>
                  </c:pt>
                  <c:pt idx="5">
                    <c:v>Chipkill Correct</c:v>
                  </c:pt>
                  <c:pt idx="6">
                    <c:v>2 Chipkill Correct</c:v>
                  </c:pt>
                </c:lvl>
                <c:lvl>
                  <c:pt idx="0">
                    <c:v>STREAM</c:v>
                  </c:pt>
                  <c:pt idx="4">
                    <c:v>GUPS</c:v>
                  </c:pt>
                </c:lvl>
                <c:lvl>
                  <c:pt idx="0">
                    <c:v> </c:v>
                  </c:pt>
                </c:lvl>
              </c:multiLvlStrCache>
            </c:multiLvlStrRef>
          </c:cat>
          <c:val>
            <c:numRef>
              <c:f>'2-tier_flexible-x8'!$H$66:$H$72</c:f>
              <c:numCache>
                <c:formatCode>General</c:formatCode>
                <c:ptCount val="7"/>
                <c:pt idx="0">
                  <c:v>1</c:v>
                </c:pt>
                <c:pt idx="1">
                  <c:v>1.0039782252023464</c:v>
                </c:pt>
                <c:pt idx="2">
                  <c:v>1.008775311943453</c:v>
                </c:pt>
                <c:pt idx="4">
                  <c:v>1</c:v>
                </c:pt>
                <c:pt idx="5">
                  <c:v>1.0942556349011343</c:v>
                </c:pt>
                <c:pt idx="6">
                  <c:v>1.105467099478151</c:v>
                </c:pt>
              </c:numCache>
            </c:numRef>
          </c:val>
        </c:ser>
        <c:axId val="64715776"/>
        <c:axId val="64722048"/>
      </c:barChart>
      <c:lineChart>
        <c:grouping val="standard"/>
        <c:ser>
          <c:idx val="1"/>
          <c:order val="1"/>
          <c:tx>
            <c:strRef>
              <c:f>'2-tier_flexible-x8'!$AL$12</c:f>
              <c:strCache>
                <c:ptCount val="1"/>
                <c:pt idx="0">
                  <c:v>Normalized EDP</c:v>
                </c:pt>
              </c:strCache>
            </c:strRef>
          </c:tx>
          <c:spPr>
            <a:ln>
              <a:solidFill>
                <a:schemeClr val="bg1"/>
              </a:solidFill>
            </a:ln>
          </c:spPr>
          <c:marker>
            <c:symbol val="diamond"/>
            <c:size val="11"/>
            <c:spPr>
              <a:solidFill>
                <a:schemeClr val="bg1"/>
              </a:solidFill>
              <a:ln>
                <a:solidFill>
                  <a:schemeClr val="bg1"/>
                </a:solidFill>
              </a:ln>
            </c:spPr>
          </c:marker>
          <c:cat>
            <c:multiLvlStrRef>
              <c:f>'2-tier_flexible-x8'!$B$14:$C$24</c:f>
              <c:multiLvlStrCache>
                <c:ptCount val="11"/>
                <c:lvl>
                  <c:pt idx="0">
                    <c:v>Chipkill Detect</c:v>
                  </c:pt>
                  <c:pt idx="1">
                    <c:v>Chipkill Correct</c:v>
                  </c:pt>
                  <c:pt idx="2">
                    <c:v>2 Chipkill Correct</c:v>
                  </c:pt>
                  <c:pt idx="4">
                    <c:v>Chipkill Detect</c:v>
                  </c:pt>
                  <c:pt idx="5">
                    <c:v>Chipkill Correct</c:v>
                  </c:pt>
                  <c:pt idx="6">
                    <c:v>2 Chipkill Correct</c:v>
                  </c:pt>
                  <c:pt idx="8">
                    <c:v>Chipkill Detect</c:v>
                  </c:pt>
                  <c:pt idx="9">
                    <c:v>Chipkill Correct</c:v>
                  </c:pt>
                  <c:pt idx="10">
                    <c:v>2 Chipkill Correct</c:v>
                  </c:pt>
                </c:lvl>
                <c:lvl>
                  <c:pt idx="0">
                    <c:v>bzip2</c:v>
                  </c:pt>
                  <c:pt idx="4">
                    <c:v>hmmer</c:v>
                  </c:pt>
                  <c:pt idx="8">
                    <c:v>mcf</c:v>
                  </c:pt>
                </c:lvl>
              </c:multiLvlStrCache>
            </c:multiLvlStrRef>
          </c:cat>
          <c:val>
            <c:numRef>
              <c:f>'2-tier_flexible-x8'!$AL$66:$AL$72</c:f>
              <c:numCache>
                <c:formatCode>General</c:formatCode>
                <c:ptCount val="7"/>
                <c:pt idx="0">
                  <c:v>0.81210299105434658</c:v>
                </c:pt>
                <c:pt idx="1">
                  <c:v>0.82794182323615551</c:v>
                </c:pt>
                <c:pt idx="2">
                  <c:v>0.84145648198557754</c:v>
                </c:pt>
                <c:pt idx="4">
                  <c:v>0.69153490624694336</c:v>
                </c:pt>
                <c:pt idx="5">
                  <c:v>0.90614992296640562</c:v>
                </c:pt>
                <c:pt idx="6">
                  <c:v>0.9293217018448181</c:v>
                </c:pt>
              </c:numCache>
            </c:numRef>
          </c:val>
        </c:ser>
        <c:marker val="1"/>
        <c:axId val="64715776"/>
        <c:axId val="64722048"/>
      </c:lineChart>
      <c:catAx>
        <c:axId val="64715776"/>
        <c:scaling>
          <c:orientation val="minMax"/>
        </c:scaling>
        <c:axPos val="b"/>
        <c:tickLblPos val="nextTo"/>
        <c:spPr>
          <a:ln w="28575">
            <a:solidFill>
              <a:schemeClr val="bg1"/>
            </a:solidFill>
          </a:ln>
        </c:spPr>
        <c:txPr>
          <a:bodyPr/>
          <a:lstStyle/>
          <a:p>
            <a:pPr>
              <a:defRPr sz="1050">
                <a:solidFill>
                  <a:schemeClr val="bg1"/>
                </a:solidFill>
              </a:defRPr>
            </a:pPr>
            <a:endParaRPr lang="en-US"/>
          </a:p>
        </c:txPr>
        <c:crossAx val="64722048"/>
        <c:crosses val="autoZero"/>
        <c:auto val="1"/>
        <c:lblAlgn val="ctr"/>
        <c:lblOffset val="100"/>
      </c:catAx>
      <c:valAx>
        <c:axId val="64722048"/>
        <c:scaling>
          <c:orientation val="minMax"/>
          <c:max val="1.1500000000000001"/>
          <c:min val="0.60000000000000064"/>
        </c:scaling>
        <c:axPos val="l"/>
        <c:majorGridlines/>
        <c:numFmt formatCode="#,##0.00" sourceLinked="0"/>
        <c:tickLblPos val="nextTo"/>
        <c:spPr>
          <a:ln w="28575">
            <a:solidFill>
              <a:schemeClr val="bg1"/>
            </a:solidFill>
          </a:ln>
        </c:spPr>
        <c:txPr>
          <a:bodyPr/>
          <a:lstStyle/>
          <a:p>
            <a:pPr>
              <a:defRPr sz="1000">
                <a:solidFill>
                  <a:schemeClr val="bg1"/>
                </a:solidFill>
              </a:defRPr>
            </a:pPr>
            <a:endParaRPr lang="en-US"/>
          </a:p>
        </c:txPr>
        <c:crossAx val="64715776"/>
        <c:crosses val="autoZero"/>
        <c:crossBetween val="between"/>
      </c:valAx>
      <c:spPr>
        <a:solidFill>
          <a:schemeClr val="tx1"/>
        </a:solidFill>
      </c:spPr>
    </c:plotArea>
    <c:plotVisOnly val="1"/>
    <c:dispBlanksAs val="gap"/>
  </c:chart>
  <c:spPr>
    <a:ln>
      <a:noFill/>
    </a:ln>
  </c:spPr>
  <c:txPr>
    <a:bodyPr/>
    <a:lstStyle/>
    <a:p>
      <a:pPr>
        <a:defRPr>
          <a:latin typeface="Arial" pitchFamily="34" charset="0"/>
          <a:cs typeface="Arial" pitchFamily="34" charset="0"/>
        </a:defRPr>
      </a:pPr>
      <a:endParaRPr lang="en-US"/>
    </a:p>
  </c:txPr>
  <c:externalData r:id="rId1"/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3.6106513117578391E-2"/>
          <c:y val="2.0199516822950448E-2"/>
          <c:w val="0.96063223374611262"/>
          <c:h val="0.54530782836927993"/>
        </c:manualLayout>
      </c:layout>
      <c:barChart>
        <c:barDir val="col"/>
        <c:grouping val="clustered"/>
        <c:ser>
          <c:idx val="0"/>
          <c:order val="0"/>
          <c:tx>
            <c:strRef>
              <c:f>halfBW!$H$12</c:f>
              <c:strCache>
                <c:ptCount val="1"/>
                <c:pt idx="0">
                  <c:v>Normalized Execution Time</c:v>
                </c:pt>
              </c:strCache>
            </c:strRef>
          </c:tx>
          <c:cat>
            <c:multiLvlStrRef>
              <c:f>halfBW!$A$14:$C$51</c:f>
              <c:multiLvlStrCache>
                <c:ptCount val="38"/>
                <c:lvl>
                  <c:pt idx="0">
                    <c:v>Baseline x4</c:v>
                  </c:pt>
                  <c:pt idx="1">
                    <c:v>ECC x8</c:v>
                  </c:pt>
                  <c:pt idx="3">
                    <c:v>Baseline x4</c:v>
                  </c:pt>
                  <c:pt idx="4">
                    <c:v>ECC x8</c:v>
                  </c:pt>
                  <c:pt idx="6">
                    <c:v>Baseline x4</c:v>
                  </c:pt>
                  <c:pt idx="7">
                    <c:v>ECC x8</c:v>
                  </c:pt>
                  <c:pt idx="9">
                    <c:v>Baseline x4</c:v>
                  </c:pt>
                  <c:pt idx="10">
                    <c:v>ECC x8</c:v>
                  </c:pt>
                  <c:pt idx="12">
                    <c:v>Baseline x4</c:v>
                  </c:pt>
                  <c:pt idx="13">
                    <c:v>ECC x8</c:v>
                  </c:pt>
                  <c:pt idx="15">
                    <c:v>Baseline x4</c:v>
                  </c:pt>
                  <c:pt idx="16">
                    <c:v>ECC x8</c:v>
                  </c:pt>
                  <c:pt idx="18">
                    <c:v>Baseline x4</c:v>
                  </c:pt>
                  <c:pt idx="19">
                    <c:v>ECC x8</c:v>
                  </c:pt>
                  <c:pt idx="21">
                    <c:v>Baseline x4</c:v>
                  </c:pt>
                  <c:pt idx="22">
                    <c:v>ECC x8</c:v>
                  </c:pt>
                  <c:pt idx="24">
                    <c:v>Baseline x4</c:v>
                  </c:pt>
                  <c:pt idx="25">
                    <c:v>ECC x8</c:v>
                  </c:pt>
                  <c:pt idx="27">
                    <c:v>Baseline x4</c:v>
                  </c:pt>
                  <c:pt idx="28">
                    <c:v>ECC x8</c:v>
                  </c:pt>
                  <c:pt idx="30">
                    <c:v>Baseline x4</c:v>
                  </c:pt>
                  <c:pt idx="31">
                    <c:v>ECC x8</c:v>
                  </c:pt>
                  <c:pt idx="33">
                    <c:v>Baseline x4</c:v>
                  </c:pt>
                  <c:pt idx="34">
                    <c:v>ECC x8</c:v>
                  </c:pt>
                  <c:pt idx="36">
                    <c:v>Baseline x4</c:v>
                  </c:pt>
                  <c:pt idx="37">
                    <c:v>ECC x8</c:v>
                  </c:pt>
                </c:lvl>
                <c:lvl>
                  <c:pt idx="0">
                    <c:v>bzip2</c:v>
                  </c:pt>
                  <c:pt idx="3">
                    <c:v>hmmer</c:v>
                  </c:pt>
                  <c:pt idx="6">
                    <c:v>mcf</c:v>
                  </c:pt>
                  <c:pt idx="9">
                    <c:v>libq</c:v>
                  </c:pt>
                  <c:pt idx="12">
                    <c:v>omnet</c:v>
                  </c:pt>
                  <c:pt idx="15">
                    <c:v>milc</c:v>
                  </c:pt>
                  <c:pt idx="18">
                    <c:v>lbm</c:v>
                  </c:pt>
                  <c:pt idx="21">
                    <c:v>sphinx3</c:v>
                  </c:pt>
                  <c:pt idx="24">
                    <c:v>canneal</c:v>
                  </c:pt>
                  <c:pt idx="27">
                    <c:v>dedup</c:v>
                  </c:pt>
                  <c:pt idx="30">
                    <c:v>fluid</c:v>
                  </c:pt>
                  <c:pt idx="33">
                    <c:v>freq</c:v>
                  </c:pt>
                  <c:pt idx="36">
                    <c:v>Avg</c:v>
                  </c:pt>
                </c:lvl>
                <c:lvl>
                  <c:pt idx="0">
                    <c:v>SPEC 2006</c:v>
                  </c:pt>
                  <c:pt idx="24">
                    <c:v>PARSEC</c:v>
                  </c:pt>
                  <c:pt idx="36">
                    <c:v> </c:v>
                  </c:pt>
                </c:lvl>
              </c:multiLvlStrCache>
            </c:multiLvlStrRef>
          </c:cat>
          <c:val>
            <c:numRef>
              <c:f>halfBW!$H$14:$H$51</c:f>
              <c:numCache>
                <c:formatCode>General</c:formatCode>
                <c:ptCount val="38"/>
                <c:pt idx="0">
                  <c:v>1</c:v>
                </c:pt>
                <c:pt idx="1">
                  <c:v>1.0143213165074747</c:v>
                </c:pt>
                <c:pt idx="3">
                  <c:v>1</c:v>
                </c:pt>
                <c:pt idx="4">
                  <c:v>1.001482188369752</c:v>
                </c:pt>
                <c:pt idx="6">
                  <c:v>1</c:v>
                </c:pt>
                <c:pt idx="7">
                  <c:v>1.0038420341607901</c:v>
                </c:pt>
                <c:pt idx="9">
                  <c:v>1</c:v>
                </c:pt>
                <c:pt idx="10">
                  <c:v>1.0010145586991472</c:v>
                </c:pt>
                <c:pt idx="12">
                  <c:v>1</c:v>
                </c:pt>
                <c:pt idx="13">
                  <c:v>1.0235857943191613</c:v>
                </c:pt>
                <c:pt idx="15">
                  <c:v>1</c:v>
                </c:pt>
                <c:pt idx="16">
                  <c:v>1.0038785103874039</c:v>
                </c:pt>
                <c:pt idx="18">
                  <c:v>1</c:v>
                </c:pt>
                <c:pt idx="19">
                  <c:v>1.0037178496097181</c:v>
                </c:pt>
                <c:pt idx="21">
                  <c:v>1</c:v>
                </c:pt>
                <c:pt idx="22">
                  <c:v>1.0006759234033722</c:v>
                </c:pt>
                <c:pt idx="24">
                  <c:v>1</c:v>
                </c:pt>
                <c:pt idx="25">
                  <c:v>1.040746260907832</c:v>
                </c:pt>
                <c:pt idx="27">
                  <c:v>1</c:v>
                </c:pt>
                <c:pt idx="28">
                  <c:v>1.0010663410478526</c:v>
                </c:pt>
                <c:pt idx="30">
                  <c:v>1</c:v>
                </c:pt>
                <c:pt idx="31">
                  <c:v>1.0050072648591366</c:v>
                </c:pt>
                <c:pt idx="33">
                  <c:v>1</c:v>
                </c:pt>
                <c:pt idx="34">
                  <c:v>1.0015603874010079</c:v>
                </c:pt>
                <c:pt idx="36">
                  <c:v>1</c:v>
                </c:pt>
                <c:pt idx="37">
                  <c:v>1.0108263337433954</c:v>
                </c:pt>
              </c:numCache>
            </c:numRef>
          </c:val>
        </c:ser>
        <c:axId val="64492288"/>
        <c:axId val="64494208"/>
      </c:barChart>
      <c:lineChart>
        <c:grouping val="standard"/>
        <c:ser>
          <c:idx val="1"/>
          <c:order val="1"/>
          <c:tx>
            <c:strRef>
              <c:f>halfBW!$AL$12</c:f>
              <c:strCache>
                <c:ptCount val="1"/>
                <c:pt idx="0">
                  <c:v>Normalized EDP</c:v>
                </c:pt>
              </c:strCache>
            </c:strRef>
          </c:tx>
          <c:spPr>
            <a:ln>
              <a:solidFill>
                <a:schemeClr val="bg1"/>
              </a:solidFill>
            </a:ln>
          </c:spPr>
          <c:marker>
            <c:symbol val="diamond"/>
            <c:size val="11"/>
            <c:spPr>
              <a:solidFill>
                <a:schemeClr val="bg1"/>
              </a:solidFill>
              <a:ln>
                <a:solidFill>
                  <a:schemeClr val="bg1"/>
                </a:solidFill>
              </a:ln>
            </c:spPr>
          </c:marker>
          <c:cat>
            <c:multiLvlStrRef>
              <c:f>halfBW!$B$14:$C$21</c:f>
              <c:multiLvlStrCache>
                <c:ptCount val="8"/>
                <c:lvl>
                  <c:pt idx="0">
                    <c:v>Baseline x4</c:v>
                  </c:pt>
                  <c:pt idx="1">
                    <c:v>ECC x8</c:v>
                  </c:pt>
                  <c:pt idx="3">
                    <c:v>Baseline x4</c:v>
                  </c:pt>
                  <c:pt idx="4">
                    <c:v>ECC x8</c:v>
                  </c:pt>
                  <c:pt idx="6">
                    <c:v>Baseline x4</c:v>
                  </c:pt>
                  <c:pt idx="7">
                    <c:v>ECC x8</c:v>
                  </c:pt>
                </c:lvl>
                <c:lvl>
                  <c:pt idx="0">
                    <c:v>bzip2</c:v>
                  </c:pt>
                  <c:pt idx="3">
                    <c:v>hmmer</c:v>
                  </c:pt>
                  <c:pt idx="6">
                    <c:v>mcf</c:v>
                  </c:pt>
                </c:lvl>
              </c:multiLvlStrCache>
            </c:multiLvlStrRef>
          </c:cat>
          <c:val>
            <c:numRef>
              <c:f>halfBW!$AL$14:$AL$51</c:f>
              <c:numCache>
                <c:formatCode>General</c:formatCode>
                <c:ptCount val="38"/>
                <c:pt idx="0">
                  <c:v>1</c:v>
                </c:pt>
                <c:pt idx="1">
                  <c:v>0.91619857881854205</c:v>
                </c:pt>
                <c:pt idx="3">
                  <c:v>1</c:v>
                </c:pt>
                <c:pt idx="4">
                  <c:v>0.89599168002351604</c:v>
                </c:pt>
                <c:pt idx="6">
                  <c:v>1</c:v>
                </c:pt>
                <c:pt idx="7">
                  <c:v>0.77745781165917827</c:v>
                </c:pt>
                <c:pt idx="9">
                  <c:v>1</c:v>
                </c:pt>
                <c:pt idx="10">
                  <c:v>0.84926925357142413</c:v>
                </c:pt>
                <c:pt idx="12">
                  <c:v>1</c:v>
                </c:pt>
                <c:pt idx="13">
                  <c:v>0.88536302052194848</c:v>
                </c:pt>
                <c:pt idx="15">
                  <c:v>1</c:v>
                </c:pt>
                <c:pt idx="16">
                  <c:v>0.86841209048156198</c:v>
                </c:pt>
                <c:pt idx="18">
                  <c:v>1</c:v>
                </c:pt>
                <c:pt idx="19">
                  <c:v>0.80997064495821469</c:v>
                </c:pt>
                <c:pt idx="21">
                  <c:v>1</c:v>
                </c:pt>
                <c:pt idx="22">
                  <c:v>0.85247829489089522</c:v>
                </c:pt>
                <c:pt idx="24">
                  <c:v>1</c:v>
                </c:pt>
                <c:pt idx="25">
                  <c:v>0.84445108973181027</c:v>
                </c:pt>
                <c:pt idx="27">
                  <c:v>1</c:v>
                </c:pt>
                <c:pt idx="28">
                  <c:v>0.89044722519654751</c:v>
                </c:pt>
                <c:pt idx="30">
                  <c:v>1</c:v>
                </c:pt>
                <c:pt idx="31">
                  <c:v>0.86248969620530747</c:v>
                </c:pt>
                <c:pt idx="33">
                  <c:v>1</c:v>
                </c:pt>
                <c:pt idx="34">
                  <c:v>0.89159646871618459</c:v>
                </c:pt>
                <c:pt idx="36">
                  <c:v>1</c:v>
                </c:pt>
                <c:pt idx="37">
                  <c:v>0.87285108076471363</c:v>
                </c:pt>
              </c:numCache>
            </c:numRef>
          </c:val>
        </c:ser>
        <c:marker val="1"/>
        <c:axId val="64492288"/>
        <c:axId val="64494208"/>
      </c:lineChart>
      <c:catAx>
        <c:axId val="64492288"/>
        <c:scaling>
          <c:orientation val="minMax"/>
        </c:scaling>
        <c:axPos val="b"/>
        <c:tickLblPos val="nextTo"/>
        <c:spPr>
          <a:ln w="28575">
            <a:solidFill>
              <a:schemeClr val="bg1"/>
            </a:solidFill>
          </a:ln>
        </c:spPr>
        <c:crossAx val="64494208"/>
        <c:crosses val="autoZero"/>
        <c:auto val="1"/>
        <c:lblAlgn val="ctr"/>
        <c:lblOffset val="100"/>
      </c:catAx>
      <c:valAx>
        <c:axId val="64494208"/>
        <c:scaling>
          <c:orientation val="minMax"/>
          <c:min val="0.70000000000000062"/>
        </c:scaling>
        <c:axPos val="l"/>
        <c:majorGridlines/>
        <c:numFmt formatCode="General" sourceLinked="1"/>
        <c:tickLblPos val="nextTo"/>
        <c:spPr>
          <a:ln w="28575">
            <a:solidFill>
              <a:schemeClr val="bg1"/>
            </a:solidFill>
          </a:ln>
        </c:spPr>
        <c:crossAx val="64492288"/>
        <c:crosses val="autoZero"/>
        <c:crossBetween val="between"/>
      </c:valAx>
      <c:spPr>
        <a:solidFill>
          <a:schemeClr val="tx1"/>
        </a:solidFill>
      </c:spPr>
    </c:plotArea>
    <c:legend>
      <c:legendPos val="r"/>
      <c:layout>
        <c:manualLayout>
          <c:xMode val="edge"/>
          <c:yMode val="edge"/>
          <c:x val="0.10513319431981566"/>
          <c:y val="3.0918635170603691E-2"/>
          <c:w val="0.58134315731900243"/>
          <c:h val="3.7105424321959755E-2"/>
        </c:manualLayout>
      </c:layout>
      <c:spPr>
        <a:solidFill>
          <a:schemeClr val="tx1"/>
        </a:solidFill>
        <a:ln>
          <a:solidFill>
            <a:schemeClr val="tx1"/>
          </a:solidFill>
        </a:ln>
      </c:spPr>
    </c:legend>
    <c:plotVisOnly val="1"/>
    <c:dispBlanksAs val="gap"/>
  </c:chart>
  <c:spPr>
    <a:ln>
      <a:noFill/>
    </a:ln>
  </c:spPr>
  <c:txPr>
    <a:bodyPr/>
    <a:lstStyle/>
    <a:p>
      <a:pPr>
        <a:defRPr>
          <a:solidFill>
            <a:schemeClr val="bg1"/>
          </a:solidFill>
          <a:latin typeface="Arial" pitchFamily="34" charset="0"/>
          <a:cs typeface="Arial" pitchFamily="34" charset="0"/>
        </a:defRPr>
      </a:pPr>
      <a:endParaRPr lang="en-US"/>
    </a:p>
  </c:txPr>
  <c:externalData r:id="rId1"/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3.6106513117578391E-2"/>
          <c:y val="2.0199516822950448E-2"/>
          <c:w val="0.96063223374611262"/>
          <c:h val="0.63407293224255001"/>
        </c:manualLayout>
      </c:layout>
      <c:barChart>
        <c:barDir val="col"/>
        <c:grouping val="clustered"/>
        <c:ser>
          <c:idx val="0"/>
          <c:order val="0"/>
          <c:tx>
            <c:strRef>
              <c:f>halfBW!$H$12</c:f>
              <c:strCache>
                <c:ptCount val="1"/>
                <c:pt idx="0">
                  <c:v>Normalized Execution Time</c:v>
                </c:pt>
              </c:strCache>
            </c:strRef>
          </c:tx>
          <c:cat>
            <c:multiLvlStrRef>
              <c:f>halfBW!$A$53:$D$57</c:f>
              <c:multiLvlStrCache>
                <c:ptCount val="5"/>
                <c:lvl>
                  <c:pt idx="0">
                    <c:v>Baseline x4</c:v>
                  </c:pt>
                  <c:pt idx="1">
                    <c:v>ECC x8</c:v>
                  </c:pt>
                  <c:pt idx="3">
                    <c:v>Baseline x4</c:v>
                  </c:pt>
                  <c:pt idx="4">
                    <c:v>ECC x8</c:v>
                  </c:pt>
                </c:lvl>
                <c:lvl>
                  <c:pt idx="0">
                    <c:v>STREAM</c:v>
                  </c:pt>
                  <c:pt idx="3">
                    <c:v>GUPS</c:v>
                  </c:pt>
                </c:lvl>
                <c:lvl>
                  <c:pt idx="0">
                    <c:v> </c:v>
                  </c:pt>
                </c:lvl>
              </c:multiLvlStrCache>
            </c:multiLvlStrRef>
          </c:cat>
          <c:val>
            <c:numRef>
              <c:f>halfBW!$H$53:$H$57</c:f>
              <c:numCache>
                <c:formatCode>General</c:formatCode>
                <c:ptCount val="5"/>
                <c:pt idx="0">
                  <c:v>1</c:v>
                </c:pt>
                <c:pt idx="1">
                  <c:v>1.0025882069168561</c:v>
                </c:pt>
                <c:pt idx="3">
                  <c:v>1</c:v>
                </c:pt>
                <c:pt idx="4">
                  <c:v>1.1957779885141149</c:v>
                </c:pt>
              </c:numCache>
            </c:numRef>
          </c:val>
        </c:ser>
        <c:axId val="64531072"/>
        <c:axId val="64533248"/>
      </c:barChart>
      <c:lineChart>
        <c:grouping val="standard"/>
        <c:ser>
          <c:idx val="1"/>
          <c:order val="1"/>
          <c:tx>
            <c:strRef>
              <c:f>halfBW!$AL$12</c:f>
              <c:strCache>
                <c:ptCount val="1"/>
                <c:pt idx="0">
                  <c:v>Normalized EDP</c:v>
                </c:pt>
              </c:strCache>
            </c:strRef>
          </c:tx>
          <c:spPr>
            <a:ln>
              <a:solidFill>
                <a:schemeClr val="bg1"/>
              </a:solidFill>
            </a:ln>
          </c:spPr>
          <c:marker>
            <c:symbol val="diamond"/>
            <c:size val="11"/>
            <c:spPr>
              <a:solidFill>
                <a:schemeClr val="bg1"/>
              </a:solidFill>
              <a:ln>
                <a:solidFill>
                  <a:schemeClr val="bg1"/>
                </a:solidFill>
              </a:ln>
            </c:spPr>
          </c:marker>
          <c:cat>
            <c:multiLvlStrRef>
              <c:f>halfBW!$B$14:$C$21</c:f>
              <c:multiLvlStrCache>
                <c:ptCount val="8"/>
                <c:lvl>
                  <c:pt idx="0">
                    <c:v>Baseline x4</c:v>
                  </c:pt>
                  <c:pt idx="1">
                    <c:v>ECC x8</c:v>
                  </c:pt>
                  <c:pt idx="3">
                    <c:v>Baseline x4</c:v>
                  </c:pt>
                  <c:pt idx="4">
                    <c:v>ECC x8</c:v>
                  </c:pt>
                  <c:pt idx="6">
                    <c:v>Baseline x4</c:v>
                  </c:pt>
                  <c:pt idx="7">
                    <c:v>ECC x8</c:v>
                  </c:pt>
                </c:lvl>
                <c:lvl>
                  <c:pt idx="0">
                    <c:v>bzip2</c:v>
                  </c:pt>
                  <c:pt idx="3">
                    <c:v>hmmer</c:v>
                  </c:pt>
                  <c:pt idx="6">
                    <c:v>mcf</c:v>
                  </c:pt>
                </c:lvl>
              </c:multiLvlStrCache>
            </c:multiLvlStrRef>
          </c:cat>
          <c:val>
            <c:numRef>
              <c:f>halfBW!$AL$53:$AL$57</c:f>
              <c:numCache>
                <c:formatCode>General</c:formatCode>
                <c:ptCount val="5"/>
                <c:pt idx="0">
                  <c:v>1</c:v>
                </c:pt>
                <c:pt idx="1">
                  <c:v>0.79845540165317574</c:v>
                </c:pt>
                <c:pt idx="3">
                  <c:v>1</c:v>
                </c:pt>
                <c:pt idx="4">
                  <c:v>0.99774970535551255</c:v>
                </c:pt>
              </c:numCache>
            </c:numRef>
          </c:val>
        </c:ser>
        <c:marker val="1"/>
        <c:axId val="64531072"/>
        <c:axId val="64533248"/>
      </c:lineChart>
      <c:catAx>
        <c:axId val="64531072"/>
        <c:scaling>
          <c:orientation val="minMax"/>
        </c:scaling>
        <c:axPos val="b"/>
        <c:tickLblPos val="nextTo"/>
        <c:spPr>
          <a:ln w="28575">
            <a:solidFill>
              <a:schemeClr val="bg1"/>
            </a:solidFill>
          </a:ln>
        </c:spPr>
        <c:crossAx val="64533248"/>
        <c:crosses val="autoZero"/>
        <c:auto val="1"/>
        <c:lblAlgn val="ctr"/>
        <c:lblOffset val="100"/>
      </c:catAx>
      <c:valAx>
        <c:axId val="64533248"/>
        <c:scaling>
          <c:orientation val="minMax"/>
        </c:scaling>
        <c:axPos val="l"/>
        <c:majorGridlines/>
        <c:numFmt formatCode="General" sourceLinked="1"/>
        <c:tickLblPos val="nextTo"/>
        <c:spPr>
          <a:ln w="28575">
            <a:solidFill>
              <a:schemeClr val="bg1"/>
            </a:solidFill>
          </a:ln>
        </c:spPr>
        <c:crossAx val="64531072"/>
        <c:crosses val="autoZero"/>
        <c:crossBetween val="between"/>
      </c:valAx>
      <c:spPr>
        <a:solidFill>
          <a:schemeClr val="tx1"/>
        </a:solidFill>
      </c:spPr>
    </c:plotArea>
    <c:plotVisOnly val="1"/>
    <c:dispBlanksAs val="gap"/>
  </c:chart>
  <c:spPr>
    <a:ln>
      <a:noFill/>
    </a:ln>
  </c:spPr>
  <c:txPr>
    <a:bodyPr/>
    <a:lstStyle/>
    <a:p>
      <a:pPr>
        <a:defRPr>
          <a:solidFill>
            <a:schemeClr val="bg1"/>
          </a:solidFill>
          <a:latin typeface="Arial" pitchFamily="34" charset="0"/>
          <a:cs typeface="Arial" pitchFamily="34" charset="0"/>
        </a:defRPr>
      </a:pPr>
      <a:endParaRPr lang="en-US"/>
    </a:p>
  </c:txPr>
  <c:externalData r:id="rId1"/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5.1824993649987314E-2"/>
          <c:y val="1.3922790901137424E-2"/>
          <c:w val="0.96584384104820264"/>
          <c:h val="0.75083424467774862"/>
        </c:manualLayout>
      </c:layout>
      <c:barChart>
        <c:barDir val="col"/>
        <c:grouping val="stacked"/>
        <c:ser>
          <c:idx val="0"/>
          <c:order val="0"/>
          <c:tx>
            <c:strRef>
              <c:f>Perfor!$J$4</c:f>
              <c:strCache>
                <c:ptCount val="1"/>
                <c:pt idx="0">
                  <c:v>Normalized Execution Time</c:v>
                </c:pt>
              </c:strCache>
            </c:strRef>
          </c:tx>
          <c:cat>
            <c:multiLvlStrRef>
              <c:f>Perfor!$A$5:$C$68</c:f>
              <c:multiLvlStrCache>
                <c:ptCount val="64"/>
                <c:lvl>
                  <c:pt idx="0">
                    <c:v>Baseline x4</c:v>
                  </c:pt>
                  <c:pt idx="1">
                    <c:v>Non-ECC x4</c:v>
                  </c:pt>
                  <c:pt idx="2">
                    <c:v>Non-ECC x8</c:v>
                  </c:pt>
                  <c:pt idx="3">
                    <c:v>Non-ECC x16</c:v>
                  </c:pt>
                  <c:pt idx="5">
                    <c:v>Baseline x4</c:v>
                  </c:pt>
                  <c:pt idx="6">
                    <c:v>Non-ECC x4</c:v>
                  </c:pt>
                  <c:pt idx="7">
                    <c:v>Non-ECC x8</c:v>
                  </c:pt>
                  <c:pt idx="8">
                    <c:v>Non-ECC x16</c:v>
                  </c:pt>
                  <c:pt idx="10">
                    <c:v>Baseline x4</c:v>
                  </c:pt>
                  <c:pt idx="11">
                    <c:v>Non-ECC x4</c:v>
                  </c:pt>
                  <c:pt idx="12">
                    <c:v>Non-ECC x8</c:v>
                  </c:pt>
                  <c:pt idx="13">
                    <c:v>Non-ECC x16</c:v>
                  </c:pt>
                  <c:pt idx="15">
                    <c:v>Baseline x4</c:v>
                  </c:pt>
                  <c:pt idx="16">
                    <c:v>non-ECC x4</c:v>
                  </c:pt>
                  <c:pt idx="17">
                    <c:v>non-ECC x8</c:v>
                  </c:pt>
                  <c:pt idx="18">
                    <c:v>non-ECC x16</c:v>
                  </c:pt>
                  <c:pt idx="20">
                    <c:v>Baseline x4</c:v>
                  </c:pt>
                  <c:pt idx="21">
                    <c:v>Non-ECC x4</c:v>
                  </c:pt>
                  <c:pt idx="22">
                    <c:v>Non-ECC x8</c:v>
                  </c:pt>
                  <c:pt idx="23">
                    <c:v>Non-ECC x16</c:v>
                  </c:pt>
                  <c:pt idx="25">
                    <c:v>Baseline x4</c:v>
                  </c:pt>
                  <c:pt idx="26">
                    <c:v>Non-ECC x4</c:v>
                  </c:pt>
                  <c:pt idx="27">
                    <c:v>Non-ECC x8</c:v>
                  </c:pt>
                  <c:pt idx="28">
                    <c:v>Non-ECC x16</c:v>
                  </c:pt>
                  <c:pt idx="30">
                    <c:v>Baseline x4</c:v>
                  </c:pt>
                  <c:pt idx="31">
                    <c:v>Non-ECC x4</c:v>
                  </c:pt>
                  <c:pt idx="32">
                    <c:v>Non-ECC x8</c:v>
                  </c:pt>
                  <c:pt idx="33">
                    <c:v>Non-ECC x16</c:v>
                  </c:pt>
                  <c:pt idx="35">
                    <c:v>Baseline x4</c:v>
                  </c:pt>
                  <c:pt idx="36">
                    <c:v>Non-ECC x4</c:v>
                  </c:pt>
                  <c:pt idx="37">
                    <c:v>Non-ECC x8</c:v>
                  </c:pt>
                  <c:pt idx="38">
                    <c:v>Non-ECC x16</c:v>
                  </c:pt>
                  <c:pt idx="40">
                    <c:v>Baseline x4</c:v>
                  </c:pt>
                  <c:pt idx="41">
                    <c:v>Non-ECC x4</c:v>
                  </c:pt>
                  <c:pt idx="42">
                    <c:v>Non-ECC x8</c:v>
                  </c:pt>
                  <c:pt idx="43">
                    <c:v>Non-ECC x16</c:v>
                  </c:pt>
                  <c:pt idx="45">
                    <c:v>Baseline x4</c:v>
                  </c:pt>
                  <c:pt idx="46">
                    <c:v>Non-ECC x4</c:v>
                  </c:pt>
                  <c:pt idx="47">
                    <c:v>Non-ECC x8</c:v>
                  </c:pt>
                  <c:pt idx="48">
                    <c:v>Non-ECC x16</c:v>
                  </c:pt>
                  <c:pt idx="50">
                    <c:v>Baseline x4</c:v>
                  </c:pt>
                  <c:pt idx="51">
                    <c:v>Non-ECC x4</c:v>
                  </c:pt>
                  <c:pt idx="52">
                    <c:v>Non-ECC x8</c:v>
                  </c:pt>
                  <c:pt idx="53">
                    <c:v>Non-ECC x16</c:v>
                  </c:pt>
                  <c:pt idx="55">
                    <c:v>Baseline x4</c:v>
                  </c:pt>
                  <c:pt idx="56">
                    <c:v>Non-ECC x4</c:v>
                  </c:pt>
                  <c:pt idx="57">
                    <c:v>Non-ECC x8</c:v>
                  </c:pt>
                  <c:pt idx="58">
                    <c:v>Non-ECC x16</c:v>
                  </c:pt>
                  <c:pt idx="60">
                    <c:v>Baseline x4</c:v>
                  </c:pt>
                  <c:pt idx="61">
                    <c:v>Non-ECC x4</c:v>
                  </c:pt>
                  <c:pt idx="62">
                    <c:v>Non-ECC x8</c:v>
                  </c:pt>
                  <c:pt idx="63">
                    <c:v>Non-ECC x16</c:v>
                  </c:pt>
                </c:lvl>
                <c:lvl>
                  <c:pt idx="0">
                    <c:v>bzip2</c:v>
                  </c:pt>
                  <c:pt idx="5">
                    <c:v>hmmer</c:v>
                  </c:pt>
                  <c:pt idx="10">
                    <c:v>mcf</c:v>
                  </c:pt>
                  <c:pt idx="15">
                    <c:v>libquantum</c:v>
                  </c:pt>
                  <c:pt idx="20">
                    <c:v>omnetpp</c:v>
                  </c:pt>
                  <c:pt idx="25">
                    <c:v>milc</c:v>
                  </c:pt>
                  <c:pt idx="30">
                    <c:v>lbm</c:v>
                  </c:pt>
                  <c:pt idx="35">
                    <c:v>sphinx3</c:v>
                  </c:pt>
                  <c:pt idx="40">
                    <c:v>canneal</c:v>
                  </c:pt>
                  <c:pt idx="45">
                    <c:v>dedup</c:v>
                  </c:pt>
                  <c:pt idx="50">
                    <c:v>fluidanimate</c:v>
                  </c:pt>
                  <c:pt idx="55">
                    <c:v>freqmine</c:v>
                  </c:pt>
                  <c:pt idx="60">
                    <c:v>Average</c:v>
                  </c:pt>
                </c:lvl>
                <c:lvl>
                  <c:pt idx="0">
                    <c:v>SPEC 2006</c:v>
                  </c:pt>
                  <c:pt idx="40">
                    <c:v>PARSEC</c:v>
                  </c:pt>
                  <c:pt idx="60">
                    <c:v> </c:v>
                  </c:pt>
                </c:lvl>
              </c:multiLvlStrCache>
            </c:multiLvlStrRef>
          </c:cat>
          <c:val>
            <c:numRef>
              <c:f>Perfor!$J$5:$J$68</c:f>
              <c:numCache>
                <c:formatCode>General</c:formatCode>
                <c:ptCount val="64"/>
                <c:pt idx="0">
                  <c:v>1</c:v>
                </c:pt>
                <c:pt idx="1">
                  <c:v>1.0212697018028594</c:v>
                </c:pt>
                <c:pt idx="2">
                  <c:v>1.0377692994142167</c:v>
                </c:pt>
                <c:pt idx="3">
                  <c:v>1.0663981992632461</c:v>
                </c:pt>
                <c:pt idx="5">
                  <c:v>1</c:v>
                </c:pt>
                <c:pt idx="6">
                  <c:v>1.0057048339458308</c:v>
                </c:pt>
                <c:pt idx="7">
                  <c:v>1.0104225299321647</c:v>
                </c:pt>
                <c:pt idx="8">
                  <c:v>1.0194084161512402</c:v>
                </c:pt>
                <c:pt idx="10">
                  <c:v>1</c:v>
                </c:pt>
                <c:pt idx="11">
                  <c:v>1.0841514973650304</c:v>
                </c:pt>
                <c:pt idx="12">
                  <c:v>1.1438097712593758</c:v>
                </c:pt>
                <c:pt idx="13">
                  <c:v>1.2271990337207292</c:v>
                </c:pt>
                <c:pt idx="15">
                  <c:v>1</c:v>
                </c:pt>
                <c:pt idx="16">
                  <c:v>1.0240624560294018</c:v>
                </c:pt>
                <c:pt idx="17">
                  <c:v>1.0358682524932263</c:v>
                </c:pt>
                <c:pt idx="18">
                  <c:v>1.0534905079759518</c:v>
                </c:pt>
                <c:pt idx="20">
                  <c:v>1</c:v>
                </c:pt>
                <c:pt idx="21">
                  <c:v>1.065791618197155</c:v>
                </c:pt>
                <c:pt idx="22">
                  <c:v>1.0821128591829341</c:v>
                </c:pt>
                <c:pt idx="23">
                  <c:v>1.1082828639308924</c:v>
                </c:pt>
                <c:pt idx="25">
                  <c:v>1</c:v>
                </c:pt>
                <c:pt idx="26">
                  <c:v>1.0353360287973126</c:v>
                </c:pt>
                <c:pt idx="27">
                  <c:v>1.0448858116398525</c:v>
                </c:pt>
                <c:pt idx="28">
                  <c:v>1.0560195654253581</c:v>
                </c:pt>
                <c:pt idx="30">
                  <c:v>1</c:v>
                </c:pt>
                <c:pt idx="31">
                  <c:v>1.0096191047377749</c:v>
                </c:pt>
                <c:pt idx="32">
                  <c:v>1.0203752839281479</c:v>
                </c:pt>
                <c:pt idx="33">
                  <c:v>1.0435428153870978</c:v>
                </c:pt>
                <c:pt idx="35">
                  <c:v>1</c:v>
                </c:pt>
                <c:pt idx="36">
                  <c:v>1.0163164083263343</c:v>
                </c:pt>
                <c:pt idx="37">
                  <c:v>1.0266832485202062</c:v>
                </c:pt>
                <c:pt idx="38">
                  <c:v>1.0450055536756209</c:v>
                </c:pt>
                <c:pt idx="40">
                  <c:v>1</c:v>
                </c:pt>
                <c:pt idx="41">
                  <c:v>1.1010604946891778</c:v>
                </c:pt>
                <c:pt idx="42">
                  <c:v>1.1742108851850201</c:v>
                </c:pt>
                <c:pt idx="43">
                  <c:v>1.2529468395577081</c:v>
                </c:pt>
                <c:pt idx="45">
                  <c:v>1</c:v>
                </c:pt>
                <c:pt idx="46">
                  <c:v>1.0036794282327486</c:v>
                </c:pt>
                <c:pt idx="47">
                  <c:v>1.0062874802971251</c:v>
                </c:pt>
                <c:pt idx="48">
                  <c:v>1.0122038449197801</c:v>
                </c:pt>
                <c:pt idx="50">
                  <c:v>1</c:v>
                </c:pt>
                <c:pt idx="51">
                  <c:v>1.0248648328820518</c:v>
                </c:pt>
                <c:pt idx="52">
                  <c:v>1.040295578580652</c:v>
                </c:pt>
                <c:pt idx="53">
                  <c:v>1.0638716907270271</c:v>
                </c:pt>
                <c:pt idx="55">
                  <c:v>1</c:v>
                </c:pt>
                <c:pt idx="56">
                  <c:v>1.0140009762703195</c:v>
                </c:pt>
                <c:pt idx="57">
                  <c:v>1.0248583397206121</c:v>
                </c:pt>
                <c:pt idx="58">
                  <c:v>1.0436630150903916</c:v>
                </c:pt>
                <c:pt idx="60">
                  <c:v>1</c:v>
                </c:pt>
                <c:pt idx="61">
                  <c:v>1.0349299648032693</c:v>
                </c:pt>
                <c:pt idx="62">
                  <c:v>1.058565289816048</c:v>
                </c:pt>
                <c:pt idx="63">
                  <c:v>1.0899119589245378</c:v>
                </c:pt>
              </c:numCache>
            </c:numRef>
          </c:val>
        </c:ser>
        <c:gapWidth val="45"/>
        <c:overlap val="100"/>
        <c:axId val="64901888"/>
        <c:axId val="64903808"/>
      </c:barChart>
      <c:lineChart>
        <c:grouping val="standard"/>
        <c:ser>
          <c:idx val="1"/>
          <c:order val="1"/>
          <c:tx>
            <c:strRef>
              <c:f>'System Power and EDP'!$S$6</c:f>
              <c:strCache>
                <c:ptCount val="1"/>
                <c:pt idx="0">
                  <c:v>Normalized EDP</c:v>
                </c:pt>
              </c:strCache>
            </c:strRef>
          </c:tx>
          <c:spPr>
            <a:ln>
              <a:solidFill>
                <a:schemeClr val="bg1"/>
              </a:solidFill>
            </a:ln>
          </c:spPr>
          <c:marker>
            <c:symbol val="diamond"/>
            <c:size val="11"/>
            <c:spPr>
              <a:solidFill>
                <a:schemeClr val="bg1"/>
              </a:solidFill>
              <a:ln>
                <a:solidFill>
                  <a:schemeClr val="bg1"/>
                </a:solidFill>
              </a:ln>
            </c:spPr>
          </c:marker>
          <c:val>
            <c:numRef>
              <c:f>'System Power and EDP'!$S$7:$S$70</c:f>
              <c:numCache>
                <c:formatCode>General</c:formatCode>
                <c:ptCount val="64"/>
                <c:pt idx="0">
                  <c:v>1</c:v>
                </c:pt>
                <c:pt idx="1">
                  <c:v>1.0017735505761198</c:v>
                </c:pt>
                <c:pt idx="2">
                  <c:v>0.94517444438656262</c:v>
                </c:pt>
                <c:pt idx="3">
                  <c:v>0.88925039401329609</c:v>
                </c:pt>
                <c:pt idx="5">
                  <c:v>1</c:v>
                </c:pt>
                <c:pt idx="6">
                  <c:v>0.97775531542660088</c:v>
                </c:pt>
                <c:pt idx="7">
                  <c:v>0.89707499073203756</c:v>
                </c:pt>
                <c:pt idx="8">
                  <c:v>0.82902686380739854</c:v>
                </c:pt>
                <c:pt idx="10">
                  <c:v>1</c:v>
                </c:pt>
                <c:pt idx="11">
                  <c:v>1.122395411522128</c:v>
                </c:pt>
                <c:pt idx="12">
                  <c:v>0.99962303166186961</c:v>
                </c:pt>
                <c:pt idx="13">
                  <c:v>0.98511140615849702</c:v>
                </c:pt>
                <c:pt idx="15">
                  <c:v>1</c:v>
                </c:pt>
                <c:pt idx="16">
                  <c:v>1.0306597496259935</c:v>
                </c:pt>
                <c:pt idx="17">
                  <c:v>0.93059503927904685</c:v>
                </c:pt>
                <c:pt idx="18">
                  <c:v>0.84138667963378844</c:v>
                </c:pt>
                <c:pt idx="20">
                  <c:v>1</c:v>
                </c:pt>
                <c:pt idx="21">
                  <c:v>1.1156316823969488</c:v>
                </c:pt>
                <c:pt idx="22">
                  <c:v>0.97713831855551725</c:v>
                </c:pt>
                <c:pt idx="23">
                  <c:v>0.88747535665478505</c:v>
                </c:pt>
                <c:pt idx="25">
                  <c:v>1</c:v>
                </c:pt>
                <c:pt idx="26">
                  <c:v>1.0658068747091298</c:v>
                </c:pt>
                <c:pt idx="27">
                  <c:v>0.93891435333984863</c:v>
                </c:pt>
                <c:pt idx="28">
                  <c:v>0.83550814017874053</c:v>
                </c:pt>
                <c:pt idx="30">
                  <c:v>1</c:v>
                </c:pt>
                <c:pt idx="31">
                  <c:v>0.97376871459374426</c:v>
                </c:pt>
                <c:pt idx="32">
                  <c:v>0.8359788001932521</c:v>
                </c:pt>
                <c:pt idx="33">
                  <c:v>0.76134885296442134</c:v>
                </c:pt>
                <c:pt idx="35">
                  <c:v>1</c:v>
                </c:pt>
                <c:pt idx="36">
                  <c:v>0.99528763859214608</c:v>
                </c:pt>
                <c:pt idx="37">
                  <c:v>0.88598846031772749</c:v>
                </c:pt>
                <c:pt idx="38">
                  <c:v>0.79325904297663441</c:v>
                </c:pt>
                <c:pt idx="40">
                  <c:v>1</c:v>
                </c:pt>
                <c:pt idx="41">
                  <c:v>1.1638275644053813</c:v>
                </c:pt>
                <c:pt idx="42">
                  <c:v>1.0696320042018865</c:v>
                </c:pt>
                <c:pt idx="43">
                  <c:v>1.0521589908641105</c:v>
                </c:pt>
                <c:pt idx="45">
                  <c:v>1</c:v>
                </c:pt>
                <c:pt idx="46">
                  <c:v>0.96954148041868804</c:v>
                </c:pt>
                <c:pt idx="47">
                  <c:v>0.87619992948909331</c:v>
                </c:pt>
                <c:pt idx="48">
                  <c:v>0.77966765830606377</c:v>
                </c:pt>
                <c:pt idx="50">
                  <c:v>1</c:v>
                </c:pt>
                <c:pt idx="51">
                  <c:v>1.0318307032008918</c:v>
                </c:pt>
                <c:pt idx="52">
                  <c:v>0.91468601935608862</c:v>
                </c:pt>
                <c:pt idx="53">
                  <c:v>0.81985201286095</c:v>
                </c:pt>
                <c:pt idx="55">
                  <c:v>1</c:v>
                </c:pt>
                <c:pt idx="56">
                  <c:v>0.99184062046354371</c:v>
                </c:pt>
                <c:pt idx="57">
                  <c:v>0.91027477090401776</c:v>
                </c:pt>
                <c:pt idx="58">
                  <c:v>0.84109901879949922</c:v>
                </c:pt>
                <c:pt idx="60">
                  <c:v>1</c:v>
                </c:pt>
                <c:pt idx="61">
                  <c:v>1.037519169002592</c:v>
                </c:pt>
                <c:pt idx="62">
                  <c:v>0.94534296812116758</c:v>
                </c:pt>
                <c:pt idx="63">
                  <c:v>0.87891802704942068</c:v>
                </c:pt>
              </c:numCache>
            </c:numRef>
          </c:val>
        </c:ser>
        <c:marker val="1"/>
        <c:axId val="64901888"/>
        <c:axId val="64903808"/>
      </c:lineChart>
      <c:catAx>
        <c:axId val="64901888"/>
        <c:scaling>
          <c:orientation val="minMax"/>
        </c:scaling>
        <c:axPos val="b"/>
        <c:tickLblPos val="nextTo"/>
        <c:spPr>
          <a:ln w="28575">
            <a:solidFill>
              <a:schemeClr val="bg1"/>
            </a:solidFill>
          </a:ln>
        </c:spPr>
        <c:txPr>
          <a:bodyPr/>
          <a:lstStyle/>
          <a:p>
            <a:pPr>
              <a:defRPr sz="700">
                <a:solidFill>
                  <a:schemeClr val="bg1"/>
                </a:solidFill>
              </a:defRPr>
            </a:pPr>
            <a:endParaRPr lang="en-US"/>
          </a:p>
        </c:txPr>
        <c:crossAx val="64903808"/>
        <c:crosses val="autoZero"/>
        <c:auto val="1"/>
        <c:lblAlgn val="ctr"/>
        <c:lblOffset val="100"/>
      </c:catAx>
      <c:valAx>
        <c:axId val="64903808"/>
        <c:scaling>
          <c:orientation val="minMax"/>
          <c:min val="0.70000000000000062"/>
        </c:scaling>
        <c:axPos val="l"/>
        <c:majorGridlines/>
        <c:numFmt formatCode="General" sourceLinked="1"/>
        <c:tickLblPos val="nextTo"/>
        <c:spPr>
          <a:ln w="28575">
            <a:solidFill>
              <a:schemeClr val="bg1"/>
            </a:solidFill>
          </a:ln>
        </c:spPr>
        <c:txPr>
          <a:bodyPr/>
          <a:lstStyle/>
          <a:p>
            <a:pPr>
              <a:defRPr>
                <a:solidFill>
                  <a:schemeClr val="bg1"/>
                </a:solidFill>
              </a:defRPr>
            </a:pPr>
            <a:endParaRPr lang="en-US"/>
          </a:p>
        </c:txPr>
        <c:crossAx val="64901888"/>
        <c:crosses val="autoZero"/>
        <c:crossBetween val="between"/>
      </c:valAx>
      <c:spPr>
        <a:solidFill>
          <a:schemeClr val="tx1"/>
        </a:solidFill>
      </c:spPr>
    </c:plotArea>
    <c:legend>
      <c:legendPos val="r"/>
      <c:layout>
        <c:manualLayout>
          <c:xMode val="edge"/>
          <c:yMode val="edge"/>
          <c:x val="6.3588603843874394E-2"/>
          <c:y val="2.9895013123359807E-2"/>
          <c:w val="0.59175472017610697"/>
          <c:h val="4.2133639545057104E-2"/>
        </c:manualLayout>
      </c:layout>
      <c:spPr>
        <a:solidFill>
          <a:schemeClr val="tx1"/>
        </a:solidFill>
        <a:ln>
          <a:solidFill>
            <a:schemeClr val="tx1"/>
          </a:solidFill>
        </a:ln>
      </c:spPr>
      <c:txPr>
        <a:bodyPr/>
        <a:lstStyle/>
        <a:p>
          <a:pPr>
            <a:defRPr>
              <a:solidFill>
                <a:schemeClr val="bg1"/>
              </a:solidFill>
            </a:defRPr>
          </a:pPr>
          <a:endParaRPr lang="en-US"/>
        </a:p>
      </c:txPr>
    </c:legend>
    <c:plotVisOnly val="1"/>
    <c:dispBlanksAs val="gap"/>
  </c:chart>
  <c:spPr>
    <a:ln>
      <a:noFill/>
    </a:ln>
  </c:spPr>
  <c:txPr>
    <a:bodyPr/>
    <a:lstStyle/>
    <a:p>
      <a:pPr>
        <a:defRPr>
          <a:latin typeface="Arial" pitchFamily="34" charset="0"/>
          <a:cs typeface="Arial" pitchFamily="34" charset="0"/>
        </a:defRPr>
      </a:pPr>
      <a:endParaRPr lang="en-US"/>
    </a:p>
  </c:txPr>
  <c:externalData r:id="rId1"/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0.14958960713153291"/>
          <c:y val="2.3181994323615732E-2"/>
          <c:w val="0.83929757593652843"/>
          <c:h val="0.74479757667278557"/>
        </c:manualLayout>
      </c:layout>
      <c:barChart>
        <c:barDir val="col"/>
        <c:grouping val="stacked"/>
        <c:ser>
          <c:idx val="0"/>
          <c:order val="0"/>
          <c:tx>
            <c:strRef>
              <c:f>Perfor!$J$4</c:f>
              <c:strCache>
                <c:ptCount val="1"/>
                <c:pt idx="0">
                  <c:v>Normalized Execution Time</c:v>
                </c:pt>
              </c:strCache>
            </c:strRef>
          </c:tx>
          <c:cat>
            <c:multiLvlStrRef>
              <c:f>Perfor!$A$72:$C$80</c:f>
              <c:multiLvlStrCache>
                <c:ptCount val="9"/>
                <c:lvl>
                  <c:pt idx="0">
                    <c:v>Baseline x4</c:v>
                  </c:pt>
                  <c:pt idx="1">
                    <c:v>Non-ECC x4</c:v>
                  </c:pt>
                  <c:pt idx="2">
                    <c:v>Non-ECC x8</c:v>
                  </c:pt>
                  <c:pt idx="3">
                    <c:v>Non-ECC x16</c:v>
                  </c:pt>
                  <c:pt idx="5">
                    <c:v>Baseline x4</c:v>
                  </c:pt>
                  <c:pt idx="6">
                    <c:v>Non-ECC x4</c:v>
                  </c:pt>
                  <c:pt idx="7">
                    <c:v>Non-ECC x8</c:v>
                  </c:pt>
                  <c:pt idx="8">
                    <c:v>Non-ECC x16</c:v>
                  </c:pt>
                </c:lvl>
                <c:lvl>
                  <c:pt idx="0">
                    <c:v>STREAM</c:v>
                  </c:pt>
                  <c:pt idx="5">
                    <c:v>GUPS</c:v>
                  </c:pt>
                </c:lvl>
                <c:lvl>
                  <c:pt idx="0">
                    <c:v> </c:v>
                  </c:pt>
                </c:lvl>
              </c:multiLvlStrCache>
            </c:multiLvlStrRef>
          </c:cat>
          <c:val>
            <c:numRef>
              <c:f>Perfor!$J$72:$J$80</c:f>
              <c:numCache>
                <c:formatCode>General</c:formatCode>
                <c:ptCount val="9"/>
                <c:pt idx="0">
                  <c:v>1</c:v>
                </c:pt>
                <c:pt idx="1">
                  <c:v>1.0350263962684896</c:v>
                </c:pt>
                <c:pt idx="2">
                  <c:v>1.0535115282160641</c:v>
                </c:pt>
                <c:pt idx="3">
                  <c:v>1.0893071096179241</c:v>
                </c:pt>
                <c:pt idx="5">
                  <c:v>1</c:v>
                </c:pt>
                <c:pt idx="6">
                  <c:v>1.5284111429272691</c:v>
                </c:pt>
                <c:pt idx="7">
                  <c:v>1.6008438437567267</c:v>
                </c:pt>
                <c:pt idx="8">
                  <c:v>1.6524772076501053</c:v>
                </c:pt>
              </c:numCache>
            </c:numRef>
          </c:val>
        </c:ser>
        <c:gapWidth val="45"/>
        <c:overlap val="100"/>
        <c:axId val="64916096"/>
        <c:axId val="64815872"/>
      </c:barChart>
      <c:lineChart>
        <c:grouping val="standard"/>
        <c:ser>
          <c:idx val="1"/>
          <c:order val="1"/>
          <c:tx>
            <c:strRef>
              <c:f>'System Power and EDP'!$S$6</c:f>
              <c:strCache>
                <c:ptCount val="1"/>
                <c:pt idx="0">
                  <c:v>Normalized EDP</c:v>
                </c:pt>
              </c:strCache>
            </c:strRef>
          </c:tx>
          <c:spPr>
            <a:ln>
              <a:solidFill>
                <a:schemeClr val="bg1"/>
              </a:solidFill>
            </a:ln>
          </c:spPr>
          <c:marker>
            <c:symbol val="diamond"/>
            <c:size val="11"/>
            <c:spPr>
              <a:solidFill>
                <a:schemeClr val="bg1"/>
              </a:solidFill>
              <a:ln>
                <a:solidFill>
                  <a:schemeClr val="bg1"/>
                </a:solidFill>
              </a:ln>
            </c:spPr>
          </c:marker>
          <c:val>
            <c:numRef>
              <c:f>'System Power and EDP'!$S$72:$S$80</c:f>
              <c:numCache>
                <c:formatCode>General</c:formatCode>
                <c:ptCount val="9"/>
                <c:pt idx="0">
                  <c:v>1</c:v>
                </c:pt>
                <c:pt idx="1">
                  <c:v>1.0425980552052918</c:v>
                </c:pt>
                <c:pt idx="2">
                  <c:v>0.89622231174836187</c:v>
                </c:pt>
                <c:pt idx="3">
                  <c:v>0.79154287977264526</c:v>
                </c:pt>
                <c:pt idx="5">
                  <c:v>1</c:v>
                </c:pt>
                <c:pt idx="6">
                  <c:v>2.5058234881226293</c:v>
                </c:pt>
                <c:pt idx="7">
                  <c:v>1.8238004975536835</c:v>
                </c:pt>
                <c:pt idx="8">
                  <c:v>1.8184891346321161</c:v>
                </c:pt>
              </c:numCache>
            </c:numRef>
          </c:val>
        </c:ser>
        <c:marker val="1"/>
        <c:axId val="64916096"/>
        <c:axId val="64815872"/>
      </c:lineChart>
      <c:catAx>
        <c:axId val="64916096"/>
        <c:scaling>
          <c:orientation val="minMax"/>
        </c:scaling>
        <c:axPos val="b"/>
        <c:tickLblPos val="nextTo"/>
        <c:spPr>
          <a:ln w="28575">
            <a:solidFill>
              <a:schemeClr val="bg1"/>
            </a:solidFill>
          </a:ln>
        </c:spPr>
        <c:txPr>
          <a:bodyPr/>
          <a:lstStyle/>
          <a:p>
            <a:pPr>
              <a:defRPr sz="7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64815872"/>
        <c:crosses val="autoZero"/>
        <c:auto val="1"/>
        <c:lblAlgn val="ctr"/>
        <c:lblOffset val="100"/>
      </c:catAx>
      <c:valAx>
        <c:axId val="64815872"/>
        <c:scaling>
          <c:orientation val="minMax"/>
        </c:scaling>
        <c:axPos val="l"/>
        <c:majorGridlines/>
        <c:numFmt formatCode="General" sourceLinked="1"/>
        <c:tickLblPos val="nextTo"/>
        <c:spPr>
          <a:ln w="28575">
            <a:solidFill>
              <a:schemeClr val="bg1"/>
            </a:solidFill>
          </a:ln>
        </c:spPr>
        <c:txPr>
          <a:bodyPr/>
          <a:lstStyle/>
          <a:p>
            <a:pPr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64916096"/>
        <c:crosses val="autoZero"/>
        <c:crossBetween val="between"/>
      </c:valAx>
      <c:spPr>
        <a:solidFill>
          <a:schemeClr val="tx1"/>
        </a:solidFill>
      </c:spPr>
    </c:plotArea>
    <c:plotVisOnly val="1"/>
    <c:dispBlanksAs val="gap"/>
  </c:chart>
  <c:spPr>
    <a:ln>
      <a:noFill/>
    </a:ln>
  </c:spPr>
  <c:externalData r:id="rId1"/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4.9522238185369168E-2"/>
          <c:y val="1.9636541795918873E-2"/>
          <c:w val="0.94831071805705647"/>
          <c:h val="0.56558998060025056"/>
        </c:manualLayout>
      </c:layout>
      <c:barChart>
        <c:barDir val="col"/>
        <c:grouping val="clustered"/>
        <c:ser>
          <c:idx val="0"/>
          <c:order val="0"/>
          <c:tx>
            <c:strRef>
              <c:f>'Flexible-x16'!$H$12</c:f>
              <c:strCache>
                <c:ptCount val="1"/>
                <c:pt idx="0">
                  <c:v>Normalized Execution Time</c:v>
                </c:pt>
              </c:strCache>
            </c:strRef>
          </c:tx>
          <c:cat>
            <c:multiLvlStrRef>
              <c:f>'Flexible-x16'!$A$14:$C$77</c:f>
              <c:multiLvlStrCache>
                <c:ptCount val="64"/>
                <c:lvl>
                  <c:pt idx="0">
                    <c:v>No Protection</c:v>
                  </c:pt>
                  <c:pt idx="1">
                    <c:v>Chipkill Detect</c:v>
                  </c:pt>
                  <c:pt idx="2">
                    <c:v>Chipkill Correct</c:v>
                  </c:pt>
                  <c:pt idx="3">
                    <c:v>2 Chipkill Correct</c:v>
                  </c:pt>
                  <c:pt idx="5">
                    <c:v>No Protection</c:v>
                  </c:pt>
                  <c:pt idx="6">
                    <c:v>Chipkill Detect</c:v>
                  </c:pt>
                  <c:pt idx="7">
                    <c:v>Chipkill Correct</c:v>
                  </c:pt>
                  <c:pt idx="8">
                    <c:v>2 Chipkill Correct</c:v>
                  </c:pt>
                  <c:pt idx="10">
                    <c:v>No Protection</c:v>
                  </c:pt>
                  <c:pt idx="11">
                    <c:v>Chipkill Detect</c:v>
                  </c:pt>
                  <c:pt idx="12">
                    <c:v>Chipkill Correct</c:v>
                  </c:pt>
                  <c:pt idx="13">
                    <c:v>2 Chipkill Correct</c:v>
                  </c:pt>
                  <c:pt idx="15">
                    <c:v>No Protection</c:v>
                  </c:pt>
                  <c:pt idx="16">
                    <c:v>Chipkill Detect</c:v>
                  </c:pt>
                  <c:pt idx="17">
                    <c:v>Chipkill Correct</c:v>
                  </c:pt>
                  <c:pt idx="18">
                    <c:v>2 Chipkill Correct</c:v>
                  </c:pt>
                  <c:pt idx="20">
                    <c:v>No Protection</c:v>
                  </c:pt>
                  <c:pt idx="21">
                    <c:v>Chipkill Detect</c:v>
                  </c:pt>
                  <c:pt idx="22">
                    <c:v>Chipkill Correct</c:v>
                  </c:pt>
                  <c:pt idx="23">
                    <c:v>2 Chipkill Correct</c:v>
                  </c:pt>
                  <c:pt idx="25">
                    <c:v>No Protection</c:v>
                  </c:pt>
                  <c:pt idx="26">
                    <c:v>Chipkill Detect</c:v>
                  </c:pt>
                  <c:pt idx="27">
                    <c:v>Chipkill Correct</c:v>
                  </c:pt>
                  <c:pt idx="28">
                    <c:v>2 Chipkill Correct</c:v>
                  </c:pt>
                  <c:pt idx="30">
                    <c:v>No Protection</c:v>
                  </c:pt>
                  <c:pt idx="31">
                    <c:v>Chipkill Detect</c:v>
                  </c:pt>
                  <c:pt idx="32">
                    <c:v>Chipkill Correct</c:v>
                  </c:pt>
                  <c:pt idx="33">
                    <c:v>2 Chipkill Correct</c:v>
                  </c:pt>
                  <c:pt idx="35">
                    <c:v>No Protection</c:v>
                  </c:pt>
                  <c:pt idx="36">
                    <c:v>Chipkill Detect</c:v>
                  </c:pt>
                  <c:pt idx="37">
                    <c:v>Chipkill Correct</c:v>
                  </c:pt>
                  <c:pt idx="38">
                    <c:v>2 Chipkill Correct</c:v>
                  </c:pt>
                  <c:pt idx="40">
                    <c:v>No Protection</c:v>
                  </c:pt>
                  <c:pt idx="41">
                    <c:v>Chipkill Detect</c:v>
                  </c:pt>
                  <c:pt idx="42">
                    <c:v>Chipkill Correct</c:v>
                  </c:pt>
                  <c:pt idx="43">
                    <c:v>2 Chipkill Correct</c:v>
                  </c:pt>
                  <c:pt idx="45">
                    <c:v>No Protection</c:v>
                  </c:pt>
                  <c:pt idx="46">
                    <c:v>Chipkill Detect</c:v>
                  </c:pt>
                  <c:pt idx="47">
                    <c:v>Chipkill Correct</c:v>
                  </c:pt>
                  <c:pt idx="48">
                    <c:v>2 Chipkill Correct</c:v>
                  </c:pt>
                  <c:pt idx="50">
                    <c:v>No Protection</c:v>
                  </c:pt>
                  <c:pt idx="51">
                    <c:v>Chipkill Detect</c:v>
                  </c:pt>
                  <c:pt idx="52">
                    <c:v>Chipkill Correct</c:v>
                  </c:pt>
                  <c:pt idx="53">
                    <c:v>2 Chipkill Correct</c:v>
                  </c:pt>
                  <c:pt idx="55">
                    <c:v>No Protection</c:v>
                  </c:pt>
                  <c:pt idx="56">
                    <c:v>Chipkill Detect</c:v>
                  </c:pt>
                  <c:pt idx="57">
                    <c:v>Chipkill Correct</c:v>
                  </c:pt>
                  <c:pt idx="58">
                    <c:v>2 Chipkill Correct</c:v>
                  </c:pt>
                  <c:pt idx="60">
                    <c:v>No Protection</c:v>
                  </c:pt>
                  <c:pt idx="61">
                    <c:v>Chipkill Detect</c:v>
                  </c:pt>
                  <c:pt idx="62">
                    <c:v>Chipkill Correct</c:v>
                  </c:pt>
                  <c:pt idx="63">
                    <c:v>2 Chipkill Correct</c:v>
                  </c:pt>
                </c:lvl>
                <c:lvl>
                  <c:pt idx="0">
                    <c:v>bzip2</c:v>
                  </c:pt>
                  <c:pt idx="5">
                    <c:v>hmmer</c:v>
                  </c:pt>
                  <c:pt idx="10">
                    <c:v>mcf</c:v>
                  </c:pt>
                  <c:pt idx="15">
                    <c:v>libquantum</c:v>
                  </c:pt>
                  <c:pt idx="20">
                    <c:v>omnetpp</c:v>
                  </c:pt>
                  <c:pt idx="25">
                    <c:v>milc</c:v>
                  </c:pt>
                  <c:pt idx="30">
                    <c:v>lbm</c:v>
                  </c:pt>
                  <c:pt idx="35">
                    <c:v>sphinx3</c:v>
                  </c:pt>
                  <c:pt idx="40">
                    <c:v>canneal</c:v>
                  </c:pt>
                  <c:pt idx="45">
                    <c:v>dedup</c:v>
                  </c:pt>
                  <c:pt idx="50">
                    <c:v>fluidanimate</c:v>
                  </c:pt>
                  <c:pt idx="55">
                    <c:v>freqmine</c:v>
                  </c:pt>
                  <c:pt idx="60">
                    <c:v>Avg</c:v>
                  </c:pt>
                </c:lvl>
                <c:lvl>
                  <c:pt idx="0">
                    <c:v>SPEC 2006</c:v>
                  </c:pt>
                  <c:pt idx="40">
                    <c:v>Parsec</c:v>
                  </c:pt>
                  <c:pt idx="60">
                    <c:v> </c:v>
                  </c:pt>
                </c:lvl>
              </c:multiLvlStrCache>
            </c:multiLvlStrRef>
          </c:cat>
          <c:val>
            <c:numRef>
              <c:f>'Flexible-x16'!$H$14:$H$77</c:f>
              <c:numCache>
                <c:formatCode>General</c:formatCode>
                <c:ptCount val="64"/>
                <c:pt idx="0">
                  <c:v>1</c:v>
                </c:pt>
                <c:pt idx="1">
                  <c:v>1.0376171936333221</c:v>
                </c:pt>
                <c:pt idx="2">
                  <c:v>1.0662418973462924</c:v>
                </c:pt>
                <c:pt idx="3">
                  <c:v>1.1086624674572561</c:v>
                </c:pt>
                <c:pt idx="5">
                  <c:v>1</c:v>
                </c:pt>
                <c:pt idx="6">
                  <c:v>1.0102948603166888</c:v>
                </c:pt>
                <c:pt idx="7">
                  <c:v>1.0192796111447668</c:v>
                </c:pt>
                <c:pt idx="8">
                  <c:v>1.0371179740899401</c:v>
                </c:pt>
                <c:pt idx="10">
                  <c:v>1</c:v>
                </c:pt>
                <c:pt idx="11">
                  <c:v>1.1429010982286558</c:v>
                </c:pt>
                <c:pt idx="12">
                  <c:v>1.2262241140327799</c:v>
                </c:pt>
                <c:pt idx="13">
                  <c:v>1.3374527982219282</c:v>
                </c:pt>
                <c:pt idx="15">
                  <c:v>1</c:v>
                </c:pt>
                <c:pt idx="16">
                  <c:v>1.0356937346404018</c:v>
                </c:pt>
                <c:pt idx="17">
                  <c:v>1.0533130212144968</c:v>
                </c:pt>
                <c:pt idx="18">
                  <c:v>1.1250760388245817</c:v>
                </c:pt>
                <c:pt idx="20">
                  <c:v>1</c:v>
                </c:pt>
                <c:pt idx="21">
                  <c:v>1.0813759547914181</c:v>
                </c:pt>
                <c:pt idx="22">
                  <c:v>1.1075281381159678</c:v>
                </c:pt>
                <c:pt idx="23">
                  <c:v>1.1442704852893104</c:v>
                </c:pt>
                <c:pt idx="25">
                  <c:v>1</c:v>
                </c:pt>
                <c:pt idx="26">
                  <c:v>1.0446915341172704</c:v>
                </c:pt>
                <c:pt idx="27">
                  <c:v>1.0558232177836377</c:v>
                </c:pt>
                <c:pt idx="28">
                  <c:v>1.0818155074417184</c:v>
                </c:pt>
                <c:pt idx="30">
                  <c:v>1</c:v>
                </c:pt>
                <c:pt idx="31">
                  <c:v>1.0203416494577915</c:v>
                </c:pt>
                <c:pt idx="32">
                  <c:v>1.0435084172490301</c:v>
                </c:pt>
                <c:pt idx="33">
                  <c:v>1.0742640992056316</c:v>
                </c:pt>
                <c:pt idx="35">
                  <c:v>1</c:v>
                </c:pt>
                <c:pt idx="36">
                  <c:v>1.0265305904275337</c:v>
                </c:pt>
                <c:pt idx="37">
                  <c:v>1.0448501712293929</c:v>
                </c:pt>
                <c:pt idx="38">
                  <c:v>1.0790820966683863</c:v>
                </c:pt>
                <c:pt idx="40">
                  <c:v>1</c:v>
                </c:pt>
                <c:pt idx="41">
                  <c:v>1.1740672045049581</c:v>
                </c:pt>
                <c:pt idx="42">
                  <c:v>1.2527935244622181</c:v>
                </c:pt>
                <c:pt idx="43">
                  <c:v>1.315520285091381</c:v>
                </c:pt>
                <c:pt idx="45">
                  <c:v>1</c:v>
                </c:pt>
                <c:pt idx="46">
                  <c:v>1.0059949635465468</c:v>
                </c:pt>
                <c:pt idx="47">
                  <c:v>1.0122652518733959</c:v>
                </c:pt>
                <c:pt idx="48">
                  <c:v>1.024982271340199</c:v>
                </c:pt>
                <c:pt idx="50">
                  <c:v>1</c:v>
                </c:pt>
                <c:pt idx="51">
                  <c:v>1.0396528941236547</c:v>
                </c:pt>
                <c:pt idx="52">
                  <c:v>1.063214441178016</c:v>
                </c:pt>
                <c:pt idx="53">
                  <c:v>1.0919981990856014</c:v>
                </c:pt>
                <c:pt idx="55">
                  <c:v>1</c:v>
                </c:pt>
                <c:pt idx="56">
                  <c:v>1.0242807909353626</c:v>
                </c:pt>
                <c:pt idx="57">
                  <c:v>1.0430748691162581</c:v>
                </c:pt>
                <c:pt idx="58">
                  <c:v>1.0752902971801492</c:v>
                </c:pt>
                <c:pt idx="60">
                  <c:v>1</c:v>
                </c:pt>
                <c:pt idx="61">
                  <c:v>1.0581657952469739</c:v>
                </c:pt>
                <c:pt idx="62">
                  <c:v>1.0895764359140296</c:v>
                </c:pt>
                <c:pt idx="63">
                  <c:v>1.1286276952792598</c:v>
                </c:pt>
              </c:numCache>
            </c:numRef>
          </c:val>
        </c:ser>
        <c:axId val="64844160"/>
        <c:axId val="64846464"/>
      </c:barChart>
      <c:lineChart>
        <c:grouping val="standard"/>
        <c:ser>
          <c:idx val="1"/>
          <c:order val="1"/>
          <c:tx>
            <c:strRef>
              <c:f>'Flexible-x16'!$AL$12</c:f>
              <c:strCache>
                <c:ptCount val="1"/>
                <c:pt idx="0">
                  <c:v>Normalized EDP</c:v>
                </c:pt>
              </c:strCache>
            </c:strRef>
          </c:tx>
          <c:spPr>
            <a:ln>
              <a:solidFill>
                <a:schemeClr val="bg1"/>
              </a:solidFill>
            </a:ln>
          </c:spPr>
          <c:marker>
            <c:symbol val="diamond"/>
            <c:size val="10"/>
            <c:spPr>
              <a:solidFill>
                <a:schemeClr val="bg1"/>
              </a:solidFill>
              <a:ln>
                <a:solidFill>
                  <a:prstClr val="white"/>
                </a:solidFill>
              </a:ln>
            </c:spPr>
          </c:marker>
          <c:cat>
            <c:multiLvlStrRef>
              <c:f>'Flexible-x16'!$B$14:$C$27</c:f>
              <c:multiLvlStrCache>
                <c:ptCount val="14"/>
                <c:lvl>
                  <c:pt idx="0">
                    <c:v>No Protection</c:v>
                  </c:pt>
                  <c:pt idx="1">
                    <c:v>Chipkill Detect</c:v>
                  </c:pt>
                  <c:pt idx="2">
                    <c:v>Chipkill Correct</c:v>
                  </c:pt>
                  <c:pt idx="3">
                    <c:v>2 Chipkill Correct</c:v>
                  </c:pt>
                  <c:pt idx="5">
                    <c:v>No Protection</c:v>
                  </c:pt>
                  <c:pt idx="6">
                    <c:v>Chipkill Detect</c:v>
                  </c:pt>
                  <c:pt idx="7">
                    <c:v>Chipkill Correct</c:v>
                  </c:pt>
                  <c:pt idx="8">
                    <c:v>2 Chipkill Correct</c:v>
                  </c:pt>
                  <c:pt idx="10">
                    <c:v>No Protection</c:v>
                  </c:pt>
                  <c:pt idx="11">
                    <c:v>Chipkill Detect</c:v>
                  </c:pt>
                  <c:pt idx="12">
                    <c:v>Chipkill Correct</c:v>
                  </c:pt>
                  <c:pt idx="13">
                    <c:v>2 Chipkill Correct</c:v>
                  </c:pt>
                </c:lvl>
                <c:lvl>
                  <c:pt idx="0">
                    <c:v>bzip2</c:v>
                  </c:pt>
                  <c:pt idx="5">
                    <c:v>hmmer</c:v>
                  </c:pt>
                  <c:pt idx="10">
                    <c:v>mcf</c:v>
                  </c:pt>
                </c:lvl>
              </c:multiLvlStrCache>
            </c:multiLvlStrRef>
          </c:cat>
          <c:val>
            <c:numRef>
              <c:f>'Flexible-x16'!$AL$14:$AL$77</c:f>
              <c:numCache>
                <c:formatCode>General</c:formatCode>
                <c:ptCount val="64"/>
                <c:pt idx="0">
                  <c:v>0.79582480459205462</c:v>
                </c:pt>
                <c:pt idx="1">
                  <c:v>0.84684249064254602</c:v>
                </c:pt>
                <c:pt idx="2">
                  <c:v>0.88925024175014755</c:v>
                </c:pt>
                <c:pt idx="3">
                  <c:v>0.95511438768358803</c:v>
                </c:pt>
                <c:pt idx="5">
                  <c:v>0.79508482478228459</c:v>
                </c:pt>
                <c:pt idx="6">
                  <c:v>0.81369594114849952</c:v>
                </c:pt>
                <c:pt idx="7">
                  <c:v>0.82902676374290929</c:v>
                </c:pt>
                <c:pt idx="8">
                  <c:v>0.86069636738493094</c:v>
                </c:pt>
                <c:pt idx="10">
                  <c:v>0.60394163017684654</c:v>
                </c:pt>
                <c:pt idx="11">
                  <c:v>0.82525714303558095</c:v>
                </c:pt>
                <c:pt idx="12">
                  <c:v>0.98510820968552981</c:v>
                </c:pt>
                <c:pt idx="13">
                  <c:v>1.2203280432385488</c:v>
                </c:pt>
                <c:pt idx="15">
                  <c:v>0.72015611583728056</c:v>
                </c:pt>
                <c:pt idx="16">
                  <c:v>0.79806332649580025</c:v>
                </c:pt>
                <c:pt idx="17">
                  <c:v>0.8413864532683496</c:v>
                </c:pt>
                <c:pt idx="18">
                  <c:v>0.96140422724947494</c:v>
                </c:pt>
                <c:pt idx="20">
                  <c:v>0.70121974591989422</c:v>
                </c:pt>
                <c:pt idx="21">
                  <c:v>0.83950494560759992</c:v>
                </c:pt>
                <c:pt idx="22">
                  <c:v>0.88747347191406556</c:v>
                </c:pt>
                <c:pt idx="23">
                  <c:v>0.95731881109003381</c:v>
                </c:pt>
                <c:pt idx="25">
                  <c:v>0.72751198512415449</c:v>
                </c:pt>
                <c:pt idx="26">
                  <c:v>0.81571253270564059</c:v>
                </c:pt>
                <c:pt idx="27">
                  <c:v>0.8355080021753446</c:v>
                </c:pt>
                <c:pt idx="28">
                  <c:v>0.8813805773826332</c:v>
                </c:pt>
                <c:pt idx="30">
                  <c:v>0.66515272041994788</c:v>
                </c:pt>
                <c:pt idx="31">
                  <c:v>0.71172396726757803</c:v>
                </c:pt>
                <c:pt idx="32">
                  <c:v>0.76134879765198749</c:v>
                </c:pt>
                <c:pt idx="33">
                  <c:v>0.82829303343786265</c:v>
                </c:pt>
                <c:pt idx="35">
                  <c:v>0.70809566416987124</c:v>
                </c:pt>
                <c:pt idx="36">
                  <c:v>0.75892097276303661</c:v>
                </c:pt>
                <c:pt idx="37">
                  <c:v>0.79325888428418556</c:v>
                </c:pt>
                <c:pt idx="38">
                  <c:v>0.85622113309239722</c:v>
                </c:pt>
                <c:pt idx="40">
                  <c:v>0.6109422120228527</c:v>
                </c:pt>
                <c:pt idx="41">
                  <c:v>0.89165267109916668</c:v>
                </c:pt>
                <c:pt idx="42">
                  <c:v>1.0521587726282458</c:v>
                </c:pt>
                <c:pt idx="43">
                  <c:v>1.1893356856952326</c:v>
                </c:pt>
                <c:pt idx="45">
                  <c:v>0.75843859199941155</c:v>
                </c:pt>
                <c:pt idx="46">
                  <c:v>0.77002644074038973</c:v>
                </c:pt>
                <c:pt idx="47">
                  <c:v>0.77966719699571663</c:v>
                </c:pt>
                <c:pt idx="48">
                  <c:v>0.79850757440222508</c:v>
                </c:pt>
                <c:pt idx="50">
                  <c:v>0.69521163404082764</c:v>
                </c:pt>
                <c:pt idx="51">
                  <c:v>0.77947254784224596</c:v>
                </c:pt>
                <c:pt idx="52">
                  <c:v>0.81985147675599479</c:v>
                </c:pt>
                <c:pt idx="53">
                  <c:v>0.86598426846922583</c:v>
                </c:pt>
                <c:pt idx="55">
                  <c:v>0.77467224249409528</c:v>
                </c:pt>
                <c:pt idx="56">
                  <c:v>0.81173957779885864</c:v>
                </c:pt>
                <c:pt idx="57">
                  <c:v>0.84109833175138393</c:v>
                </c:pt>
                <c:pt idx="58">
                  <c:v>0.88952638121619987</c:v>
                </c:pt>
                <c:pt idx="60">
                  <c:v>0.72122169208555564</c:v>
                </c:pt>
                <c:pt idx="61">
                  <c:v>0.82174122936113181</c:v>
                </c:pt>
                <c:pt idx="62">
                  <c:v>0.87891745256664711</c:v>
                </c:pt>
                <c:pt idx="63">
                  <c:v>0.95006072785894358</c:v>
                </c:pt>
              </c:numCache>
            </c:numRef>
          </c:val>
        </c:ser>
        <c:marker val="1"/>
        <c:axId val="64844160"/>
        <c:axId val="64846464"/>
      </c:lineChart>
      <c:catAx>
        <c:axId val="64844160"/>
        <c:scaling>
          <c:orientation val="minMax"/>
        </c:scaling>
        <c:axPos val="b"/>
        <c:tickLblPos val="nextTo"/>
        <c:spPr>
          <a:ln w="28575">
            <a:solidFill>
              <a:schemeClr val="bg1"/>
            </a:solidFill>
          </a:ln>
        </c:spPr>
        <c:txPr>
          <a:bodyPr/>
          <a:lstStyle/>
          <a:p>
            <a:pPr>
              <a:defRPr sz="700"/>
            </a:pPr>
            <a:endParaRPr lang="en-US"/>
          </a:p>
        </c:txPr>
        <c:crossAx val="64846464"/>
        <c:crosses val="autoZero"/>
        <c:auto val="1"/>
        <c:lblAlgn val="ctr"/>
        <c:lblOffset val="100"/>
      </c:catAx>
      <c:valAx>
        <c:axId val="64846464"/>
        <c:scaling>
          <c:orientation val="minMax"/>
          <c:max val="1.4"/>
          <c:min val="0.60000000000000064"/>
        </c:scaling>
        <c:axPos val="l"/>
        <c:majorGridlines/>
        <c:numFmt formatCode="General" sourceLinked="1"/>
        <c:tickLblPos val="nextTo"/>
        <c:spPr>
          <a:ln w="28575">
            <a:solidFill>
              <a:schemeClr val="bg1"/>
            </a:solidFill>
          </a:ln>
        </c:spPr>
        <c:crossAx val="64844160"/>
        <c:crosses val="autoZero"/>
        <c:crossBetween val="between"/>
        <c:majorUnit val="0.2"/>
      </c:valAx>
      <c:spPr>
        <a:solidFill>
          <a:schemeClr val="tx1"/>
        </a:solidFill>
      </c:spPr>
    </c:plotArea>
    <c:legend>
      <c:legendPos val="r"/>
      <c:layout>
        <c:manualLayout>
          <c:xMode val="edge"/>
          <c:yMode val="edge"/>
          <c:x val="0.42336249361535738"/>
          <c:y val="2.1617403612349852E-2"/>
          <c:w val="0.57663751766606164"/>
          <c:h val="6.4119806362442383E-2"/>
        </c:manualLayout>
      </c:layout>
      <c:spPr>
        <a:solidFill>
          <a:schemeClr val="tx1"/>
        </a:solidFill>
        <a:ln>
          <a:solidFill>
            <a:schemeClr val="tx1"/>
          </a:solidFill>
        </a:ln>
      </c:spPr>
    </c:legend>
    <c:plotVisOnly val="1"/>
    <c:dispBlanksAs val="gap"/>
  </c:chart>
  <c:spPr>
    <a:ln>
      <a:noFill/>
    </a:ln>
  </c:spPr>
  <c:txPr>
    <a:bodyPr/>
    <a:lstStyle/>
    <a:p>
      <a:pPr>
        <a:defRPr>
          <a:solidFill>
            <a:schemeClr val="bg1"/>
          </a:solidFill>
          <a:latin typeface="Arial" pitchFamily="34" charset="0"/>
          <a:cs typeface="Arial" pitchFamily="34" charset="0"/>
        </a:defRPr>
      </a:pPr>
      <a:endParaRPr lang="en-U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lrMapOvr bg1="lt1" tx1="dk1" bg2="lt2" tx2="dk2" accent1="accent1" accent2="accent2" accent3="accent3" accent4="accent4" accent5="accent5" accent6="accent6" hlink="hlink" folHlink="folHlink"/>
  <c:chart>
    <c:plotArea>
      <c:layout>
        <c:manualLayout>
          <c:layoutTarget val="inner"/>
          <c:xMode val="edge"/>
          <c:yMode val="edge"/>
          <c:x val="5.9226729359202E-2"/>
          <c:y val="2.9691551273107228E-2"/>
          <c:w val="0.94077327064080074"/>
          <c:h val="0.58530529186719649"/>
        </c:manualLayout>
      </c:layout>
      <c:barChart>
        <c:barDir val="col"/>
        <c:grouping val="clustered"/>
        <c:ser>
          <c:idx val="0"/>
          <c:order val="0"/>
          <c:tx>
            <c:strRef>
              <c:f>Perfor!$C$5</c:f>
              <c:strCache>
                <c:ptCount val="1"/>
                <c:pt idx="0">
                  <c:v>Baseline x4</c:v>
                </c:pt>
              </c:strCache>
            </c:strRef>
          </c:tx>
          <c:spPr>
            <a:solidFill>
              <a:schemeClr val="bg1"/>
            </a:solidFill>
            <a:ln>
              <a:noFill/>
            </a:ln>
          </c:spPr>
          <c:cat>
            <c:multiLvlStrRef>
              <c:f>(Perfor!$A$5:$B$5,Perfor!$A$9:$B$9,Perfor!$A$13:$B$13,Perfor!$A$17:$B$17,Perfor!$A$21:$B$21,Perfor!$A$25:$B$25,Perfor!$A$29:$B$29,Perfor!$A$33:$B$33,Perfor!$A$37:$B$37,Perfor!$A$41:$B$41,Perfor!$A$45:$B$45,Perfor!$A$49:$B$49,Perfor!$A$53:$B$53)</c:f>
              <c:multiLvlStrCache>
                <c:ptCount val="13"/>
                <c:lvl>
                  <c:pt idx="0">
                    <c:v>bzip2</c:v>
                  </c:pt>
                  <c:pt idx="1">
                    <c:v>hmmer</c:v>
                  </c:pt>
                  <c:pt idx="2">
                    <c:v>mcf</c:v>
                  </c:pt>
                  <c:pt idx="3">
                    <c:v>libq</c:v>
                  </c:pt>
                  <c:pt idx="4">
                    <c:v>omnet</c:v>
                  </c:pt>
                  <c:pt idx="5">
                    <c:v>milc</c:v>
                  </c:pt>
                  <c:pt idx="6">
                    <c:v>lbm</c:v>
                  </c:pt>
                  <c:pt idx="7">
                    <c:v>sphinx3</c:v>
                  </c:pt>
                  <c:pt idx="8">
                    <c:v>canneal</c:v>
                  </c:pt>
                  <c:pt idx="9">
                    <c:v>dedup</c:v>
                  </c:pt>
                  <c:pt idx="10">
                    <c:v>fluid</c:v>
                  </c:pt>
                  <c:pt idx="11">
                    <c:v>freq</c:v>
                  </c:pt>
                  <c:pt idx="12">
                    <c:v>avg</c:v>
                  </c:pt>
                </c:lvl>
                <c:lvl>
                  <c:pt idx="0">
                    <c:v>SPEC 2006</c:v>
                  </c:pt>
                  <c:pt idx="8">
                    <c:v>PARSEC</c:v>
                  </c:pt>
                  <c:pt idx="12">
                    <c:v> </c:v>
                  </c:pt>
                </c:lvl>
              </c:multiLvlStrCache>
            </c:multiLvlStrRef>
          </c:cat>
          <c:val>
            <c:numRef>
              <c:f>(Perfor!$J$5,Perfor!$J$9,Perfor!$J$13,Perfor!$J$17,Perfor!$J$21,Perfor!$J$25,Perfor!$J$29,Perfor!$J$33,Perfor!$J$37,Perfor!$J$41,Perfor!$J$45,Perfor!$J$49,Perfor!$J$53)</c:f>
              <c:numCache>
                <c:formatCode>General</c:formatCode>
                <c:ptCount val="13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</c:numCache>
            </c:numRef>
          </c:val>
        </c:ser>
        <c:ser>
          <c:idx val="1"/>
          <c:order val="1"/>
          <c:tx>
            <c:strRef>
              <c:f>Perfor!$C$6</c:f>
              <c:strCache>
                <c:ptCount val="1"/>
                <c:pt idx="0">
                  <c:v>ECC x4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</c:spPr>
          <c:val>
            <c:numRef>
              <c:f>(Perfor!$J$6,Perfor!$J$10,Perfor!$J$14,Perfor!$J$18,Perfor!$J$22,Perfor!$J$26,Perfor!$J$30,Perfor!$J$34,Perfor!$J$38,Perfor!$J$42,Perfor!$J$46,Perfor!$J$50,Perfor!$J$54)</c:f>
              <c:numCache>
                <c:formatCode>General</c:formatCode>
                <c:ptCount val="13"/>
                <c:pt idx="0">
                  <c:v>1.0051830097956149</c:v>
                </c:pt>
                <c:pt idx="1">
                  <c:v>1.0004373262519561</c:v>
                </c:pt>
                <c:pt idx="2">
                  <c:v>1.0032506383709752</c:v>
                </c:pt>
                <c:pt idx="3">
                  <c:v>1.0008264122109252</c:v>
                </c:pt>
                <c:pt idx="4">
                  <c:v>1.0139145254103159</c:v>
                </c:pt>
                <c:pt idx="5">
                  <c:v>1.0028328949853949</c:v>
                </c:pt>
                <c:pt idx="6">
                  <c:v>1.0004644980205832</c:v>
                </c:pt>
                <c:pt idx="7">
                  <c:v>1.0003322171818658</c:v>
                </c:pt>
                <c:pt idx="8">
                  <c:v>1.0210045260581457</c:v>
                </c:pt>
                <c:pt idx="9">
                  <c:v>1.0005510381953002</c:v>
                </c:pt>
                <c:pt idx="10">
                  <c:v>1.0027445080897013</c:v>
                </c:pt>
                <c:pt idx="11">
                  <c:v>1.0017069619893424</c:v>
                </c:pt>
                <c:pt idx="12">
                  <c:v>1.0052448521779338</c:v>
                </c:pt>
              </c:numCache>
            </c:numRef>
          </c:val>
        </c:ser>
        <c:ser>
          <c:idx val="2"/>
          <c:order val="2"/>
          <c:tx>
            <c:strRef>
              <c:f>Perfor!$C$7</c:f>
              <c:strCache>
                <c:ptCount val="1"/>
                <c:pt idx="0">
                  <c:v>ECC x8</c:v>
                </c:pt>
              </c:strCache>
            </c:strRef>
          </c:tx>
          <c:spPr>
            <a:noFill/>
            <a:ln>
              <a:noFill/>
            </a:ln>
          </c:spPr>
          <c:val>
            <c:numRef>
              <c:f>(Perfor!$J$7,Perfor!$J$11,Perfor!$J$15,Perfor!$J$19,Perfor!$J$23,Perfor!$J$27,Perfor!$J$31,Perfor!$J$35,Perfor!$J$39,Perfor!$J$43,Perfor!$J$47,Perfor!$J$51,Perfor!$J$55)</c:f>
              <c:numCache>
                <c:formatCode>General</c:formatCode>
                <c:ptCount val="13"/>
                <c:pt idx="0">
                  <c:v>1.007931579687787</c:v>
                </c:pt>
                <c:pt idx="1">
                  <c:v>1.0009224983729528</c:v>
                </c:pt>
                <c:pt idx="2">
                  <c:v>1.003844045498665</c:v>
                </c:pt>
                <c:pt idx="3">
                  <c:v>1.0011457206222241</c:v>
                </c:pt>
                <c:pt idx="4">
                  <c:v>1.0153050708647171</c:v>
                </c:pt>
                <c:pt idx="5">
                  <c:v>1.0031087882808016</c:v>
                </c:pt>
                <c:pt idx="6">
                  <c:v>1.0010469234556509</c:v>
                </c:pt>
                <c:pt idx="7">
                  <c:v>1.0005247045480974</c:v>
                </c:pt>
                <c:pt idx="8">
                  <c:v>1.0323403302342933</c:v>
                </c:pt>
                <c:pt idx="9">
                  <c:v>1.0006301367707373</c:v>
                </c:pt>
                <c:pt idx="10">
                  <c:v>1.0037816063227298</c:v>
                </c:pt>
                <c:pt idx="11">
                  <c:v>1.0016874557732565</c:v>
                </c:pt>
                <c:pt idx="12">
                  <c:v>1.0074951226174378</c:v>
                </c:pt>
              </c:numCache>
            </c:numRef>
          </c:val>
        </c:ser>
        <c:axId val="63495552"/>
        <c:axId val="63509632"/>
      </c:barChart>
      <c:catAx>
        <c:axId val="63495552"/>
        <c:scaling>
          <c:orientation val="minMax"/>
        </c:scaling>
        <c:axPos val="b"/>
        <c:tickLblPos val="nextTo"/>
        <c:spPr>
          <a:ln w="38100">
            <a:solidFill>
              <a:schemeClr val="bg1"/>
            </a:solidFill>
          </a:ln>
        </c:spPr>
        <c:txPr>
          <a:bodyPr/>
          <a:lstStyle/>
          <a:p>
            <a:pPr>
              <a:defRPr sz="1200">
                <a:solidFill>
                  <a:schemeClr val="bg1"/>
                </a:solidFill>
              </a:defRPr>
            </a:pPr>
            <a:endParaRPr lang="en-US"/>
          </a:p>
        </c:txPr>
        <c:crossAx val="63509632"/>
        <c:crosses val="autoZero"/>
        <c:auto val="1"/>
        <c:lblAlgn val="ctr"/>
        <c:lblOffset val="100"/>
      </c:catAx>
      <c:valAx>
        <c:axId val="63509632"/>
        <c:scaling>
          <c:orientation val="minMax"/>
          <c:max val="1.1000000000000001"/>
          <c:min val="0.94000000000000061"/>
        </c:scaling>
        <c:axPos val="l"/>
        <c:majorGridlines/>
        <c:numFmt formatCode="#,##0.00" sourceLinked="0"/>
        <c:tickLblPos val="nextTo"/>
        <c:spPr>
          <a:ln w="38100">
            <a:solidFill>
              <a:schemeClr val="bg1"/>
            </a:solidFill>
          </a:ln>
        </c:spPr>
        <c:txPr>
          <a:bodyPr/>
          <a:lstStyle/>
          <a:p>
            <a:pPr>
              <a:defRPr sz="1200">
                <a:solidFill>
                  <a:schemeClr val="bg1"/>
                </a:solidFill>
              </a:defRPr>
            </a:pPr>
            <a:endParaRPr lang="en-US"/>
          </a:p>
        </c:txPr>
        <c:crossAx val="63495552"/>
        <c:crosses val="autoZero"/>
        <c:crossBetween val="between"/>
      </c:valAx>
      <c:spPr>
        <a:solidFill>
          <a:schemeClr val="tx1"/>
        </a:solidFill>
      </c:spPr>
    </c:plotArea>
    <c:legend>
      <c:legendPos val="r"/>
      <c:layout>
        <c:manualLayout>
          <c:xMode val="edge"/>
          <c:yMode val="edge"/>
          <c:x val="8.7538845144357419E-2"/>
          <c:y val="4.7815705272764866E-2"/>
          <c:w val="0.41116181102362231"/>
          <c:h val="8.1058479563194355E-2"/>
        </c:manualLayout>
      </c:layout>
      <c:spPr>
        <a:solidFill>
          <a:schemeClr val="tx1"/>
        </a:solidFill>
      </c:spPr>
      <c:txPr>
        <a:bodyPr/>
        <a:lstStyle/>
        <a:p>
          <a:pPr>
            <a:defRPr sz="1400">
              <a:solidFill>
                <a:schemeClr val="bg1"/>
              </a:solidFill>
            </a:defRPr>
          </a:pPr>
          <a:endParaRPr lang="en-US"/>
        </a:p>
      </c:txPr>
    </c:legend>
    <c:plotVisOnly val="1"/>
  </c:chart>
  <c:txPr>
    <a:bodyPr/>
    <a:lstStyle/>
    <a:p>
      <a:pPr>
        <a:defRPr>
          <a:latin typeface="Arial" pitchFamily="34" charset="0"/>
          <a:cs typeface="Arial" pitchFamily="34" charset="0"/>
        </a:defRPr>
      </a:pPr>
      <a:endParaRPr lang="en-US"/>
    </a:p>
  </c:txPr>
  <c:externalData r:id="rId2"/>
</c:chartSpace>
</file>

<file path=ppt/charts/chart3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0.14878654015527343"/>
          <c:y val="2.1296296296296278E-2"/>
          <c:w val="0.84735863637773245"/>
          <c:h val="0.56487051618548312"/>
        </c:manualLayout>
      </c:layout>
      <c:barChart>
        <c:barDir val="col"/>
        <c:grouping val="clustered"/>
        <c:ser>
          <c:idx val="0"/>
          <c:order val="0"/>
          <c:tx>
            <c:strRef>
              <c:f>'Flexible-x16'!$H$12</c:f>
              <c:strCache>
                <c:ptCount val="1"/>
                <c:pt idx="0">
                  <c:v>Normalized Execution Time</c:v>
                </c:pt>
              </c:strCache>
            </c:strRef>
          </c:tx>
          <c:cat>
            <c:multiLvlStrRef>
              <c:f>'Flexible-x16'!$A$79:$C$87</c:f>
              <c:multiLvlStrCache>
                <c:ptCount val="9"/>
                <c:lvl>
                  <c:pt idx="0">
                    <c:v>No Protection</c:v>
                  </c:pt>
                  <c:pt idx="1">
                    <c:v>Chipkill Detect</c:v>
                  </c:pt>
                  <c:pt idx="2">
                    <c:v>Chipkill Correct</c:v>
                  </c:pt>
                  <c:pt idx="3">
                    <c:v>2 Chipkill Correct</c:v>
                  </c:pt>
                  <c:pt idx="5">
                    <c:v>No Protection</c:v>
                  </c:pt>
                  <c:pt idx="6">
                    <c:v>Chipkill Detect</c:v>
                  </c:pt>
                  <c:pt idx="7">
                    <c:v>Chipkill Correct</c:v>
                  </c:pt>
                  <c:pt idx="8">
                    <c:v>2 Chipkill Correct</c:v>
                  </c:pt>
                </c:lvl>
                <c:lvl>
                  <c:pt idx="0">
                    <c:v>STREAM</c:v>
                  </c:pt>
                  <c:pt idx="5">
                    <c:v>GUPS</c:v>
                  </c:pt>
                </c:lvl>
                <c:lvl>
                  <c:pt idx="0">
                    <c:v> </c:v>
                  </c:pt>
                </c:lvl>
              </c:multiLvlStrCache>
            </c:multiLvlStrRef>
          </c:cat>
          <c:val>
            <c:numRef>
              <c:f>'Flexible-x16'!$H$79:$H$87</c:f>
              <c:numCache>
                <c:formatCode>General</c:formatCode>
                <c:ptCount val="9"/>
                <c:pt idx="0">
                  <c:v>1</c:v>
                </c:pt>
                <c:pt idx="1">
                  <c:v>1.048977909224146</c:v>
                </c:pt>
                <c:pt idx="2">
                  <c:v>1.0846194500452202</c:v>
                </c:pt>
                <c:pt idx="3">
                  <c:v>1.1742588272792971</c:v>
                </c:pt>
                <c:pt idx="5">
                  <c:v>1</c:v>
                </c:pt>
                <c:pt idx="6">
                  <c:v>1.5984979315208387</c:v>
                </c:pt>
                <c:pt idx="7">
                  <c:v>1.6500556307323679</c:v>
                </c:pt>
                <c:pt idx="8">
                  <c:v>1.7106335730776718</c:v>
                </c:pt>
              </c:numCache>
            </c:numRef>
          </c:val>
        </c:ser>
        <c:axId val="64870656"/>
        <c:axId val="64946560"/>
      </c:barChart>
      <c:lineChart>
        <c:grouping val="standard"/>
        <c:ser>
          <c:idx val="1"/>
          <c:order val="1"/>
          <c:tx>
            <c:strRef>
              <c:f>'Flexible-x16'!$AL$12</c:f>
              <c:strCache>
                <c:ptCount val="1"/>
                <c:pt idx="0">
                  <c:v>Normalized EDP</c:v>
                </c:pt>
              </c:strCache>
            </c:strRef>
          </c:tx>
          <c:spPr>
            <a:ln>
              <a:solidFill>
                <a:schemeClr val="bg1"/>
              </a:solidFill>
            </a:ln>
          </c:spPr>
          <c:marker>
            <c:symbol val="diamond"/>
            <c:size val="11"/>
            <c:spPr>
              <a:solidFill>
                <a:schemeClr val="bg1"/>
              </a:solidFill>
              <a:ln>
                <a:solidFill>
                  <a:schemeClr val="bg1"/>
                </a:solidFill>
              </a:ln>
            </c:spPr>
          </c:marker>
          <c:cat>
            <c:multiLvlStrRef>
              <c:f>'Flexible-x16'!$A$79:$C$87</c:f>
              <c:multiLvlStrCache>
                <c:ptCount val="9"/>
                <c:lvl>
                  <c:pt idx="0">
                    <c:v>No Protection</c:v>
                  </c:pt>
                  <c:pt idx="1">
                    <c:v>Chipkill Detect</c:v>
                  </c:pt>
                  <c:pt idx="2">
                    <c:v>Chipkill Correct</c:v>
                  </c:pt>
                  <c:pt idx="3">
                    <c:v>2 Chipkill Correct</c:v>
                  </c:pt>
                  <c:pt idx="5">
                    <c:v>No Protection</c:v>
                  </c:pt>
                  <c:pt idx="6">
                    <c:v>Chipkill Detect</c:v>
                  </c:pt>
                  <c:pt idx="7">
                    <c:v>Chipkill Correct</c:v>
                  </c:pt>
                  <c:pt idx="8">
                    <c:v>2 Chipkill Correct</c:v>
                  </c:pt>
                </c:lvl>
                <c:lvl>
                  <c:pt idx="0">
                    <c:v>STREAM</c:v>
                  </c:pt>
                  <c:pt idx="5">
                    <c:v>GUPS</c:v>
                  </c:pt>
                </c:lvl>
                <c:lvl>
                  <c:pt idx="0">
                    <c:v> </c:v>
                  </c:pt>
                </c:lvl>
              </c:multiLvlStrCache>
            </c:multiLvlStrRef>
          </c:cat>
          <c:val>
            <c:numRef>
              <c:f>'Flexible-x16'!$AL$79:$AL$87</c:f>
              <c:numCache>
                <c:formatCode>General</c:formatCode>
                <c:ptCount val="9"/>
                <c:pt idx="0">
                  <c:v>0.60042864409542163</c:v>
                </c:pt>
                <c:pt idx="1">
                  <c:v>0.71630577697238174</c:v>
                </c:pt>
                <c:pt idx="2">
                  <c:v>0.79301843421808493</c:v>
                </c:pt>
                <c:pt idx="3">
                  <c:v>0.98053343656590752</c:v>
                </c:pt>
                <c:pt idx="5">
                  <c:v>0.5560487668470111</c:v>
                </c:pt>
                <c:pt idx="6">
                  <c:v>1.7050119928454275</c:v>
                </c:pt>
                <c:pt idx="7">
                  <c:v>1.8223253819919021</c:v>
                </c:pt>
                <c:pt idx="8">
                  <c:v>1.9544904618398111</c:v>
                </c:pt>
              </c:numCache>
            </c:numRef>
          </c:val>
        </c:ser>
        <c:marker val="1"/>
        <c:axId val="64870656"/>
        <c:axId val="64946560"/>
      </c:lineChart>
      <c:catAx>
        <c:axId val="64870656"/>
        <c:scaling>
          <c:orientation val="minMax"/>
        </c:scaling>
        <c:axPos val="b"/>
        <c:tickLblPos val="nextTo"/>
        <c:spPr>
          <a:ln w="28575">
            <a:solidFill>
              <a:schemeClr val="bg1"/>
            </a:solidFill>
          </a:ln>
        </c:spPr>
        <c:txPr>
          <a:bodyPr/>
          <a:lstStyle/>
          <a:p>
            <a:pPr>
              <a:defRPr sz="700"/>
            </a:pPr>
            <a:endParaRPr lang="en-US"/>
          </a:p>
        </c:txPr>
        <c:crossAx val="64946560"/>
        <c:crosses val="autoZero"/>
        <c:auto val="1"/>
        <c:lblAlgn val="ctr"/>
        <c:lblOffset val="100"/>
      </c:catAx>
      <c:valAx>
        <c:axId val="64946560"/>
        <c:scaling>
          <c:orientation val="minMax"/>
          <c:max val="2"/>
          <c:min val="0.5"/>
        </c:scaling>
        <c:axPos val="l"/>
        <c:majorGridlines/>
        <c:numFmt formatCode="General" sourceLinked="1"/>
        <c:tickLblPos val="nextTo"/>
        <c:spPr>
          <a:ln w="28575">
            <a:solidFill>
              <a:schemeClr val="bg1"/>
            </a:solidFill>
          </a:ln>
        </c:spPr>
        <c:crossAx val="64870656"/>
        <c:crosses val="autoZero"/>
        <c:crossBetween val="between"/>
        <c:majorUnit val="0.25"/>
      </c:valAx>
      <c:spPr>
        <a:solidFill>
          <a:schemeClr val="tx1"/>
        </a:solidFill>
      </c:spPr>
    </c:plotArea>
    <c:plotVisOnly val="1"/>
    <c:dispBlanksAs val="gap"/>
  </c:chart>
  <c:spPr>
    <a:ln>
      <a:noFill/>
    </a:ln>
  </c:spPr>
  <c:txPr>
    <a:bodyPr/>
    <a:lstStyle/>
    <a:p>
      <a:pPr>
        <a:defRPr>
          <a:solidFill>
            <a:schemeClr val="bg1"/>
          </a:solidFill>
          <a:latin typeface="Arial" pitchFamily="34" charset="0"/>
          <a:cs typeface="Arial" pitchFamily="34" charset="0"/>
        </a:defRPr>
      </a:pPr>
      <a:endParaRPr lang="en-US"/>
    </a:p>
  </c:txPr>
  <c:externalData r:id="rId1"/>
</c:chartSpace>
</file>

<file path=ppt/charts/chart3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3.4131127181020265E-2"/>
          <c:y val="2.1296296296296278E-2"/>
          <c:w val="0.96512177778335861"/>
          <c:h val="0.55595567220764075"/>
        </c:manualLayout>
      </c:layout>
      <c:barChart>
        <c:barDir val="col"/>
        <c:grouping val="clustered"/>
        <c:ser>
          <c:idx val="0"/>
          <c:order val="0"/>
          <c:tx>
            <c:strRef>
              <c:f>'Flexible-x8'!$H$12</c:f>
              <c:strCache>
                <c:ptCount val="1"/>
                <c:pt idx="0">
                  <c:v>Normalized Execution Time</c:v>
                </c:pt>
              </c:strCache>
            </c:strRef>
          </c:tx>
          <c:cat>
            <c:multiLvlStrRef>
              <c:f>'Flexible-x8'!$A$14:$C$77</c:f>
              <c:multiLvlStrCache>
                <c:ptCount val="64"/>
                <c:lvl>
                  <c:pt idx="0">
                    <c:v>No Protection</c:v>
                  </c:pt>
                  <c:pt idx="1">
                    <c:v>Chipkill Detect</c:v>
                  </c:pt>
                  <c:pt idx="2">
                    <c:v>Chipkill Correct</c:v>
                  </c:pt>
                  <c:pt idx="3">
                    <c:v>2 Chipkill Correct</c:v>
                  </c:pt>
                  <c:pt idx="5">
                    <c:v>No Protection</c:v>
                  </c:pt>
                  <c:pt idx="6">
                    <c:v>Chipkill Detect</c:v>
                  </c:pt>
                  <c:pt idx="7">
                    <c:v>Chipkill Correct</c:v>
                  </c:pt>
                  <c:pt idx="8">
                    <c:v>2 Chipkill Correct</c:v>
                  </c:pt>
                  <c:pt idx="10">
                    <c:v>No Protection</c:v>
                  </c:pt>
                  <c:pt idx="11">
                    <c:v>Chipkill Detect</c:v>
                  </c:pt>
                  <c:pt idx="12">
                    <c:v>Chipkill Correct</c:v>
                  </c:pt>
                  <c:pt idx="13">
                    <c:v>2 Chipkill Correct</c:v>
                  </c:pt>
                  <c:pt idx="15">
                    <c:v>No Protection</c:v>
                  </c:pt>
                  <c:pt idx="16">
                    <c:v>Chipkill Detect</c:v>
                  </c:pt>
                  <c:pt idx="17">
                    <c:v>Chipkill Correct</c:v>
                  </c:pt>
                  <c:pt idx="18">
                    <c:v>2 Chipkill Correct</c:v>
                  </c:pt>
                  <c:pt idx="20">
                    <c:v>No Protection</c:v>
                  </c:pt>
                  <c:pt idx="21">
                    <c:v>Chipkill Detect</c:v>
                  </c:pt>
                  <c:pt idx="22">
                    <c:v>Chipkill Correct</c:v>
                  </c:pt>
                  <c:pt idx="23">
                    <c:v>2 Chipkill Correct</c:v>
                  </c:pt>
                  <c:pt idx="25">
                    <c:v>No Protection</c:v>
                  </c:pt>
                  <c:pt idx="26">
                    <c:v>Chipkill Detect</c:v>
                  </c:pt>
                  <c:pt idx="27">
                    <c:v>Chipkill Correct</c:v>
                  </c:pt>
                  <c:pt idx="28">
                    <c:v>2 Chipkill Correct</c:v>
                  </c:pt>
                  <c:pt idx="30">
                    <c:v>No Protection</c:v>
                  </c:pt>
                  <c:pt idx="31">
                    <c:v>Chipkill Detect</c:v>
                  </c:pt>
                  <c:pt idx="32">
                    <c:v>Chipkill Correct</c:v>
                  </c:pt>
                  <c:pt idx="33">
                    <c:v>2 Chipkill Correct</c:v>
                  </c:pt>
                  <c:pt idx="35">
                    <c:v>No Protection</c:v>
                  </c:pt>
                  <c:pt idx="36">
                    <c:v>Chipkill Detect</c:v>
                  </c:pt>
                  <c:pt idx="37">
                    <c:v>Chipkill Correct</c:v>
                  </c:pt>
                  <c:pt idx="38">
                    <c:v>2 Chipkill Correct</c:v>
                  </c:pt>
                  <c:pt idx="40">
                    <c:v>No Protection</c:v>
                  </c:pt>
                  <c:pt idx="41">
                    <c:v>Chipkill Detect</c:v>
                  </c:pt>
                  <c:pt idx="42">
                    <c:v>Chipkill Correct</c:v>
                  </c:pt>
                  <c:pt idx="43">
                    <c:v>2 Chipkill Correct</c:v>
                  </c:pt>
                  <c:pt idx="45">
                    <c:v>No Protection</c:v>
                  </c:pt>
                  <c:pt idx="46">
                    <c:v>Chipkill Detect</c:v>
                  </c:pt>
                  <c:pt idx="47">
                    <c:v>Chipkill Correct</c:v>
                  </c:pt>
                  <c:pt idx="48">
                    <c:v>2 Chipkill Correct</c:v>
                  </c:pt>
                  <c:pt idx="50">
                    <c:v>No Protection</c:v>
                  </c:pt>
                  <c:pt idx="51">
                    <c:v>Chipkill Detect</c:v>
                  </c:pt>
                  <c:pt idx="52">
                    <c:v>Chipkill Correct</c:v>
                  </c:pt>
                  <c:pt idx="53">
                    <c:v>2 Chipkill Correct</c:v>
                  </c:pt>
                  <c:pt idx="55">
                    <c:v>No Protection</c:v>
                  </c:pt>
                  <c:pt idx="56">
                    <c:v>Chipkill Detect</c:v>
                  </c:pt>
                  <c:pt idx="57">
                    <c:v>Chipkill Correct</c:v>
                  </c:pt>
                  <c:pt idx="58">
                    <c:v>2 Chipkill Correct</c:v>
                  </c:pt>
                  <c:pt idx="60">
                    <c:v>No Protection</c:v>
                  </c:pt>
                  <c:pt idx="61">
                    <c:v>Chipkill Detect</c:v>
                  </c:pt>
                  <c:pt idx="62">
                    <c:v>Chipkill Correct</c:v>
                  </c:pt>
                  <c:pt idx="63">
                    <c:v>2 Chipkill Correct</c:v>
                  </c:pt>
                </c:lvl>
                <c:lvl>
                  <c:pt idx="0">
                    <c:v>bzip2</c:v>
                  </c:pt>
                  <c:pt idx="5">
                    <c:v>hmmer</c:v>
                  </c:pt>
                  <c:pt idx="10">
                    <c:v>mcf</c:v>
                  </c:pt>
                  <c:pt idx="15">
                    <c:v>libquantum</c:v>
                  </c:pt>
                  <c:pt idx="20">
                    <c:v>omnetpp</c:v>
                  </c:pt>
                  <c:pt idx="25">
                    <c:v>milc</c:v>
                  </c:pt>
                  <c:pt idx="30">
                    <c:v>lbm</c:v>
                  </c:pt>
                  <c:pt idx="35">
                    <c:v>sphinx3</c:v>
                  </c:pt>
                  <c:pt idx="40">
                    <c:v>canneal</c:v>
                  </c:pt>
                  <c:pt idx="45">
                    <c:v>dedup</c:v>
                  </c:pt>
                  <c:pt idx="50">
                    <c:v>fluidanimate</c:v>
                  </c:pt>
                  <c:pt idx="55">
                    <c:v>freqmine</c:v>
                  </c:pt>
                  <c:pt idx="60">
                    <c:v>Average</c:v>
                  </c:pt>
                </c:lvl>
                <c:lvl>
                  <c:pt idx="0">
                    <c:v>SPEC 2006</c:v>
                  </c:pt>
                  <c:pt idx="40">
                    <c:v>PARSEC</c:v>
                  </c:pt>
                  <c:pt idx="60">
                    <c:v> </c:v>
                  </c:pt>
                </c:lvl>
              </c:multiLvlStrCache>
            </c:multiLvlStrRef>
          </c:cat>
          <c:val>
            <c:numRef>
              <c:f>'Flexible-x8'!$H$14:$H$77</c:f>
              <c:numCache>
                <c:formatCode>General</c:formatCode>
                <c:ptCount val="64"/>
                <c:pt idx="0">
                  <c:v>1</c:v>
                </c:pt>
                <c:pt idx="1">
                  <c:v>1.0211200143669394</c:v>
                </c:pt>
                <c:pt idx="2">
                  <c:v>1.0376171936333221</c:v>
                </c:pt>
                <c:pt idx="3">
                  <c:v>1.0662418973462924</c:v>
                </c:pt>
                <c:pt idx="5">
                  <c:v>1</c:v>
                </c:pt>
                <c:pt idx="6">
                  <c:v>1.0055777604239837</c:v>
                </c:pt>
                <c:pt idx="7">
                  <c:v>1.0102948603166888</c:v>
                </c:pt>
                <c:pt idx="8">
                  <c:v>1.0192796111447662</c:v>
                </c:pt>
                <c:pt idx="10">
                  <c:v>1</c:v>
                </c:pt>
                <c:pt idx="11">
                  <c:v>1.0832902184604132</c:v>
                </c:pt>
                <c:pt idx="12">
                  <c:v>1.1429010982286558</c:v>
                </c:pt>
                <c:pt idx="13">
                  <c:v>1.2262241140327799</c:v>
                </c:pt>
                <c:pt idx="15">
                  <c:v>1</c:v>
                </c:pt>
                <c:pt idx="16">
                  <c:v>1.0238899271575492</c:v>
                </c:pt>
                <c:pt idx="17">
                  <c:v>1.0356937346404018</c:v>
                </c:pt>
                <c:pt idx="18">
                  <c:v>1.0533130212144968</c:v>
                </c:pt>
                <c:pt idx="20">
                  <c:v>1</c:v>
                </c:pt>
                <c:pt idx="21">
                  <c:v>1.0650658283525825</c:v>
                </c:pt>
                <c:pt idx="22">
                  <c:v>1.0813759547914181</c:v>
                </c:pt>
                <c:pt idx="23">
                  <c:v>1.1075281381159678</c:v>
                </c:pt>
                <c:pt idx="25">
                  <c:v>1</c:v>
                </c:pt>
                <c:pt idx="26">
                  <c:v>1.0351435268832612</c:v>
                </c:pt>
                <c:pt idx="27">
                  <c:v>1.0446915341172704</c:v>
                </c:pt>
                <c:pt idx="28">
                  <c:v>1.0558232177836364</c:v>
                </c:pt>
                <c:pt idx="30">
                  <c:v>1</c:v>
                </c:pt>
                <c:pt idx="31">
                  <c:v>1.0095858248216734</c:v>
                </c:pt>
                <c:pt idx="32">
                  <c:v>1.0203416494577915</c:v>
                </c:pt>
                <c:pt idx="33">
                  <c:v>1.0435084172490292</c:v>
                </c:pt>
                <c:pt idx="35">
                  <c:v>1</c:v>
                </c:pt>
                <c:pt idx="36">
                  <c:v>1.0161652916847894</c:v>
                </c:pt>
                <c:pt idx="37">
                  <c:v>1.0265305904275337</c:v>
                </c:pt>
                <c:pt idx="38">
                  <c:v>1.0448501712293929</c:v>
                </c:pt>
                <c:pt idx="40">
                  <c:v>1</c:v>
                </c:pt>
                <c:pt idx="41">
                  <c:v>1.1009257649548001</c:v>
                </c:pt>
                <c:pt idx="42">
                  <c:v>1.1740672045049581</c:v>
                </c:pt>
                <c:pt idx="43">
                  <c:v>1.2527935244622181</c:v>
                </c:pt>
                <c:pt idx="45">
                  <c:v>1</c:v>
                </c:pt>
                <c:pt idx="46">
                  <c:v>1.0030694029674634</c:v>
                </c:pt>
                <c:pt idx="47">
                  <c:v>1.0060522910426482</c:v>
                </c:pt>
                <c:pt idx="48">
                  <c:v>1.0115964604242758</c:v>
                </c:pt>
                <c:pt idx="50">
                  <c:v>1</c:v>
                </c:pt>
                <c:pt idx="51">
                  <c:v>1.0242316813891621</c:v>
                </c:pt>
                <c:pt idx="52">
                  <c:v>1.0396528941236547</c:v>
                </c:pt>
                <c:pt idx="53">
                  <c:v>1.063214441178016</c:v>
                </c:pt>
                <c:pt idx="55">
                  <c:v>1</c:v>
                </c:pt>
                <c:pt idx="56">
                  <c:v>1.0134295460448899</c:v>
                </c:pt>
                <c:pt idx="57">
                  <c:v>1.0242807909353626</c:v>
                </c:pt>
                <c:pt idx="58">
                  <c:v>1.0430748691162581</c:v>
                </c:pt>
                <c:pt idx="60">
                  <c:v>1</c:v>
                </c:pt>
                <c:pt idx="61">
                  <c:v>1.0344697403303578</c:v>
                </c:pt>
                <c:pt idx="62">
                  <c:v>1.0581745365475321</c:v>
                </c:pt>
                <c:pt idx="63">
                  <c:v>1.0894324036416461</c:v>
                </c:pt>
              </c:numCache>
            </c:numRef>
          </c:val>
        </c:ser>
        <c:axId val="64999424"/>
        <c:axId val="65001344"/>
      </c:barChart>
      <c:lineChart>
        <c:grouping val="standard"/>
        <c:ser>
          <c:idx val="1"/>
          <c:order val="1"/>
          <c:tx>
            <c:strRef>
              <c:f>'Flexible-x8'!$AL$12</c:f>
              <c:strCache>
                <c:ptCount val="1"/>
                <c:pt idx="0">
                  <c:v>Normalized EDP</c:v>
                </c:pt>
              </c:strCache>
            </c:strRef>
          </c:tx>
          <c:spPr>
            <a:ln>
              <a:solidFill>
                <a:schemeClr val="bg1"/>
              </a:solidFill>
            </a:ln>
          </c:spPr>
          <c:marker>
            <c:symbol val="diamond"/>
            <c:size val="11"/>
            <c:spPr>
              <a:solidFill>
                <a:schemeClr val="bg1"/>
              </a:solidFill>
              <a:ln>
                <a:solidFill>
                  <a:schemeClr val="bg1"/>
                </a:solidFill>
              </a:ln>
            </c:spPr>
          </c:marker>
          <c:cat>
            <c:multiLvlStrRef>
              <c:f>'Flexible-x8'!$A$14:$C$72</c:f>
              <c:multiLvlStrCache>
                <c:ptCount val="59"/>
                <c:lvl>
                  <c:pt idx="0">
                    <c:v>No Protection</c:v>
                  </c:pt>
                  <c:pt idx="1">
                    <c:v>Chipkill Detect</c:v>
                  </c:pt>
                  <c:pt idx="2">
                    <c:v>Chipkill Correct</c:v>
                  </c:pt>
                  <c:pt idx="3">
                    <c:v>2 Chipkill Correct</c:v>
                  </c:pt>
                  <c:pt idx="5">
                    <c:v>No Protection</c:v>
                  </c:pt>
                  <c:pt idx="6">
                    <c:v>Chipkill Detect</c:v>
                  </c:pt>
                  <c:pt idx="7">
                    <c:v>Chipkill Correct</c:v>
                  </c:pt>
                  <c:pt idx="8">
                    <c:v>2 Chipkill Correct</c:v>
                  </c:pt>
                  <c:pt idx="10">
                    <c:v>No Protection</c:v>
                  </c:pt>
                  <c:pt idx="11">
                    <c:v>Chipkill Detect</c:v>
                  </c:pt>
                  <c:pt idx="12">
                    <c:v>Chipkill Correct</c:v>
                  </c:pt>
                  <c:pt idx="13">
                    <c:v>2 Chipkill Correct</c:v>
                  </c:pt>
                  <c:pt idx="15">
                    <c:v>No Protection</c:v>
                  </c:pt>
                  <c:pt idx="16">
                    <c:v>Chipkill Detect</c:v>
                  </c:pt>
                  <c:pt idx="17">
                    <c:v>Chipkill Correct</c:v>
                  </c:pt>
                  <c:pt idx="18">
                    <c:v>2 Chipkill Correct</c:v>
                  </c:pt>
                  <c:pt idx="20">
                    <c:v>No Protection</c:v>
                  </c:pt>
                  <c:pt idx="21">
                    <c:v>Chipkill Detect</c:v>
                  </c:pt>
                  <c:pt idx="22">
                    <c:v>Chipkill Correct</c:v>
                  </c:pt>
                  <c:pt idx="23">
                    <c:v>2 Chipkill Correct</c:v>
                  </c:pt>
                  <c:pt idx="25">
                    <c:v>No Protection</c:v>
                  </c:pt>
                  <c:pt idx="26">
                    <c:v>Chipkill Detect</c:v>
                  </c:pt>
                  <c:pt idx="27">
                    <c:v>Chipkill Correct</c:v>
                  </c:pt>
                  <c:pt idx="28">
                    <c:v>2 Chipkill Correct</c:v>
                  </c:pt>
                  <c:pt idx="30">
                    <c:v>No Protection</c:v>
                  </c:pt>
                  <c:pt idx="31">
                    <c:v>Chipkill Detect</c:v>
                  </c:pt>
                  <c:pt idx="32">
                    <c:v>Chipkill Correct</c:v>
                  </c:pt>
                  <c:pt idx="33">
                    <c:v>2 Chipkill Correct</c:v>
                  </c:pt>
                  <c:pt idx="35">
                    <c:v>No Protection</c:v>
                  </c:pt>
                  <c:pt idx="36">
                    <c:v>Chipkill Detect</c:v>
                  </c:pt>
                  <c:pt idx="37">
                    <c:v>Chipkill Correct</c:v>
                  </c:pt>
                  <c:pt idx="38">
                    <c:v>2 Chipkill Correct</c:v>
                  </c:pt>
                  <c:pt idx="40">
                    <c:v>No Protection</c:v>
                  </c:pt>
                  <c:pt idx="41">
                    <c:v>Chipkill Detect</c:v>
                  </c:pt>
                  <c:pt idx="42">
                    <c:v>Chipkill Correct</c:v>
                  </c:pt>
                  <c:pt idx="43">
                    <c:v>2 Chipkill Correct</c:v>
                  </c:pt>
                  <c:pt idx="45">
                    <c:v>No Protection</c:v>
                  </c:pt>
                  <c:pt idx="46">
                    <c:v>Chipkill Detect</c:v>
                  </c:pt>
                  <c:pt idx="47">
                    <c:v>Chipkill Correct</c:v>
                  </c:pt>
                  <c:pt idx="48">
                    <c:v>2 Chipkill Correct</c:v>
                  </c:pt>
                  <c:pt idx="50">
                    <c:v>No Protection</c:v>
                  </c:pt>
                  <c:pt idx="51">
                    <c:v>Chipkill Detect</c:v>
                  </c:pt>
                  <c:pt idx="52">
                    <c:v>Chipkill Correct</c:v>
                  </c:pt>
                  <c:pt idx="53">
                    <c:v>2 Chipkill Correct</c:v>
                  </c:pt>
                  <c:pt idx="55">
                    <c:v>No Protection</c:v>
                  </c:pt>
                  <c:pt idx="56">
                    <c:v>Chipkill Detect</c:v>
                  </c:pt>
                  <c:pt idx="57">
                    <c:v>Chipkill Correct</c:v>
                  </c:pt>
                  <c:pt idx="58">
                    <c:v>2 Chipkill Correct</c:v>
                  </c:pt>
                </c:lvl>
                <c:lvl>
                  <c:pt idx="0">
                    <c:v>bzip2</c:v>
                  </c:pt>
                  <c:pt idx="5">
                    <c:v>hmmer</c:v>
                  </c:pt>
                  <c:pt idx="10">
                    <c:v>mcf</c:v>
                  </c:pt>
                  <c:pt idx="15">
                    <c:v>libquantum</c:v>
                  </c:pt>
                  <c:pt idx="20">
                    <c:v>omnetpp</c:v>
                  </c:pt>
                  <c:pt idx="25">
                    <c:v>milc</c:v>
                  </c:pt>
                  <c:pt idx="30">
                    <c:v>lbm</c:v>
                  </c:pt>
                  <c:pt idx="35">
                    <c:v>sphinx3</c:v>
                  </c:pt>
                  <c:pt idx="40">
                    <c:v>canneal</c:v>
                  </c:pt>
                  <c:pt idx="45">
                    <c:v>dedup</c:v>
                  </c:pt>
                  <c:pt idx="50">
                    <c:v>fluidanimate</c:v>
                  </c:pt>
                  <c:pt idx="55">
                    <c:v>freqmine</c:v>
                  </c:pt>
                </c:lvl>
                <c:lvl>
                  <c:pt idx="0">
                    <c:v>SPEC 2006</c:v>
                  </c:pt>
                  <c:pt idx="40">
                    <c:v>PARSEC</c:v>
                  </c:pt>
                </c:lvl>
              </c:multiLvlStrCache>
            </c:multiLvlStrRef>
          </c:cat>
          <c:val>
            <c:numRef>
              <c:f>'Flexible-x8'!$AL$14:$AL$77</c:f>
              <c:numCache>
                <c:formatCode>General</c:formatCode>
                <c:ptCount val="64"/>
                <c:pt idx="0">
                  <c:v>0.87782067001307884</c:v>
                </c:pt>
                <c:pt idx="1">
                  <c:v>0.90932678574202064</c:v>
                </c:pt>
                <c:pt idx="2">
                  <c:v>0.93564591339913905</c:v>
                </c:pt>
                <c:pt idx="3">
                  <c:v>0.98340718285173678</c:v>
                </c:pt>
                <c:pt idx="5">
                  <c:v>0.87534366955948706</c:v>
                </c:pt>
                <c:pt idx="6">
                  <c:v>0.88705810618290237</c:v>
                </c:pt>
                <c:pt idx="7">
                  <c:v>0.89707489804429263</c:v>
                </c:pt>
                <c:pt idx="8">
                  <c:v>0.91506896674459903</c:v>
                </c:pt>
                <c:pt idx="10">
                  <c:v>0.73877625855942886</c:v>
                </c:pt>
                <c:pt idx="11">
                  <c:v>0.88321221971869757</c:v>
                </c:pt>
                <c:pt idx="12">
                  <c:v>0.99962006224612165</c:v>
                </c:pt>
                <c:pt idx="13">
                  <c:v>1.1830294350989532</c:v>
                </c:pt>
                <c:pt idx="15">
                  <c:v>0.82137525696430214</c:v>
                </c:pt>
                <c:pt idx="16">
                  <c:v>0.88830160700177063</c:v>
                </c:pt>
                <c:pt idx="17">
                  <c:v>0.93059482122621551</c:v>
                </c:pt>
                <c:pt idx="18">
                  <c:v>0.98822590017777345</c:v>
                </c:pt>
                <c:pt idx="20">
                  <c:v>0.81486791025544991</c:v>
                </c:pt>
                <c:pt idx="21">
                  <c:v>0.94315617599459911</c:v>
                </c:pt>
                <c:pt idx="22">
                  <c:v>0.97713656900541257</c:v>
                </c:pt>
                <c:pt idx="23">
                  <c:v>1.0322124126422261</c:v>
                </c:pt>
                <c:pt idx="25">
                  <c:v>0.8326916844694181</c:v>
                </c:pt>
                <c:pt idx="26">
                  <c:v>0.92051287881581956</c:v>
                </c:pt>
                <c:pt idx="27">
                  <c:v>0.9389142204710591</c:v>
                </c:pt>
                <c:pt idx="28">
                  <c:v>0.96228230091827527</c:v>
                </c:pt>
                <c:pt idx="30">
                  <c:v>0.77862560517098134</c:v>
                </c:pt>
                <c:pt idx="31">
                  <c:v>0.807697731336247</c:v>
                </c:pt>
                <c:pt idx="32">
                  <c:v>0.83597874711146869</c:v>
                </c:pt>
                <c:pt idx="33">
                  <c:v>0.89214051878810563</c:v>
                </c:pt>
                <c:pt idx="35">
                  <c:v>0.82493006048477624</c:v>
                </c:pt>
                <c:pt idx="36">
                  <c:v>0.86185496604406764</c:v>
                </c:pt>
                <c:pt idx="37">
                  <c:v>0.88598830699373698</c:v>
                </c:pt>
                <c:pt idx="38">
                  <c:v>0.92709367068934134</c:v>
                </c:pt>
                <c:pt idx="40">
                  <c:v>0.74176165940941208</c:v>
                </c:pt>
                <c:pt idx="41">
                  <c:v>0.91645185850309985</c:v>
                </c:pt>
                <c:pt idx="42">
                  <c:v>1.0696317994426034</c:v>
                </c:pt>
                <c:pt idx="43">
                  <c:v>1.2500459806133304</c:v>
                </c:pt>
                <c:pt idx="45">
                  <c:v>0.8615509484042555</c:v>
                </c:pt>
                <c:pt idx="46">
                  <c:v>0.86933422899749924</c:v>
                </c:pt>
                <c:pt idx="47">
                  <c:v>0.8761994842488382</c:v>
                </c:pt>
                <c:pt idx="48">
                  <c:v>0.88556816745819378</c:v>
                </c:pt>
                <c:pt idx="50">
                  <c:v>0.81632424861916175</c:v>
                </c:pt>
                <c:pt idx="51">
                  <c:v>0.87978755324798064</c:v>
                </c:pt>
                <c:pt idx="52">
                  <c:v>0.91468549708661584</c:v>
                </c:pt>
                <c:pt idx="53">
                  <c:v>0.96087333907294159</c:v>
                </c:pt>
                <c:pt idx="55">
                  <c:v>0.86692791566382865</c:v>
                </c:pt>
                <c:pt idx="56">
                  <c:v>0.89187341323978386</c:v>
                </c:pt>
                <c:pt idx="57">
                  <c:v>0.91027410375891449</c:v>
                </c:pt>
                <c:pt idx="58">
                  <c:v>0.94443004742945569</c:v>
                </c:pt>
                <c:pt idx="60">
                  <c:v>0.82685218747848765</c:v>
                </c:pt>
                <c:pt idx="61">
                  <c:v>0.89613819443090859</c:v>
                </c:pt>
                <c:pt idx="62">
                  <c:v>0.94423759204308721</c:v>
                </c:pt>
                <c:pt idx="63">
                  <c:v>1.0093918263308759</c:v>
                </c:pt>
              </c:numCache>
            </c:numRef>
          </c:val>
        </c:ser>
        <c:marker val="1"/>
        <c:axId val="64999424"/>
        <c:axId val="65001344"/>
      </c:lineChart>
      <c:catAx>
        <c:axId val="64999424"/>
        <c:scaling>
          <c:orientation val="minMax"/>
        </c:scaling>
        <c:axPos val="b"/>
        <c:tickLblPos val="nextTo"/>
        <c:spPr>
          <a:ln w="28575">
            <a:solidFill>
              <a:schemeClr val="bg1"/>
            </a:solidFill>
          </a:ln>
        </c:spPr>
        <c:txPr>
          <a:bodyPr/>
          <a:lstStyle/>
          <a:p>
            <a:pPr>
              <a:defRPr sz="700"/>
            </a:pPr>
            <a:endParaRPr lang="en-US"/>
          </a:p>
        </c:txPr>
        <c:crossAx val="65001344"/>
        <c:crosses val="autoZero"/>
        <c:auto val="1"/>
        <c:lblAlgn val="ctr"/>
        <c:lblOffset val="100"/>
      </c:catAx>
      <c:valAx>
        <c:axId val="65001344"/>
        <c:scaling>
          <c:orientation val="minMax"/>
          <c:min val="0.70000000000000062"/>
        </c:scaling>
        <c:axPos val="l"/>
        <c:majorGridlines/>
        <c:numFmt formatCode="General" sourceLinked="1"/>
        <c:tickLblPos val="nextTo"/>
        <c:spPr>
          <a:ln w="28575">
            <a:solidFill>
              <a:schemeClr val="bg1"/>
            </a:solidFill>
          </a:ln>
        </c:spPr>
        <c:txPr>
          <a:bodyPr/>
          <a:lstStyle/>
          <a:p>
            <a:pPr>
              <a:defRPr sz="1000"/>
            </a:pPr>
            <a:endParaRPr lang="en-US"/>
          </a:p>
        </c:txPr>
        <c:crossAx val="64999424"/>
        <c:crosses val="autoZero"/>
        <c:crossBetween val="between"/>
        <c:majorUnit val="0.1"/>
      </c:valAx>
      <c:spPr>
        <a:solidFill>
          <a:schemeClr val="tx1"/>
        </a:solidFill>
      </c:spPr>
    </c:plotArea>
    <c:plotVisOnly val="1"/>
    <c:dispBlanksAs val="gap"/>
  </c:chart>
  <c:spPr>
    <a:ln>
      <a:noFill/>
    </a:ln>
  </c:spPr>
  <c:txPr>
    <a:bodyPr/>
    <a:lstStyle/>
    <a:p>
      <a:pPr>
        <a:defRPr sz="800">
          <a:solidFill>
            <a:schemeClr val="bg1"/>
          </a:solidFill>
          <a:latin typeface="Arial" pitchFamily="34" charset="0"/>
          <a:cs typeface="Arial" pitchFamily="34" charset="0"/>
        </a:defRPr>
      </a:pPr>
      <a:endParaRPr lang="en-US"/>
    </a:p>
  </c:txPr>
  <c:externalData r:id="rId1"/>
</c:chartSpace>
</file>

<file path=ppt/charts/chart3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0.18454145993809803"/>
          <c:y val="2.0199516822950448E-2"/>
          <c:w val="0.81545854006189999"/>
          <c:h val="0.55686205890930296"/>
        </c:manualLayout>
      </c:layout>
      <c:barChart>
        <c:barDir val="col"/>
        <c:grouping val="clustered"/>
        <c:ser>
          <c:idx val="0"/>
          <c:order val="0"/>
          <c:tx>
            <c:strRef>
              <c:f>'Flexible-x8'!$H$12</c:f>
              <c:strCache>
                <c:ptCount val="1"/>
                <c:pt idx="0">
                  <c:v>Normalized Execution Time</c:v>
                </c:pt>
              </c:strCache>
            </c:strRef>
          </c:tx>
          <c:cat>
            <c:multiLvlStrRef>
              <c:f>'Flexible-x8'!$A$79:$C$87</c:f>
              <c:multiLvlStrCache>
                <c:ptCount val="9"/>
                <c:lvl>
                  <c:pt idx="0">
                    <c:v>No Protection</c:v>
                  </c:pt>
                  <c:pt idx="1">
                    <c:v>Chipkill Detect</c:v>
                  </c:pt>
                  <c:pt idx="2">
                    <c:v>Chipkill Correct</c:v>
                  </c:pt>
                  <c:pt idx="3">
                    <c:v>2 Chipkill Correct</c:v>
                  </c:pt>
                  <c:pt idx="5">
                    <c:v>No Protection</c:v>
                  </c:pt>
                  <c:pt idx="6">
                    <c:v>Chipkill Detect</c:v>
                  </c:pt>
                  <c:pt idx="7">
                    <c:v>Chipkill Correct</c:v>
                  </c:pt>
                  <c:pt idx="8">
                    <c:v>2 Chipkill Correct</c:v>
                  </c:pt>
                </c:lvl>
                <c:lvl>
                  <c:pt idx="0">
                    <c:v>STREAM</c:v>
                  </c:pt>
                  <c:pt idx="5">
                    <c:v>GUPS</c:v>
                  </c:pt>
                </c:lvl>
                <c:lvl>
                  <c:pt idx="0">
                    <c:v> </c:v>
                  </c:pt>
                </c:lvl>
              </c:multiLvlStrCache>
            </c:multiLvlStrRef>
          </c:cat>
          <c:val>
            <c:numRef>
              <c:f>'Flexible-x8'!$H$79:$H$87</c:f>
              <c:numCache>
                <c:formatCode>General</c:formatCode>
                <c:ptCount val="9"/>
                <c:pt idx="0">
                  <c:v>1</c:v>
                </c:pt>
                <c:pt idx="1">
                  <c:v>1.0305723250964389</c:v>
                </c:pt>
                <c:pt idx="2">
                  <c:v>1.048977909224146</c:v>
                </c:pt>
                <c:pt idx="3">
                  <c:v>1.0800240083664818</c:v>
                </c:pt>
                <c:pt idx="5">
                  <c:v>1</c:v>
                </c:pt>
                <c:pt idx="6">
                  <c:v>1.5261713751849901</c:v>
                </c:pt>
                <c:pt idx="7">
                  <c:v>1.5984979315208399</c:v>
                </c:pt>
                <c:pt idx="8">
                  <c:v>1.6500556307323686</c:v>
                </c:pt>
              </c:numCache>
            </c:numRef>
          </c:val>
        </c:ser>
        <c:axId val="65037824"/>
        <c:axId val="65039744"/>
      </c:barChart>
      <c:lineChart>
        <c:grouping val="standard"/>
        <c:ser>
          <c:idx val="1"/>
          <c:order val="1"/>
          <c:tx>
            <c:strRef>
              <c:f>'Flexible-x8'!$AL$12</c:f>
              <c:strCache>
                <c:ptCount val="1"/>
                <c:pt idx="0">
                  <c:v>Normalized EDP</c:v>
                </c:pt>
              </c:strCache>
            </c:strRef>
          </c:tx>
          <c:spPr>
            <a:ln>
              <a:solidFill>
                <a:schemeClr val="bg1"/>
              </a:solidFill>
            </a:ln>
          </c:spPr>
          <c:marker>
            <c:symbol val="diamond"/>
            <c:size val="11"/>
            <c:spPr>
              <a:solidFill>
                <a:schemeClr val="bg1"/>
              </a:solidFill>
              <a:ln>
                <a:solidFill>
                  <a:schemeClr val="bg1"/>
                </a:solidFill>
              </a:ln>
            </c:spPr>
          </c:marker>
          <c:cat>
            <c:multiLvlStrRef>
              <c:f>'Flexible-x8'!$A$79:$C$87</c:f>
              <c:multiLvlStrCache>
                <c:ptCount val="9"/>
                <c:lvl>
                  <c:pt idx="0">
                    <c:v>No Protection</c:v>
                  </c:pt>
                  <c:pt idx="1">
                    <c:v>Chipkill Detect</c:v>
                  </c:pt>
                  <c:pt idx="2">
                    <c:v>Chipkill Correct</c:v>
                  </c:pt>
                  <c:pt idx="3">
                    <c:v>2 Chipkill Correct</c:v>
                  </c:pt>
                  <c:pt idx="5">
                    <c:v>No Protection</c:v>
                  </c:pt>
                  <c:pt idx="6">
                    <c:v>Chipkill Detect</c:v>
                  </c:pt>
                  <c:pt idx="7">
                    <c:v>Chipkill Correct</c:v>
                  </c:pt>
                  <c:pt idx="8">
                    <c:v>2 Chipkill Correct</c:v>
                  </c:pt>
                </c:lvl>
                <c:lvl>
                  <c:pt idx="0">
                    <c:v>STREAM</c:v>
                  </c:pt>
                  <c:pt idx="5">
                    <c:v>GUPS</c:v>
                  </c:pt>
                </c:lvl>
                <c:lvl>
                  <c:pt idx="0">
                    <c:v> </c:v>
                  </c:pt>
                </c:lvl>
              </c:multiLvlStrCache>
            </c:multiLvlStrRef>
          </c:cat>
          <c:val>
            <c:numRef>
              <c:f>'Flexible-x8'!$AL$79:$AL$87</c:f>
              <c:numCache>
                <c:formatCode>General</c:formatCode>
                <c:ptCount val="9"/>
                <c:pt idx="0">
                  <c:v>0.7542333436177201</c:v>
                </c:pt>
                <c:pt idx="1">
                  <c:v>0.83777628404756732</c:v>
                </c:pt>
                <c:pt idx="2">
                  <c:v>0.89766627064671445</c:v>
                </c:pt>
                <c:pt idx="3">
                  <c:v>0.98900079367097304</c:v>
                </c:pt>
                <c:pt idx="5">
                  <c:v>0.62840186132833864</c:v>
                </c:pt>
                <c:pt idx="6">
                  <c:v>1.6583134840477229</c:v>
                </c:pt>
                <c:pt idx="7">
                  <c:v>1.8275412241602327</c:v>
                </c:pt>
                <c:pt idx="8">
                  <c:v>1.9512385061526409</c:v>
                </c:pt>
              </c:numCache>
            </c:numRef>
          </c:val>
        </c:ser>
        <c:marker val="1"/>
        <c:axId val="65037824"/>
        <c:axId val="65039744"/>
      </c:lineChart>
      <c:catAx>
        <c:axId val="65037824"/>
        <c:scaling>
          <c:orientation val="minMax"/>
        </c:scaling>
        <c:axPos val="b"/>
        <c:tickLblPos val="nextTo"/>
        <c:spPr>
          <a:ln w="28575">
            <a:solidFill>
              <a:schemeClr val="bg1"/>
            </a:solidFill>
          </a:ln>
        </c:spPr>
        <c:txPr>
          <a:bodyPr/>
          <a:lstStyle/>
          <a:p>
            <a:pPr>
              <a:defRPr>
                <a:solidFill>
                  <a:schemeClr val="bg1"/>
                </a:solidFill>
              </a:defRPr>
            </a:pPr>
            <a:endParaRPr lang="en-US"/>
          </a:p>
        </c:txPr>
        <c:crossAx val="65039744"/>
        <c:crosses val="autoZero"/>
        <c:auto val="1"/>
        <c:lblAlgn val="ctr"/>
        <c:lblOffset val="100"/>
      </c:catAx>
      <c:valAx>
        <c:axId val="65039744"/>
        <c:scaling>
          <c:orientation val="minMax"/>
          <c:min val="0.60000000000000064"/>
        </c:scaling>
        <c:axPos val="l"/>
        <c:majorGridlines/>
        <c:numFmt formatCode="General" sourceLinked="1"/>
        <c:tickLblPos val="nextTo"/>
        <c:spPr>
          <a:ln w="28575">
            <a:solidFill>
              <a:schemeClr val="bg1"/>
            </a:solidFill>
          </a:ln>
        </c:spPr>
        <c:txPr>
          <a:bodyPr/>
          <a:lstStyle/>
          <a:p>
            <a:pPr>
              <a:defRPr sz="1000">
                <a:solidFill>
                  <a:schemeClr val="bg1"/>
                </a:solidFill>
              </a:defRPr>
            </a:pPr>
            <a:endParaRPr lang="en-US"/>
          </a:p>
        </c:txPr>
        <c:crossAx val="65037824"/>
        <c:crosses val="autoZero"/>
        <c:crossBetween val="between"/>
      </c:valAx>
      <c:spPr>
        <a:solidFill>
          <a:schemeClr val="tx1"/>
        </a:solidFill>
      </c:spPr>
    </c:plotArea>
    <c:plotVisOnly val="1"/>
    <c:dispBlanksAs val="gap"/>
  </c:chart>
  <c:spPr>
    <a:ln>
      <a:noFill/>
    </a:ln>
  </c:spPr>
  <c:txPr>
    <a:bodyPr/>
    <a:lstStyle/>
    <a:p>
      <a:pPr>
        <a:defRPr sz="700">
          <a:latin typeface="Arial" pitchFamily="34" charset="0"/>
          <a:cs typeface="Arial" pitchFamily="34" charset="0"/>
        </a:defRPr>
      </a:pPr>
      <a:endParaRPr lang="en-US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lrMapOvr bg1="lt1" tx1="dk1" bg2="lt2" tx2="dk2" accent1="accent1" accent2="accent2" accent3="accent3" accent4="accent4" accent5="accent5" accent6="accent6" hlink="hlink" folHlink="folHlink"/>
  <c:chart>
    <c:plotArea>
      <c:layout>
        <c:manualLayout>
          <c:layoutTarget val="inner"/>
          <c:xMode val="edge"/>
          <c:yMode val="edge"/>
          <c:x val="5.9226729359202007E-2"/>
          <c:y val="2.9691551273107228E-2"/>
          <c:w val="0.94077327064080085"/>
          <c:h val="0.81182140412503678"/>
        </c:manualLayout>
      </c:layout>
      <c:barChart>
        <c:barDir val="col"/>
        <c:grouping val="clustered"/>
        <c:ser>
          <c:idx val="0"/>
          <c:order val="0"/>
          <c:tx>
            <c:strRef>
              <c:f>Perfor!$C$5</c:f>
              <c:strCache>
                <c:ptCount val="1"/>
                <c:pt idx="0">
                  <c:v>Baseline x4</c:v>
                </c:pt>
              </c:strCache>
            </c:strRef>
          </c:tx>
          <c:spPr>
            <a:solidFill>
              <a:prstClr val="white"/>
            </a:solidFill>
            <a:ln>
              <a:noFill/>
            </a:ln>
          </c:spPr>
          <c:cat>
            <c:multiLvlStrRef>
              <c:f>(Perfor!$A$59:$B$59,Perfor!$A$63:$B$63)</c:f>
              <c:multiLvlStrCache>
                <c:ptCount val="2"/>
                <c:lvl>
                  <c:pt idx="0">
                    <c:v>STREAM</c:v>
                  </c:pt>
                  <c:pt idx="1">
                    <c:v>GUPS</c:v>
                  </c:pt>
                </c:lvl>
                <c:lvl>
                  <c:pt idx="0">
                    <c:v> </c:v>
                  </c:pt>
                </c:lvl>
              </c:multiLvlStrCache>
            </c:multiLvlStrRef>
          </c:cat>
          <c:val>
            <c:numRef>
              <c:f>(Perfor!$J$59,Perfor!$J$63)</c:f>
              <c:numCache>
                <c:formatCode>General</c:formatCode>
                <c:ptCount val="2"/>
                <c:pt idx="0">
                  <c:v>1</c:v>
                </c:pt>
                <c:pt idx="1">
                  <c:v>1</c:v>
                </c:pt>
              </c:numCache>
            </c:numRef>
          </c:val>
        </c:ser>
        <c:ser>
          <c:idx val="1"/>
          <c:order val="1"/>
          <c:tx>
            <c:strRef>
              <c:f>Perfor!$C$6</c:f>
              <c:strCache>
                <c:ptCount val="1"/>
                <c:pt idx="0">
                  <c:v>ECC x4</c:v>
                </c:pt>
              </c:strCache>
            </c:strRef>
          </c:tx>
          <c:spPr>
            <a:ln>
              <a:solidFill>
                <a:srgbClr val="00B0F0"/>
              </a:solidFill>
            </a:ln>
          </c:spPr>
          <c:dPt>
            <c:idx val="0"/>
            <c:spPr>
              <a:solidFill>
                <a:srgbClr val="00B0F0"/>
              </a:solidFill>
              <a:ln>
                <a:noFill/>
              </a:ln>
            </c:spPr>
          </c:dPt>
          <c:dPt>
            <c:idx val="1"/>
            <c:spPr>
              <a:solidFill>
                <a:srgbClr val="00B0F0"/>
              </a:solidFill>
              <a:ln>
                <a:noFill/>
              </a:ln>
            </c:spPr>
          </c:dPt>
          <c:cat>
            <c:multiLvlStrRef>
              <c:f>(Perfor!$A$59:$B$59,Perfor!$A$63:$B$63)</c:f>
              <c:multiLvlStrCache>
                <c:ptCount val="2"/>
                <c:lvl>
                  <c:pt idx="0">
                    <c:v>STREAM</c:v>
                  </c:pt>
                  <c:pt idx="1">
                    <c:v>GUPS</c:v>
                  </c:pt>
                </c:lvl>
                <c:lvl>
                  <c:pt idx="0">
                    <c:v> </c:v>
                  </c:pt>
                </c:lvl>
              </c:multiLvlStrCache>
            </c:multiLvlStrRef>
          </c:cat>
          <c:val>
            <c:numRef>
              <c:f>(Perfor!$J$60,Perfor!$J$64)</c:f>
              <c:numCache>
                <c:formatCode>General</c:formatCode>
                <c:ptCount val="2"/>
                <c:pt idx="0">
                  <c:v>1.0065474964986323</c:v>
                </c:pt>
                <c:pt idx="1">
                  <c:v>1.0766907297362216</c:v>
                </c:pt>
              </c:numCache>
            </c:numRef>
          </c:val>
        </c:ser>
        <c:ser>
          <c:idx val="2"/>
          <c:order val="2"/>
          <c:tx>
            <c:strRef>
              <c:f>Perfor!$C$7</c:f>
              <c:strCache>
                <c:ptCount val="1"/>
                <c:pt idx="0">
                  <c:v>ECC x8</c:v>
                </c:pt>
              </c:strCache>
            </c:strRef>
          </c:tx>
          <c:spPr>
            <a:noFill/>
            <a:ln>
              <a:noFill/>
            </a:ln>
          </c:spPr>
          <c:cat>
            <c:multiLvlStrRef>
              <c:f>(Perfor!$A$59:$B$59,Perfor!$A$63:$B$63)</c:f>
              <c:multiLvlStrCache>
                <c:ptCount val="2"/>
                <c:lvl>
                  <c:pt idx="0">
                    <c:v>STREAM</c:v>
                  </c:pt>
                  <c:pt idx="1">
                    <c:v>GUPS</c:v>
                  </c:pt>
                </c:lvl>
                <c:lvl>
                  <c:pt idx="0">
                    <c:v> </c:v>
                  </c:pt>
                </c:lvl>
              </c:multiLvlStrCache>
            </c:multiLvlStrRef>
          </c:cat>
          <c:val>
            <c:numRef>
              <c:f>(Perfor!$J$61,Perfor!$J$65)</c:f>
              <c:numCache>
                <c:formatCode>General</c:formatCode>
                <c:ptCount val="2"/>
                <c:pt idx="0">
                  <c:v>1.0083173582853522</c:v>
                </c:pt>
                <c:pt idx="1">
                  <c:v>1.0958615348103375</c:v>
                </c:pt>
              </c:numCache>
            </c:numRef>
          </c:val>
        </c:ser>
        <c:axId val="63542784"/>
        <c:axId val="63544320"/>
      </c:barChart>
      <c:catAx>
        <c:axId val="63542784"/>
        <c:scaling>
          <c:orientation val="minMax"/>
        </c:scaling>
        <c:axPos val="b"/>
        <c:tickLblPos val="nextTo"/>
        <c:spPr>
          <a:ln w="38100">
            <a:solidFill>
              <a:schemeClr val="bg1"/>
            </a:solidFill>
          </a:ln>
        </c:spPr>
        <c:txPr>
          <a:bodyPr/>
          <a:lstStyle/>
          <a:p>
            <a:pPr>
              <a:defRPr sz="1200">
                <a:solidFill>
                  <a:schemeClr val="bg1"/>
                </a:solidFill>
              </a:defRPr>
            </a:pPr>
            <a:endParaRPr lang="en-US"/>
          </a:p>
        </c:txPr>
        <c:crossAx val="63544320"/>
        <c:crosses val="autoZero"/>
        <c:auto val="1"/>
        <c:lblAlgn val="ctr"/>
        <c:lblOffset val="100"/>
      </c:catAx>
      <c:valAx>
        <c:axId val="63544320"/>
        <c:scaling>
          <c:orientation val="minMax"/>
          <c:max val="1.1000000000000001"/>
          <c:min val="0.94000000000000061"/>
        </c:scaling>
        <c:axPos val="l"/>
        <c:majorGridlines/>
        <c:numFmt formatCode="#,##0.00" sourceLinked="0"/>
        <c:tickLblPos val="nextTo"/>
        <c:spPr>
          <a:ln w="38100">
            <a:solidFill>
              <a:schemeClr val="bg1"/>
            </a:solidFill>
          </a:ln>
        </c:spPr>
        <c:txPr>
          <a:bodyPr/>
          <a:lstStyle/>
          <a:p>
            <a:pPr>
              <a:defRPr sz="1200">
                <a:solidFill>
                  <a:schemeClr val="bg1"/>
                </a:solidFill>
              </a:defRPr>
            </a:pPr>
            <a:endParaRPr lang="en-US"/>
          </a:p>
        </c:txPr>
        <c:crossAx val="63542784"/>
        <c:crosses val="autoZero"/>
        <c:crossBetween val="between"/>
      </c:valAx>
      <c:spPr>
        <a:solidFill>
          <a:schemeClr val="tx1"/>
        </a:solidFill>
      </c:spPr>
    </c:plotArea>
    <c:plotVisOnly val="1"/>
  </c:chart>
  <c:txPr>
    <a:bodyPr/>
    <a:lstStyle/>
    <a:p>
      <a:pPr>
        <a:defRPr>
          <a:latin typeface="Arial" pitchFamily="34" charset="0"/>
          <a:cs typeface="Arial" pitchFamily="34" charset="0"/>
        </a:defRPr>
      </a:pPr>
      <a:endParaRPr lang="en-US"/>
    </a:p>
  </c:txPr>
  <c:externalData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lrMapOvr bg1="lt1" tx1="dk1" bg2="lt2" tx2="dk2" accent1="accent1" accent2="accent2" accent3="accent3" accent4="accent4" accent5="accent5" accent6="accent6" hlink="hlink" folHlink="folHlink"/>
  <c:chart>
    <c:plotArea>
      <c:layout>
        <c:manualLayout>
          <c:layoutTarget val="inner"/>
          <c:xMode val="edge"/>
          <c:yMode val="edge"/>
          <c:x val="5.9226729359202007E-2"/>
          <c:y val="2.9691551273107228E-2"/>
          <c:w val="0.94077327064080085"/>
          <c:h val="0.58530529186719649"/>
        </c:manualLayout>
      </c:layout>
      <c:barChart>
        <c:barDir val="col"/>
        <c:grouping val="clustered"/>
        <c:ser>
          <c:idx val="0"/>
          <c:order val="0"/>
          <c:tx>
            <c:strRef>
              <c:f>Perfor!$C$5</c:f>
              <c:strCache>
                <c:ptCount val="1"/>
                <c:pt idx="0">
                  <c:v>Baseline x4</c:v>
                </c:pt>
              </c:strCache>
            </c:strRef>
          </c:tx>
          <c:spPr>
            <a:solidFill>
              <a:schemeClr val="bg1"/>
            </a:solidFill>
            <a:ln>
              <a:noFill/>
            </a:ln>
          </c:spPr>
          <c:cat>
            <c:multiLvlStrRef>
              <c:f>(Perfor!$A$5:$B$5,Perfor!$A$9:$B$9,Perfor!$A$13:$B$13,Perfor!$A$17:$B$17,Perfor!$A$21:$B$21,Perfor!$A$25:$B$25,Perfor!$A$29:$B$29,Perfor!$A$33:$B$33,Perfor!$A$37:$B$37,Perfor!$A$41:$B$41,Perfor!$A$45:$B$45,Perfor!$A$49:$B$49,Perfor!$A$53:$B$53)</c:f>
              <c:multiLvlStrCache>
                <c:ptCount val="13"/>
                <c:lvl>
                  <c:pt idx="0">
                    <c:v>bzip2</c:v>
                  </c:pt>
                  <c:pt idx="1">
                    <c:v>hmmer</c:v>
                  </c:pt>
                  <c:pt idx="2">
                    <c:v>mcf</c:v>
                  </c:pt>
                  <c:pt idx="3">
                    <c:v>libq</c:v>
                  </c:pt>
                  <c:pt idx="4">
                    <c:v>omnet</c:v>
                  </c:pt>
                  <c:pt idx="5">
                    <c:v>milc</c:v>
                  </c:pt>
                  <c:pt idx="6">
                    <c:v>lbm</c:v>
                  </c:pt>
                  <c:pt idx="7">
                    <c:v>sphinx3</c:v>
                  </c:pt>
                  <c:pt idx="8">
                    <c:v>canneal</c:v>
                  </c:pt>
                  <c:pt idx="9">
                    <c:v>dedup</c:v>
                  </c:pt>
                  <c:pt idx="10">
                    <c:v>fluid</c:v>
                  </c:pt>
                  <c:pt idx="11">
                    <c:v>freq</c:v>
                  </c:pt>
                  <c:pt idx="12">
                    <c:v>avg</c:v>
                  </c:pt>
                </c:lvl>
                <c:lvl>
                  <c:pt idx="0">
                    <c:v>SPEC 2006</c:v>
                  </c:pt>
                  <c:pt idx="8">
                    <c:v>PARSEC</c:v>
                  </c:pt>
                  <c:pt idx="12">
                    <c:v> </c:v>
                  </c:pt>
                </c:lvl>
              </c:multiLvlStrCache>
            </c:multiLvlStrRef>
          </c:cat>
          <c:val>
            <c:numRef>
              <c:f>(Perfor!$J$5,Perfor!$J$9,Perfor!$J$13,Perfor!$J$17,Perfor!$J$21,Perfor!$J$25,Perfor!$J$29,Perfor!$J$33,Perfor!$J$37,Perfor!$J$41,Perfor!$J$45,Perfor!$J$49,Perfor!$J$53)</c:f>
              <c:numCache>
                <c:formatCode>General</c:formatCode>
                <c:ptCount val="13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</c:numCache>
            </c:numRef>
          </c:val>
        </c:ser>
        <c:ser>
          <c:idx val="1"/>
          <c:order val="1"/>
          <c:tx>
            <c:strRef>
              <c:f>Perfor!$C$6</c:f>
              <c:strCache>
                <c:ptCount val="1"/>
                <c:pt idx="0">
                  <c:v>ECC x4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</c:spPr>
          <c:val>
            <c:numRef>
              <c:f>(Perfor!$J$6,Perfor!$J$10,Perfor!$J$14,Perfor!$J$18,Perfor!$J$22,Perfor!$J$26,Perfor!$J$30,Perfor!$J$34,Perfor!$J$38,Perfor!$J$42,Perfor!$J$46,Perfor!$J$50,Perfor!$J$54)</c:f>
              <c:numCache>
                <c:formatCode>General</c:formatCode>
                <c:ptCount val="13"/>
                <c:pt idx="0">
                  <c:v>1.0051830097956149</c:v>
                </c:pt>
                <c:pt idx="1">
                  <c:v>1.0004373262519561</c:v>
                </c:pt>
                <c:pt idx="2">
                  <c:v>1.0032506383709752</c:v>
                </c:pt>
                <c:pt idx="3">
                  <c:v>1.0008264122109249</c:v>
                </c:pt>
                <c:pt idx="4">
                  <c:v>1.0139145254103159</c:v>
                </c:pt>
                <c:pt idx="5">
                  <c:v>1.0028328949853949</c:v>
                </c:pt>
                <c:pt idx="6">
                  <c:v>1.000464498020583</c:v>
                </c:pt>
                <c:pt idx="7">
                  <c:v>1.0003322171818658</c:v>
                </c:pt>
                <c:pt idx="8">
                  <c:v>1.0210045260581457</c:v>
                </c:pt>
                <c:pt idx="9">
                  <c:v>1.0005510381953002</c:v>
                </c:pt>
                <c:pt idx="10">
                  <c:v>1.0027445080897013</c:v>
                </c:pt>
                <c:pt idx="11">
                  <c:v>1.0017069619893424</c:v>
                </c:pt>
                <c:pt idx="12">
                  <c:v>1.0052448521779336</c:v>
                </c:pt>
              </c:numCache>
            </c:numRef>
          </c:val>
        </c:ser>
        <c:ser>
          <c:idx val="2"/>
          <c:order val="2"/>
          <c:tx>
            <c:strRef>
              <c:f>Perfor!$C$7</c:f>
              <c:strCache>
                <c:ptCount val="1"/>
                <c:pt idx="0">
                  <c:v>ECC x8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</c:spPr>
          <c:val>
            <c:numRef>
              <c:f>(Perfor!$J$7,Perfor!$J$11,Perfor!$J$15,Perfor!$J$19,Perfor!$J$23,Perfor!$J$27,Perfor!$J$31,Perfor!$J$35,Perfor!$J$39,Perfor!$J$43,Perfor!$J$47,Perfor!$J$51,Perfor!$J$55)</c:f>
              <c:numCache>
                <c:formatCode>General</c:formatCode>
                <c:ptCount val="13"/>
                <c:pt idx="0">
                  <c:v>1.007931579687787</c:v>
                </c:pt>
                <c:pt idx="1">
                  <c:v>1.0009224983729526</c:v>
                </c:pt>
                <c:pt idx="2">
                  <c:v>1.0038440454986648</c:v>
                </c:pt>
                <c:pt idx="3">
                  <c:v>1.0011457206222241</c:v>
                </c:pt>
                <c:pt idx="4">
                  <c:v>1.0153050708647171</c:v>
                </c:pt>
                <c:pt idx="5">
                  <c:v>1.0031087882808016</c:v>
                </c:pt>
                <c:pt idx="6">
                  <c:v>1.0010469234556509</c:v>
                </c:pt>
                <c:pt idx="7">
                  <c:v>1.0005247045480974</c:v>
                </c:pt>
                <c:pt idx="8">
                  <c:v>1.0323403302342933</c:v>
                </c:pt>
                <c:pt idx="9">
                  <c:v>1.0006301367707375</c:v>
                </c:pt>
                <c:pt idx="10">
                  <c:v>1.0037816063227298</c:v>
                </c:pt>
                <c:pt idx="11">
                  <c:v>1.0016874557732565</c:v>
                </c:pt>
                <c:pt idx="12">
                  <c:v>1.0074951226174378</c:v>
                </c:pt>
              </c:numCache>
            </c:numRef>
          </c:val>
        </c:ser>
        <c:axId val="63628032"/>
        <c:axId val="63629568"/>
      </c:barChart>
      <c:catAx>
        <c:axId val="63628032"/>
        <c:scaling>
          <c:orientation val="minMax"/>
        </c:scaling>
        <c:axPos val="b"/>
        <c:tickLblPos val="nextTo"/>
        <c:spPr>
          <a:ln w="38100">
            <a:solidFill>
              <a:schemeClr val="bg1"/>
            </a:solidFill>
          </a:ln>
        </c:spPr>
        <c:txPr>
          <a:bodyPr/>
          <a:lstStyle/>
          <a:p>
            <a:pPr>
              <a:defRPr sz="1200">
                <a:solidFill>
                  <a:schemeClr val="bg1"/>
                </a:solidFill>
              </a:defRPr>
            </a:pPr>
            <a:endParaRPr lang="en-US"/>
          </a:p>
        </c:txPr>
        <c:crossAx val="63629568"/>
        <c:crosses val="autoZero"/>
        <c:auto val="1"/>
        <c:lblAlgn val="ctr"/>
        <c:lblOffset val="100"/>
      </c:catAx>
      <c:valAx>
        <c:axId val="63629568"/>
        <c:scaling>
          <c:orientation val="minMax"/>
          <c:max val="1.1000000000000001"/>
          <c:min val="0.94000000000000061"/>
        </c:scaling>
        <c:axPos val="l"/>
        <c:majorGridlines/>
        <c:numFmt formatCode="#,##0.00" sourceLinked="0"/>
        <c:tickLblPos val="nextTo"/>
        <c:spPr>
          <a:ln w="38100">
            <a:solidFill>
              <a:schemeClr val="bg1"/>
            </a:solidFill>
          </a:ln>
        </c:spPr>
        <c:txPr>
          <a:bodyPr/>
          <a:lstStyle/>
          <a:p>
            <a:pPr>
              <a:defRPr sz="1200">
                <a:solidFill>
                  <a:schemeClr val="bg1"/>
                </a:solidFill>
              </a:defRPr>
            </a:pPr>
            <a:endParaRPr lang="en-US"/>
          </a:p>
        </c:txPr>
        <c:crossAx val="63628032"/>
        <c:crosses val="autoZero"/>
        <c:crossBetween val="between"/>
      </c:valAx>
      <c:spPr>
        <a:solidFill>
          <a:schemeClr val="tx1"/>
        </a:solidFill>
      </c:spPr>
    </c:plotArea>
    <c:legend>
      <c:legendPos val="r"/>
      <c:layout>
        <c:manualLayout>
          <c:xMode val="edge"/>
          <c:yMode val="edge"/>
          <c:x val="8.7538845144357474E-2"/>
          <c:y val="4.7815705272764866E-2"/>
          <c:w val="0.41116181102362231"/>
          <c:h val="8.1058479563194383E-2"/>
        </c:manualLayout>
      </c:layout>
      <c:spPr>
        <a:solidFill>
          <a:schemeClr val="tx1"/>
        </a:solidFill>
      </c:spPr>
      <c:txPr>
        <a:bodyPr/>
        <a:lstStyle/>
        <a:p>
          <a:pPr>
            <a:defRPr sz="1400">
              <a:solidFill>
                <a:schemeClr val="bg1"/>
              </a:solidFill>
            </a:defRPr>
          </a:pPr>
          <a:endParaRPr lang="en-US"/>
        </a:p>
      </c:txPr>
    </c:legend>
    <c:plotVisOnly val="1"/>
  </c:chart>
  <c:txPr>
    <a:bodyPr/>
    <a:lstStyle/>
    <a:p>
      <a:pPr>
        <a:defRPr>
          <a:latin typeface="Arial" pitchFamily="34" charset="0"/>
          <a:cs typeface="Arial" pitchFamily="34" charset="0"/>
        </a:defRPr>
      </a:pPr>
      <a:endParaRPr lang="en-US"/>
    </a:p>
  </c:txPr>
  <c:externalData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lrMapOvr bg1="lt1" tx1="dk1" bg2="lt2" tx2="dk2" accent1="accent1" accent2="accent2" accent3="accent3" accent4="accent4" accent5="accent5" accent6="accent6" hlink="hlink" folHlink="folHlink"/>
  <c:chart>
    <c:plotArea>
      <c:layout>
        <c:manualLayout>
          <c:layoutTarget val="inner"/>
          <c:xMode val="edge"/>
          <c:yMode val="edge"/>
          <c:x val="5.9226729359202021E-2"/>
          <c:y val="2.9691551273107228E-2"/>
          <c:w val="0.94077327064080096"/>
          <c:h val="0.81182140412503689"/>
        </c:manualLayout>
      </c:layout>
      <c:barChart>
        <c:barDir val="col"/>
        <c:grouping val="clustered"/>
        <c:ser>
          <c:idx val="0"/>
          <c:order val="0"/>
          <c:tx>
            <c:strRef>
              <c:f>Perfor!$C$5</c:f>
              <c:strCache>
                <c:ptCount val="1"/>
                <c:pt idx="0">
                  <c:v>Baseline x4</c:v>
                </c:pt>
              </c:strCache>
            </c:strRef>
          </c:tx>
          <c:spPr>
            <a:solidFill>
              <a:prstClr val="white"/>
            </a:solidFill>
            <a:ln>
              <a:noFill/>
            </a:ln>
          </c:spPr>
          <c:cat>
            <c:multiLvlStrRef>
              <c:f>(Perfor!$A$59:$B$59,Perfor!$A$63:$B$63)</c:f>
              <c:multiLvlStrCache>
                <c:ptCount val="2"/>
                <c:lvl>
                  <c:pt idx="0">
                    <c:v>STREAM</c:v>
                  </c:pt>
                  <c:pt idx="1">
                    <c:v>GUPS</c:v>
                  </c:pt>
                </c:lvl>
                <c:lvl>
                  <c:pt idx="0">
                    <c:v> </c:v>
                  </c:pt>
                </c:lvl>
              </c:multiLvlStrCache>
            </c:multiLvlStrRef>
          </c:cat>
          <c:val>
            <c:numRef>
              <c:f>(Perfor!$J$59,Perfor!$J$63)</c:f>
              <c:numCache>
                <c:formatCode>General</c:formatCode>
                <c:ptCount val="2"/>
                <c:pt idx="0">
                  <c:v>1</c:v>
                </c:pt>
                <c:pt idx="1">
                  <c:v>1</c:v>
                </c:pt>
              </c:numCache>
            </c:numRef>
          </c:val>
        </c:ser>
        <c:ser>
          <c:idx val="1"/>
          <c:order val="1"/>
          <c:tx>
            <c:strRef>
              <c:f>Perfor!$C$6</c:f>
              <c:strCache>
                <c:ptCount val="1"/>
                <c:pt idx="0">
                  <c:v>ECC x4</c:v>
                </c:pt>
              </c:strCache>
            </c:strRef>
          </c:tx>
          <c:spPr>
            <a:ln>
              <a:solidFill>
                <a:srgbClr val="00B0F0"/>
              </a:solidFill>
            </a:ln>
          </c:spPr>
          <c:dPt>
            <c:idx val="0"/>
            <c:spPr>
              <a:solidFill>
                <a:srgbClr val="00B0F0"/>
              </a:solidFill>
              <a:ln>
                <a:noFill/>
              </a:ln>
            </c:spPr>
          </c:dPt>
          <c:dPt>
            <c:idx val="1"/>
            <c:spPr>
              <a:solidFill>
                <a:srgbClr val="00B0F0"/>
              </a:solidFill>
              <a:ln>
                <a:noFill/>
              </a:ln>
            </c:spPr>
          </c:dPt>
          <c:cat>
            <c:multiLvlStrRef>
              <c:f>(Perfor!$A$59:$B$59,Perfor!$A$63:$B$63)</c:f>
              <c:multiLvlStrCache>
                <c:ptCount val="2"/>
                <c:lvl>
                  <c:pt idx="0">
                    <c:v>STREAM</c:v>
                  </c:pt>
                  <c:pt idx="1">
                    <c:v>GUPS</c:v>
                  </c:pt>
                </c:lvl>
                <c:lvl>
                  <c:pt idx="0">
                    <c:v> </c:v>
                  </c:pt>
                </c:lvl>
              </c:multiLvlStrCache>
            </c:multiLvlStrRef>
          </c:cat>
          <c:val>
            <c:numRef>
              <c:f>(Perfor!$J$60,Perfor!$J$64)</c:f>
              <c:numCache>
                <c:formatCode>General</c:formatCode>
                <c:ptCount val="2"/>
                <c:pt idx="0">
                  <c:v>1.0065474964986323</c:v>
                </c:pt>
                <c:pt idx="1">
                  <c:v>1.076690729736222</c:v>
                </c:pt>
              </c:numCache>
            </c:numRef>
          </c:val>
        </c:ser>
        <c:ser>
          <c:idx val="2"/>
          <c:order val="2"/>
          <c:tx>
            <c:strRef>
              <c:f>Perfor!$C$7</c:f>
              <c:strCache>
                <c:ptCount val="1"/>
                <c:pt idx="0">
                  <c:v>ECC x8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</c:spPr>
          <c:cat>
            <c:multiLvlStrRef>
              <c:f>(Perfor!$A$59:$B$59,Perfor!$A$63:$B$63)</c:f>
              <c:multiLvlStrCache>
                <c:ptCount val="2"/>
                <c:lvl>
                  <c:pt idx="0">
                    <c:v>STREAM</c:v>
                  </c:pt>
                  <c:pt idx="1">
                    <c:v>GUPS</c:v>
                  </c:pt>
                </c:lvl>
                <c:lvl>
                  <c:pt idx="0">
                    <c:v> </c:v>
                  </c:pt>
                </c:lvl>
              </c:multiLvlStrCache>
            </c:multiLvlStrRef>
          </c:cat>
          <c:val>
            <c:numRef>
              <c:f>(Perfor!$J$61,Perfor!$J$65)</c:f>
              <c:numCache>
                <c:formatCode>General</c:formatCode>
                <c:ptCount val="2"/>
                <c:pt idx="0">
                  <c:v>1.0083173582853522</c:v>
                </c:pt>
                <c:pt idx="1">
                  <c:v>1.0958615348103375</c:v>
                </c:pt>
              </c:numCache>
            </c:numRef>
          </c:val>
        </c:ser>
        <c:axId val="63666816"/>
        <c:axId val="63709568"/>
      </c:barChart>
      <c:catAx>
        <c:axId val="63666816"/>
        <c:scaling>
          <c:orientation val="minMax"/>
        </c:scaling>
        <c:axPos val="b"/>
        <c:tickLblPos val="nextTo"/>
        <c:spPr>
          <a:ln w="38100">
            <a:solidFill>
              <a:schemeClr val="bg1"/>
            </a:solidFill>
          </a:ln>
        </c:spPr>
        <c:txPr>
          <a:bodyPr/>
          <a:lstStyle/>
          <a:p>
            <a:pPr>
              <a:defRPr sz="1200">
                <a:solidFill>
                  <a:schemeClr val="bg1"/>
                </a:solidFill>
              </a:defRPr>
            </a:pPr>
            <a:endParaRPr lang="en-US"/>
          </a:p>
        </c:txPr>
        <c:crossAx val="63709568"/>
        <c:crosses val="autoZero"/>
        <c:auto val="1"/>
        <c:lblAlgn val="ctr"/>
        <c:lblOffset val="100"/>
      </c:catAx>
      <c:valAx>
        <c:axId val="63709568"/>
        <c:scaling>
          <c:orientation val="minMax"/>
          <c:max val="1.1000000000000001"/>
          <c:min val="0.94000000000000061"/>
        </c:scaling>
        <c:axPos val="l"/>
        <c:majorGridlines/>
        <c:numFmt formatCode="#,##0.00" sourceLinked="0"/>
        <c:tickLblPos val="nextTo"/>
        <c:spPr>
          <a:ln w="38100">
            <a:solidFill>
              <a:schemeClr val="bg1"/>
            </a:solidFill>
          </a:ln>
        </c:spPr>
        <c:txPr>
          <a:bodyPr/>
          <a:lstStyle/>
          <a:p>
            <a:pPr>
              <a:defRPr sz="1200">
                <a:solidFill>
                  <a:schemeClr val="bg1"/>
                </a:solidFill>
              </a:defRPr>
            </a:pPr>
            <a:endParaRPr lang="en-US"/>
          </a:p>
        </c:txPr>
        <c:crossAx val="63666816"/>
        <c:crosses val="autoZero"/>
        <c:crossBetween val="between"/>
      </c:valAx>
      <c:spPr>
        <a:solidFill>
          <a:schemeClr val="tx1"/>
        </a:solidFill>
      </c:spPr>
    </c:plotArea>
    <c:plotVisOnly val="1"/>
  </c:chart>
  <c:txPr>
    <a:bodyPr/>
    <a:lstStyle/>
    <a:p>
      <a:pPr>
        <a:defRPr>
          <a:latin typeface="Arial" pitchFamily="34" charset="0"/>
          <a:cs typeface="Arial" pitchFamily="34" charset="0"/>
        </a:defRPr>
      </a:pPr>
      <a:endParaRPr lang="en-US"/>
    </a:p>
  </c:txPr>
  <c:externalData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lrMapOvr bg1="lt1" tx1="dk1" bg2="lt2" tx2="dk2" accent1="accent1" accent2="accent2" accent3="accent3" accent4="accent4" accent5="accent5" accent6="accent6" hlink="hlink" folHlink="folHlink"/>
  <c:chart>
    <c:plotArea>
      <c:layout>
        <c:manualLayout>
          <c:layoutTarget val="inner"/>
          <c:xMode val="edge"/>
          <c:yMode val="edge"/>
          <c:x val="5.7682568488820682E-2"/>
          <c:y val="5.1298768155777226E-2"/>
          <c:w val="0.94231743151117964"/>
          <c:h val="0.6647818550983049"/>
        </c:manualLayout>
      </c:layout>
      <c:barChart>
        <c:barDir val="col"/>
        <c:grouping val="clustered"/>
        <c:ser>
          <c:idx val="0"/>
          <c:order val="0"/>
          <c:tx>
            <c:strRef>
              <c:f>'System Power and EDP'!$C$7</c:f>
              <c:strCache>
                <c:ptCount val="1"/>
                <c:pt idx="0">
                  <c:v>Baseline x4</c:v>
                </c:pt>
              </c:strCache>
            </c:strRef>
          </c:tx>
          <c:spPr>
            <a:solidFill>
              <a:prstClr val="white"/>
            </a:solidFill>
            <a:ln>
              <a:noFill/>
            </a:ln>
          </c:spPr>
          <c:cat>
            <c:multiLvlStrRef>
              <c:f>('System Power and EDP'!$A$7:$B$7,'System Power and EDP'!$A$11:$B$11,'System Power and EDP'!$A$15:$B$15,'System Power and EDP'!$A$19:$B$19,'System Power and EDP'!$A$23:$B$23,'System Power and EDP'!$A$27:$B$27,'System Power and EDP'!$A$31:$B$31,'System Power and EDP'!$A$35:$B$35,'System Power and EDP'!$A$39:$B$39,'System Power and EDP'!$A$43:$B$43,'System Power and EDP'!$A$47:$B$47,'System Power and EDP'!$A$51:$B$51,'System Power and EDP'!$A$55:$B$55)</c:f>
              <c:multiLvlStrCache>
                <c:ptCount val="13"/>
                <c:lvl>
                  <c:pt idx="0">
                    <c:v>bzip2</c:v>
                  </c:pt>
                  <c:pt idx="1">
                    <c:v>hmmer</c:v>
                  </c:pt>
                  <c:pt idx="2">
                    <c:v>mcf</c:v>
                  </c:pt>
                  <c:pt idx="3">
                    <c:v>libq</c:v>
                  </c:pt>
                  <c:pt idx="4">
                    <c:v>omnet</c:v>
                  </c:pt>
                  <c:pt idx="5">
                    <c:v>milc</c:v>
                  </c:pt>
                  <c:pt idx="6">
                    <c:v>lbm</c:v>
                  </c:pt>
                  <c:pt idx="7">
                    <c:v>sphinx3</c:v>
                  </c:pt>
                  <c:pt idx="8">
                    <c:v>canneal</c:v>
                  </c:pt>
                  <c:pt idx="9">
                    <c:v>dedup</c:v>
                  </c:pt>
                  <c:pt idx="10">
                    <c:v>fluid</c:v>
                  </c:pt>
                  <c:pt idx="11">
                    <c:v>freq</c:v>
                  </c:pt>
                  <c:pt idx="12">
                    <c:v>avg</c:v>
                  </c:pt>
                </c:lvl>
                <c:lvl>
                  <c:pt idx="0">
                    <c:v>SPEC 2006</c:v>
                  </c:pt>
                  <c:pt idx="8">
                    <c:v>PARSEC</c:v>
                  </c:pt>
                  <c:pt idx="12">
                    <c:v> </c:v>
                  </c:pt>
                </c:lvl>
              </c:multiLvlStrCache>
            </c:multiLvlStrRef>
          </c:cat>
          <c:val>
            <c:numRef>
              <c:f>('System Power and EDP'!$S$7,'System Power and EDP'!$S$11,'System Power and EDP'!$S$15,'System Power and EDP'!$S$19,'System Power and EDP'!$S$23,'System Power and EDP'!$S$27,'System Power and EDP'!$S$31,'System Power and EDP'!$S$35,'System Power and EDP'!$S$39,'System Power and EDP'!$S$43,'System Power and EDP'!$S$47,'System Power and EDP'!$S$51,'System Power and EDP'!$S$55)</c:f>
              <c:numCache>
                <c:formatCode>General</c:formatCode>
                <c:ptCount val="13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</c:numCache>
            </c:numRef>
          </c:val>
        </c:ser>
        <c:ser>
          <c:idx val="1"/>
          <c:order val="1"/>
          <c:tx>
            <c:strRef>
              <c:f>'System Power and EDP'!$C$8</c:f>
              <c:strCache>
                <c:ptCount val="1"/>
                <c:pt idx="0">
                  <c:v>ECC x4</c:v>
                </c:pt>
              </c:strCache>
            </c:strRef>
          </c:tx>
          <c:spPr>
            <a:noFill/>
            <a:ln>
              <a:noFill/>
            </a:ln>
          </c:spPr>
          <c:cat>
            <c:multiLvlStrRef>
              <c:f>('System Power and EDP'!$A$7:$B$7,'System Power and EDP'!$A$11:$B$11,'System Power and EDP'!$A$15:$B$15,'System Power and EDP'!$A$19:$B$19,'System Power and EDP'!$A$23:$B$23,'System Power and EDP'!$A$27:$B$27,'System Power and EDP'!$A$31:$B$31,'System Power and EDP'!$A$35:$B$35,'System Power and EDP'!$A$39:$B$39,'System Power and EDP'!$A$43:$B$43,'System Power and EDP'!$A$47:$B$47,'System Power and EDP'!$A$51:$B$51,'System Power and EDP'!$A$55:$B$55)</c:f>
              <c:multiLvlStrCache>
                <c:ptCount val="13"/>
                <c:lvl>
                  <c:pt idx="0">
                    <c:v>bzip2</c:v>
                  </c:pt>
                  <c:pt idx="1">
                    <c:v>hmmer</c:v>
                  </c:pt>
                  <c:pt idx="2">
                    <c:v>mcf</c:v>
                  </c:pt>
                  <c:pt idx="3">
                    <c:v>libq</c:v>
                  </c:pt>
                  <c:pt idx="4">
                    <c:v>omnet</c:v>
                  </c:pt>
                  <c:pt idx="5">
                    <c:v>milc</c:v>
                  </c:pt>
                  <c:pt idx="6">
                    <c:v>lbm</c:v>
                  </c:pt>
                  <c:pt idx="7">
                    <c:v>sphinx3</c:v>
                  </c:pt>
                  <c:pt idx="8">
                    <c:v>canneal</c:v>
                  </c:pt>
                  <c:pt idx="9">
                    <c:v>dedup</c:v>
                  </c:pt>
                  <c:pt idx="10">
                    <c:v>fluid</c:v>
                  </c:pt>
                  <c:pt idx="11">
                    <c:v>freq</c:v>
                  </c:pt>
                  <c:pt idx="12">
                    <c:v>avg</c:v>
                  </c:pt>
                </c:lvl>
                <c:lvl>
                  <c:pt idx="0">
                    <c:v>SPEC 2006</c:v>
                  </c:pt>
                  <c:pt idx="8">
                    <c:v>PARSEC</c:v>
                  </c:pt>
                  <c:pt idx="12">
                    <c:v> </c:v>
                  </c:pt>
                </c:lvl>
              </c:multiLvlStrCache>
            </c:multiLvlStrRef>
          </c:cat>
          <c:val>
            <c:numRef>
              <c:f>('System Power and EDP'!$S$8,'System Power and EDP'!$S$12,'System Power and EDP'!$S$16,'System Power and EDP'!$S$20,'System Power and EDP'!$S$24,'System Power and EDP'!$S$28,'System Power and EDP'!$S$32,'System Power and EDP'!$S$36,'System Power and EDP'!$S$40,'System Power and EDP'!$S$44,'System Power and EDP'!$S$48,'System Power and EDP'!$S$52,'System Power and EDP'!$S$56)</c:f>
              <c:numCache>
                <c:formatCode>General</c:formatCode>
                <c:ptCount val="13"/>
                <c:pt idx="0">
                  <c:v>0.99204551283435571</c:v>
                </c:pt>
                <c:pt idx="1">
                  <c:v>0.98339299472658726</c:v>
                </c:pt>
                <c:pt idx="2">
                  <c:v>0.96943760268165402</c:v>
                </c:pt>
                <c:pt idx="3">
                  <c:v>0.98205948393661158</c:v>
                </c:pt>
                <c:pt idx="4">
                  <c:v>1.0133036924674825</c:v>
                </c:pt>
                <c:pt idx="5">
                  <c:v>0.98954564486403351</c:v>
                </c:pt>
                <c:pt idx="6">
                  <c:v>0.97326142563062668</c:v>
                </c:pt>
                <c:pt idx="7">
                  <c:v>0.97439081680110751</c:v>
                </c:pt>
                <c:pt idx="8">
                  <c:v>1.0169164830125772</c:v>
                </c:pt>
                <c:pt idx="9">
                  <c:v>0.98112992482575156</c:v>
                </c:pt>
                <c:pt idx="10">
                  <c:v>0.98708319071768147</c:v>
                </c:pt>
                <c:pt idx="11">
                  <c:v>0.98507925167802912</c:v>
                </c:pt>
                <c:pt idx="12">
                  <c:v>0.98927486843711598</c:v>
                </c:pt>
              </c:numCache>
            </c:numRef>
          </c:val>
        </c:ser>
        <c:ser>
          <c:idx val="2"/>
          <c:order val="2"/>
          <c:tx>
            <c:strRef>
              <c:f>'System Power and EDP'!$C$9</c:f>
              <c:strCache>
                <c:ptCount val="1"/>
                <c:pt idx="0">
                  <c:v>ECC x8</c:v>
                </c:pt>
              </c:strCache>
            </c:strRef>
          </c:tx>
          <c:spPr>
            <a:noFill/>
            <a:ln>
              <a:noFill/>
            </a:ln>
          </c:spPr>
          <c:cat>
            <c:multiLvlStrRef>
              <c:f>('System Power and EDP'!$A$7:$B$7,'System Power and EDP'!$A$11:$B$11,'System Power and EDP'!$A$15:$B$15,'System Power and EDP'!$A$19:$B$19,'System Power and EDP'!$A$23:$B$23,'System Power and EDP'!$A$27:$B$27,'System Power and EDP'!$A$31:$B$31,'System Power and EDP'!$A$35:$B$35,'System Power and EDP'!$A$39:$B$39,'System Power and EDP'!$A$43:$B$43,'System Power and EDP'!$A$47:$B$47,'System Power and EDP'!$A$51:$B$51,'System Power and EDP'!$A$55:$B$55)</c:f>
              <c:multiLvlStrCache>
                <c:ptCount val="13"/>
                <c:lvl>
                  <c:pt idx="0">
                    <c:v>bzip2</c:v>
                  </c:pt>
                  <c:pt idx="1">
                    <c:v>hmmer</c:v>
                  </c:pt>
                  <c:pt idx="2">
                    <c:v>mcf</c:v>
                  </c:pt>
                  <c:pt idx="3">
                    <c:v>libq</c:v>
                  </c:pt>
                  <c:pt idx="4">
                    <c:v>omnet</c:v>
                  </c:pt>
                  <c:pt idx="5">
                    <c:v>milc</c:v>
                  </c:pt>
                  <c:pt idx="6">
                    <c:v>lbm</c:v>
                  </c:pt>
                  <c:pt idx="7">
                    <c:v>sphinx3</c:v>
                  </c:pt>
                  <c:pt idx="8">
                    <c:v>canneal</c:v>
                  </c:pt>
                  <c:pt idx="9">
                    <c:v>dedup</c:v>
                  </c:pt>
                  <c:pt idx="10">
                    <c:v>fluid</c:v>
                  </c:pt>
                  <c:pt idx="11">
                    <c:v>freq</c:v>
                  </c:pt>
                  <c:pt idx="12">
                    <c:v>avg</c:v>
                  </c:pt>
                </c:lvl>
                <c:lvl>
                  <c:pt idx="0">
                    <c:v>SPEC 2006</c:v>
                  </c:pt>
                  <c:pt idx="8">
                    <c:v>PARSEC</c:v>
                  </c:pt>
                  <c:pt idx="12">
                    <c:v> </c:v>
                  </c:pt>
                </c:lvl>
              </c:multiLvlStrCache>
            </c:multiLvlStrRef>
          </c:cat>
          <c:val>
            <c:numRef>
              <c:f>('System Power and EDP'!$S$9,'System Power and EDP'!$S$13,'System Power and EDP'!$S$17,'System Power and EDP'!$S$21,'System Power and EDP'!$S$25,'System Power and EDP'!$S$29,'System Power and EDP'!$S$33,'System Power and EDP'!$S$37,'System Power and EDP'!$S$41,'System Power and EDP'!$S$45,'System Power and EDP'!$S$49,'System Power and EDP'!$S$53,'System Power and EDP'!$S$57)</c:f>
              <c:numCache>
                <c:formatCode>General</c:formatCode>
                <c:ptCount val="13"/>
                <c:pt idx="0">
                  <c:v>0.91746907142638923</c:v>
                </c:pt>
                <c:pt idx="1">
                  <c:v>0.90464879966011191</c:v>
                </c:pt>
                <c:pt idx="2">
                  <c:v>0.79998183749719465</c:v>
                </c:pt>
                <c:pt idx="3">
                  <c:v>0.87044219511382204</c:v>
                </c:pt>
                <c:pt idx="4">
                  <c:v>0.88913712258385968</c:v>
                </c:pt>
                <c:pt idx="5">
                  <c:v>0.88138702372259958</c:v>
                </c:pt>
                <c:pt idx="6">
                  <c:v>0.8321767071241406</c:v>
                </c:pt>
                <c:pt idx="7">
                  <c:v>0.86512590946825363</c:v>
                </c:pt>
                <c:pt idx="8">
                  <c:v>0.85815782676027663</c:v>
                </c:pt>
                <c:pt idx="9">
                  <c:v>0.8935977121305626</c:v>
                </c:pt>
                <c:pt idx="10">
                  <c:v>0.87121375844487736</c:v>
                </c:pt>
                <c:pt idx="11">
                  <c:v>0.90047195064836472</c:v>
                </c:pt>
                <c:pt idx="12">
                  <c:v>0.88069914509666558</c:v>
                </c:pt>
              </c:numCache>
            </c:numRef>
          </c:val>
        </c:ser>
        <c:axId val="63410560"/>
        <c:axId val="63412096"/>
      </c:barChart>
      <c:catAx>
        <c:axId val="63410560"/>
        <c:scaling>
          <c:orientation val="minMax"/>
        </c:scaling>
        <c:axPos val="b"/>
        <c:tickLblPos val="nextTo"/>
        <c:spPr>
          <a:ln w="38100">
            <a:solidFill>
              <a:schemeClr val="bg1"/>
            </a:solidFill>
          </a:ln>
        </c:spPr>
        <c:txPr>
          <a:bodyPr/>
          <a:lstStyle/>
          <a:p>
            <a:pPr>
              <a:defRPr sz="1200">
                <a:solidFill>
                  <a:schemeClr val="bg1"/>
                </a:solidFill>
              </a:defRPr>
            </a:pPr>
            <a:endParaRPr lang="en-US"/>
          </a:p>
        </c:txPr>
        <c:crossAx val="63412096"/>
        <c:crosses val="autoZero"/>
        <c:auto val="1"/>
        <c:lblAlgn val="ctr"/>
        <c:lblOffset val="100"/>
      </c:catAx>
      <c:valAx>
        <c:axId val="63412096"/>
        <c:scaling>
          <c:orientation val="minMax"/>
          <c:max val="1.1000000000000001"/>
          <c:min val="0.60000000000000064"/>
        </c:scaling>
        <c:axPos val="l"/>
        <c:majorGridlines/>
        <c:numFmt formatCode="#,##0.00" sourceLinked="0"/>
        <c:tickLblPos val="nextTo"/>
        <c:spPr>
          <a:ln w="38100">
            <a:solidFill>
              <a:schemeClr val="bg1"/>
            </a:solidFill>
          </a:ln>
        </c:spPr>
        <c:txPr>
          <a:bodyPr/>
          <a:lstStyle/>
          <a:p>
            <a:pPr>
              <a:defRPr sz="1200">
                <a:solidFill>
                  <a:schemeClr val="bg1"/>
                </a:solidFill>
              </a:defRPr>
            </a:pPr>
            <a:endParaRPr lang="en-US"/>
          </a:p>
        </c:txPr>
        <c:crossAx val="63410560"/>
        <c:crosses val="autoZero"/>
        <c:crossBetween val="between"/>
      </c:valAx>
      <c:spPr>
        <a:solidFill>
          <a:schemeClr val="tx1"/>
        </a:solidFill>
      </c:spPr>
    </c:plotArea>
    <c:legend>
      <c:legendPos val="r"/>
      <c:layout>
        <c:manualLayout>
          <c:xMode val="edge"/>
          <c:yMode val="edge"/>
          <c:x val="9.3669352275671885E-2"/>
          <c:y val="7.3253107512504329E-2"/>
          <c:w val="0.5014646464646465"/>
          <c:h val="7.9697145100327674E-2"/>
        </c:manualLayout>
      </c:layout>
      <c:spPr>
        <a:solidFill>
          <a:schemeClr val="tx1"/>
        </a:solidFill>
      </c:spPr>
      <c:txPr>
        <a:bodyPr/>
        <a:lstStyle/>
        <a:p>
          <a:pPr>
            <a:defRPr sz="1400">
              <a:solidFill>
                <a:schemeClr val="bg1"/>
              </a:solidFill>
            </a:defRPr>
          </a:pPr>
          <a:endParaRPr lang="en-US"/>
        </a:p>
      </c:txPr>
    </c:legend>
    <c:plotVisOnly val="1"/>
  </c:chart>
  <c:spPr>
    <a:ln>
      <a:noFill/>
    </a:ln>
  </c:spPr>
  <c:txPr>
    <a:bodyPr/>
    <a:lstStyle/>
    <a:p>
      <a:pPr>
        <a:defRPr>
          <a:latin typeface="Arial" pitchFamily="34" charset="0"/>
          <a:cs typeface="Arial" pitchFamily="34" charset="0"/>
        </a:defRPr>
      </a:pPr>
      <a:endParaRPr lang="en-US"/>
    </a:p>
  </c:txPr>
  <c:externalData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lrMapOvr bg1="lt1" tx1="dk1" bg2="lt2" tx2="dk2" accent1="accent1" accent2="accent2" accent3="accent3" accent4="accent4" accent5="accent5" accent6="accent6" hlink="hlink" folHlink="folHlink"/>
  <c:chart>
    <c:plotArea>
      <c:layout>
        <c:manualLayout>
          <c:layoutTarget val="inner"/>
          <c:xMode val="edge"/>
          <c:yMode val="edge"/>
          <c:x val="0.302077484879609"/>
          <c:y val="2.2123460528972402E-2"/>
          <c:w val="0.69792251512039261"/>
          <c:h val="0.6885706418911155"/>
        </c:manualLayout>
      </c:layout>
      <c:barChart>
        <c:barDir val="col"/>
        <c:grouping val="clustered"/>
        <c:ser>
          <c:idx val="0"/>
          <c:order val="0"/>
          <c:tx>
            <c:strRef>
              <c:f>'System Power and EDP'!$C$7</c:f>
              <c:strCache>
                <c:ptCount val="1"/>
                <c:pt idx="0">
                  <c:v>Baseline x4</c:v>
                </c:pt>
              </c:strCache>
            </c:strRef>
          </c:tx>
          <c:spPr>
            <a:solidFill>
              <a:schemeClr val="bg1"/>
            </a:solidFill>
            <a:ln>
              <a:noFill/>
            </a:ln>
          </c:spPr>
          <c:cat>
            <c:multiLvlStrRef>
              <c:f>('System Power and EDP'!$A$59:$B$59,'System Power and EDP'!$A$63:$B$63)</c:f>
              <c:multiLvlStrCache>
                <c:ptCount val="2"/>
                <c:lvl>
                  <c:pt idx="0">
                    <c:v>STREAM</c:v>
                  </c:pt>
                  <c:pt idx="1">
                    <c:v>GUPS</c:v>
                  </c:pt>
                </c:lvl>
                <c:lvl>
                  <c:pt idx="0">
                    <c:v> </c:v>
                  </c:pt>
                </c:lvl>
              </c:multiLvlStrCache>
            </c:multiLvlStrRef>
          </c:cat>
          <c:val>
            <c:numRef>
              <c:f>('System Power and EDP'!$S$59,'System Power and EDP'!$S$63)</c:f>
              <c:numCache>
                <c:formatCode>General</c:formatCode>
                <c:ptCount val="2"/>
                <c:pt idx="0">
                  <c:v>1</c:v>
                </c:pt>
                <c:pt idx="1">
                  <c:v>1</c:v>
                </c:pt>
              </c:numCache>
            </c:numRef>
          </c:val>
        </c:ser>
        <c:ser>
          <c:idx val="1"/>
          <c:order val="1"/>
          <c:tx>
            <c:strRef>
              <c:f>'System Power and EDP'!$C$8</c:f>
              <c:strCache>
                <c:ptCount val="1"/>
                <c:pt idx="0">
                  <c:v>ECC x4</c:v>
                </c:pt>
              </c:strCache>
            </c:strRef>
          </c:tx>
          <c:spPr>
            <a:noFill/>
            <a:ln>
              <a:noFill/>
            </a:ln>
          </c:spPr>
          <c:cat>
            <c:multiLvlStrRef>
              <c:f>('System Power and EDP'!$A$59:$B$59,'System Power and EDP'!$A$63:$B$63)</c:f>
              <c:multiLvlStrCache>
                <c:ptCount val="2"/>
                <c:lvl>
                  <c:pt idx="0">
                    <c:v>STREAM</c:v>
                  </c:pt>
                  <c:pt idx="1">
                    <c:v>GUPS</c:v>
                  </c:pt>
                </c:lvl>
                <c:lvl>
                  <c:pt idx="0">
                    <c:v> </c:v>
                  </c:pt>
                </c:lvl>
              </c:multiLvlStrCache>
            </c:multiLvlStrRef>
          </c:cat>
          <c:val>
            <c:numRef>
              <c:f>('System Power and EDP'!$S$60,'System Power and EDP'!$S$64)</c:f>
              <c:numCache>
                <c:formatCode>General</c:formatCode>
                <c:ptCount val="2"/>
                <c:pt idx="0">
                  <c:v>0.9815228772122554</c:v>
                </c:pt>
                <c:pt idx="1">
                  <c:v>1.2327124613302045</c:v>
                </c:pt>
              </c:numCache>
            </c:numRef>
          </c:val>
        </c:ser>
        <c:ser>
          <c:idx val="2"/>
          <c:order val="2"/>
          <c:tx>
            <c:strRef>
              <c:f>'System Power and EDP'!$C$9</c:f>
              <c:strCache>
                <c:ptCount val="1"/>
                <c:pt idx="0">
                  <c:v>ECC x8</c:v>
                </c:pt>
              </c:strCache>
            </c:strRef>
          </c:tx>
          <c:spPr>
            <a:noFill/>
            <a:ln>
              <a:noFill/>
            </a:ln>
          </c:spPr>
          <c:cat>
            <c:multiLvlStrRef>
              <c:f>('System Power and EDP'!$A$59:$B$59,'System Power and EDP'!$A$63:$B$63)</c:f>
              <c:multiLvlStrCache>
                <c:ptCount val="2"/>
                <c:lvl>
                  <c:pt idx="0">
                    <c:v>STREAM</c:v>
                  </c:pt>
                  <c:pt idx="1">
                    <c:v>GUPS</c:v>
                  </c:pt>
                </c:lvl>
                <c:lvl>
                  <c:pt idx="0">
                    <c:v> </c:v>
                  </c:pt>
                </c:lvl>
              </c:multiLvlStrCache>
            </c:multiLvlStrRef>
          </c:cat>
          <c:val>
            <c:numRef>
              <c:f>('System Power and EDP'!$S$61,'System Power and EDP'!$S$65)</c:f>
              <c:numCache>
                <c:formatCode>General</c:formatCode>
                <c:ptCount val="2"/>
                <c:pt idx="0">
                  <c:v>0.82732078007660759</c:v>
                </c:pt>
                <c:pt idx="1">
                  <c:v>0.90423421733201925</c:v>
                </c:pt>
              </c:numCache>
            </c:numRef>
          </c:val>
        </c:ser>
        <c:axId val="63851136"/>
        <c:axId val="63852928"/>
      </c:barChart>
      <c:catAx>
        <c:axId val="63851136"/>
        <c:scaling>
          <c:orientation val="minMax"/>
        </c:scaling>
        <c:axPos val="b"/>
        <c:tickLblPos val="nextTo"/>
        <c:spPr>
          <a:ln w="38100">
            <a:solidFill>
              <a:schemeClr val="bg1"/>
            </a:solidFill>
          </a:ln>
        </c:spPr>
        <c:txPr>
          <a:bodyPr/>
          <a:lstStyle/>
          <a:p>
            <a:pPr>
              <a:defRPr sz="1200">
                <a:solidFill>
                  <a:schemeClr val="bg1"/>
                </a:solidFill>
              </a:defRPr>
            </a:pPr>
            <a:endParaRPr lang="en-US"/>
          </a:p>
        </c:txPr>
        <c:crossAx val="63852928"/>
        <c:crosses val="autoZero"/>
        <c:auto val="1"/>
        <c:lblAlgn val="ctr"/>
        <c:lblOffset val="100"/>
      </c:catAx>
      <c:valAx>
        <c:axId val="63852928"/>
        <c:scaling>
          <c:orientation val="minMax"/>
          <c:max val="1.1000000000000001"/>
          <c:min val="0.60000000000000064"/>
        </c:scaling>
        <c:axPos val="l"/>
        <c:majorGridlines/>
        <c:numFmt formatCode="#,##0.00" sourceLinked="0"/>
        <c:tickLblPos val="nextTo"/>
        <c:spPr>
          <a:ln w="38100">
            <a:solidFill>
              <a:schemeClr val="bg1"/>
            </a:solidFill>
          </a:ln>
        </c:spPr>
        <c:txPr>
          <a:bodyPr/>
          <a:lstStyle/>
          <a:p>
            <a:pPr>
              <a:defRPr sz="1200">
                <a:solidFill>
                  <a:schemeClr val="bg1"/>
                </a:solidFill>
              </a:defRPr>
            </a:pPr>
            <a:endParaRPr lang="en-US"/>
          </a:p>
        </c:txPr>
        <c:crossAx val="63851136"/>
        <c:crosses val="autoZero"/>
        <c:crossBetween val="between"/>
      </c:valAx>
      <c:spPr>
        <a:solidFill>
          <a:schemeClr val="tx1"/>
        </a:solidFill>
      </c:spPr>
    </c:plotArea>
    <c:plotVisOnly val="1"/>
  </c:chart>
  <c:spPr>
    <a:ln>
      <a:noFill/>
    </a:ln>
  </c:spPr>
  <c:txPr>
    <a:bodyPr/>
    <a:lstStyle/>
    <a:p>
      <a:pPr>
        <a:defRPr>
          <a:latin typeface="Arial" pitchFamily="34" charset="0"/>
          <a:cs typeface="Arial" pitchFamily="34" charset="0"/>
        </a:defRPr>
      </a:pPr>
      <a:endParaRPr lang="en-US"/>
    </a:p>
  </c:txPr>
  <c:externalData r:id="rId2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lrMapOvr bg1="lt1" tx1="dk1" bg2="lt2" tx2="dk2" accent1="accent1" accent2="accent2" accent3="accent3" accent4="accent4" accent5="accent5" accent6="accent6" hlink="hlink" folHlink="folHlink"/>
  <c:chart>
    <c:plotArea>
      <c:layout>
        <c:manualLayout>
          <c:layoutTarget val="inner"/>
          <c:xMode val="edge"/>
          <c:yMode val="edge"/>
          <c:x val="5.7682568488820682E-2"/>
          <c:y val="5.1298768155777226E-2"/>
          <c:w val="0.94231743151117964"/>
          <c:h val="0.6647818550983049"/>
        </c:manualLayout>
      </c:layout>
      <c:barChart>
        <c:barDir val="col"/>
        <c:grouping val="clustered"/>
        <c:ser>
          <c:idx val="0"/>
          <c:order val="0"/>
          <c:tx>
            <c:strRef>
              <c:f>'System Power and EDP'!$C$7</c:f>
              <c:strCache>
                <c:ptCount val="1"/>
                <c:pt idx="0">
                  <c:v>Baseline x4</c:v>
                </c:pt>
              </c:strCache>
            </c:strRef>
          </c:tx>
          <c:spPr>
            <a:solidFill>
              <a:prstClr val="white"/>
            </a:solidFill>
            <a:ln>
              <a:noFill/>
            </a:ln>
          </c:spPr>
          <c:cat>
            <c:multiLvlStrRef>
              <c:f>('System Power and EDP'!$A$7:$B$7,'System Power and EDP'!$A$11:$B$11,'System Power and EDP'!$A$15:$B$15,'System Power and EDP'!$A$19:$B$19,'System Power and EDP'!$A$23:$B$23,'System Power and EDP'!$A$27:$B$27,'System Power and EDP'!$A$31:$B$31,'System Power and EDP'!$A$35:$B$35,'System Power and EDP'!$A$39:$B$39,'System Power and EDP'!$A$43:$B$43,'System Power and EDP'!$A$47:$B$47,'System Power and EDP'!$A$51:$B$51,'System Power and EDP'!$A$55:$B$55)</c:f>
              <c:multiLvlStrCache>
                <c:ptCount val="13"/>
                <c:lvl>
                  <c:pt idx="0">
                    <c:v>bzip2</c:v>
                  </c:pt>
                  <c:pt idx="1">
                    <c:v>hmmer</c:v>
                  </c:pt>
                  <c:pt idx="2">
                    <c:v>mcf</c:v>
                  </c:pt>
                  <c:pt idx="3">
                    <c:v>libq</c:v>
                  </c:pt>
                  <c:pt idx="4">
                    <c:v>omnet</c:v>
                  </c:pt>
                  <c:pt idx="5">
                    <c:v>milc</c:v>
                  </c:pt>
                  <c:pt idx="6">
                    <c:v>lbm</c:v>
                  </c:pt>
                  <c:pt idx="7">
                    <c:v>sphinx3</c:v>
                  </c:pt>
                  <c:pt idx="8">
                    <c:v>canneal</c:v>
                  </c:pt>
                  <c:pt idx="9">
                    <c:v>dedup</c:v>
                  </c:pt>
                  <c:pt idx="10">
                    <c:v>fluid</c:v>
                  </c:pt>
                  <c:pt idx="11">
                    <c:v>freq</c:v>
                  </c:pt>
                  <c:pt idx="12">
                    <c:v>avg</c:v>
                  </c:pt>
                </c:lvl>
                <c:lvl>
                  <c:pt idx="0">
                    <c:v>SPEC 2006</c:v>
                  </c:pt>
                  <c:pt idx="8">
                    <c:v>PARSEC</c:v>
                  </c:pt>
                  <c:pt idx="12">
                    <c:v> </c:v>
                  </c:pt>
                </c:lvl>
              </c:multiLvlStrCache>
            </c:multiLvlStrRef>
          </c:cat>
          <c:val>
            <c:numRef>
              <c:f>('System Power and EDP'!$S$7,'System Power and EDP'!$S$11,'System Power and EDP'!$S$15,'System Power and EDP'!$S$19,'System Power and EDP'!$S$23,'System Power and EDP'!$S$27,'System Power and EDP'!$S$31,'System Power and EDP'!$S$35,'System Power and EDP'!$S$39,'System Power and EDP'!$S$43,'System Power and EDP'!$S$47,'System Power and EDP'!$S$51,'System Power and EDP'!$S$55)</c:f>
              <c:numCache>
                <c:formatCode>General</c:formatCode>
                <c:ptCount val="13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</c:numCache>
            </c:numRef>
          </c:val>
        </c:ser>
        <c:ser>
          <c:idx val="1"/>
          <c:order val="1"/>
          <c:tx>
            <c:strRef>
              <c:f>'System Power and EDP'!$C$8</c:f>
              <c:strCache>
                <c:ptCount val="1"/>
                <c:pt idx="0">
                  <c:v>ECC x4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</c:spPr>
          <c:cat>
            <c:multiLvlStrRef>
              <c:f>('System Power and EDP'!$A$7:$B$7,'System Power and EDP'!$A$11:$B$11,'System Power and EDP'!$A$15:$B$15,'System Power and EDP'!$A$19:$B$19,'System Power and EDP'!$A$23:$B$23,'System Power and EDP'!$A$27:$B$27,'System Power and EDP'!$A$31:$B$31,'System Power and EDP'!$A$35:$B$35,'System Power and EDP'!$A$39:$B$39,'System Power and EDP'!$A$43:$B$43,'System Power and EDP'!$A$47:$B$47,'System Power and EDP'!$A$51:$B$51,'System Power and EDP'!$A$55:$B$55)</c:f>
              <c:multiLvlStrCache>
                <c:ptCount val="13"/>
                <c:lvl>
                  <c:pt idx="0">
                    <c:v>bzip2</c:v>
                  </c:pt>
                  <c:pt idx="1">
                    <c:v>hmmer</c:v>
                  </c:pt>
                  <c:pt idx="2">
                    <c:v>mcf</c:v>
                  </c:pt>
                  <c:pt idx="3">
                    <c:v>libq</c:v>
                  </c:pt>
                  <c:pt idx="4">
                    <c:v>omnet</c:v>
                  </c:pt>
                  <c:pt idx="5">
                    <c:v>milc</c:v>
                  </c:pt>
                  <c:pt idx="6">
                    <c:v>lbm</c:v>
                  </c:pt>
                  <c:pt idx="7">
                    <c:v>sphinx3</c:v>
                  </c:pt>
                  <c:pt idx="8">
                    <c:v>canneal</c:v>
                  </c:pt>
                  <c:pt idx="9">
                    <c:v>dedup</c:v>
                  </c:pt>
                  <c:pt idx="10">
                    <c:v>fluid</c:v>
                  </c:pt>
                  <c:pt idx="11">
                    <c:v>freq</c:v>
                  </c:pt>
                  <c:pt idx="12">
                    <c:v>avg</c:v>
                  </c:pt>
                </c:lvl>
                <c:lvl>
                  <c:pt idx="0">
                    <c:v>SPEC 2006</c:v>
                  </c:pt>
                  <c:pt idx="8">
                    <c:v>PARSEC</c:v>
                  </c:pt>
                  <c:pt idx="12">
                    <c:v> </c:v>
                  </c:pt>
                </c:lvl>
              </c:multiLvlStrCache>
            </c:multiLvlStrRef>
          </c:cat>
          <c:val>
            <c:numRef>
              <c:f>('System Power and EDP'!$S$8,'System Power and EDP'!$S$12,'System Power and EDP'!$S$16,'System Power and EDP'!$S$20,'System Power and EDP'!$S$24,'System Power and EDP'!$S$28,'System Power and EDP'!$S$32,'System Power and EDP'!$S$36,'System Power and EDP'!$S$40,'System Power and EDP'!$S$44,'System Power and EDP'!$S$48,'System Power and EDP'!$S$52,'System Power and EDP'!$S$56)</c:f>
              <c:numCache>
                <c:formatCode>General</c:formatCode>
                <c:ptCount val="13"/>
                <c:pt idx="0">
                  <c:v>0.99204551283435571</c:v>
                </c:pt>
                <c:pt idx="1">
                  <c:v>0.98339299472658726</c:v>
                </c:pt>
                <c:pt idx="2">
                  <c:v>0.96943760268165402</c:v>
                </c:pt>
                <c:pt idx="3">
                  <c:v>0.98205948393661158</c:v>
                </c:pt>
                <c:pt idx="4">
                  <c:v>1.0133036924674854</c:v>
                </c:pt>
                <c:pt idx="5">
                  <c:v>0.98954564486403351</c:v>
                </c:pt>
                <c:pt idx="6">
                  <c:v>0.97326142563062668</c:v>
                </c:pt>
                <c:pt idx="7">
                  <c:v>0.97439081680110651</c:v>
                </c:pt>
                <c:pt idx="8">
                  <c:v>1.0169164830125772</c:v>
                </c:pt>
                <c:pt idx="9">
                  <c:v>0.98112992482575156</c:v>
                </c:pt>
                <c:pt idx="10">
                  <c:v>0.98708319071768247</c:v>
                </c:pt>
                <c:pt idx="11">
                  <c:v>0.98507925167802834</c:v>
                </c:pt>
                <c:pt idx="12">
                  <c:v>0.98927486843711598</c:v>
                </c:pt>
              </c:numCache>
            </c:numRef>
          </c:val>
        </c:ser>
        <c:ser>
          <c:idx val="2"/>
          <c:order val="2"/>
          <c:tx>
            <c:strRef>
              <c:f>'System Power and EDP'!$C$9</c:f>
              <c:strCache>
                <c:ptCount val="1"/>
                <c:pt idx="0">
                  <c:v>ECC x8</c:v>
                </c:pt>
              </c:strCache>
            </c:strRef>
          </c:tx>
          <c:spPr>
            <a:noFill/>
            <a:ln>
              <a:noFill/>
            </a:ln>
          </c:spPr>
          <c:cat>
            <c:multiLvlStrRef>
              <c:f>('System Power and EDP'!$A$7:$B$7,'System Power and EDP'!$A$11:$B$11,'System Power and EDP'!$A$15:$B$15,'System Power and EDP'!$A$19:$B$19,'System Power and EDP'!$A$23:$B$23,'System Power and EDP'!$A$27:$B$27,'System Power and EDP'!$A$31:$B$31,'System Power and EDP'!$A$35:$B$35,'System Power and EDP'!$A$39:$B$39,'System Power and EDP'!$A$43:$B$43,'System Power and EDP'!$A$47:$B$47,'System Power and EDP'!$A$51:$B$51,'System Power and EDP'!$A$55:$B$55)</c:f>
              <c:multiLvlStrCache>
                <c:ptCount val="13"/>
                <c:lvl>
                  <c:pt idx="0">
                    <c:v>bzip2</c:v>
                  </c:pt>
                  <c:pt idx="1">
                    <c:v>hmmer</c:v>
                  </c:pt>
                  <c:pt idx="2">
                    <c:v>mcf</c:v>
                  </c:pt>
                  <c:pt idx="3">
                    <c:v>libq</c:v>
                  </c:pt>
                  <c:pt idx="4">
                    <c:v>omnet</c:v>
                  </c:pt>
                  <c:pt idx="5">
                    <c:v>milc</c:v>
                  </c:pt>
                  <c:pt idx="6">
                    <c:v>lbm</c:v>
                  </c:pt>
                  <c:pt idx="7">
                    <c:v>sphinx3</c:v>
                  </c:pt>
                  <c:pt idx="8">
                    <c:v>canneal</c:v>
                  </c:pt>
                  <c:pt idx="9">
                    <c:v>dedup</c:v>
                  </c:pt>
                  <c:pt idx="10">
                    <c:v>fluid</c:v>
                  </c:pt>
                  <c:pt idx="11">
                    <c:v>freq</c:v>
                  </c:pt>
                  <c:pt idx="12">
                    <c:v>avg</c:v>
                  </c:pt>
                </c:lvl>
                <c:lvl>
                  <c:pt idx="0">
                    <c:v>SPEC 2006</c:v>
                  </c:pt>
                  <c:pt idx="8">
                    <c:v>PARSEC</c:v>
                  </c:pt>
                  <c:pt idx="12">
                    <c:v> </c:v>
                  </c:pt>
                </c:lvl>
              </c:multiLvlStrCache>
            </c:multiLvlStrRef>
          </c:cat>
          <c:val>
            <c:numRef>
              <c:f>('System Power and EDP'!$S$9,'System Power and EDP'!$S$13,'System Power and EDP'!$S$17,'System Power and EDP'!$S$21,'System Power and EDP'!$S$25,'System Power and EDP'!$S$29,'System Power and EDP'!$S$33,'System Power and EDP'!$S$37,'System Power and EDP'!$S$41,'System Power and EDP'!$S$45,'System Power and EDP'!$S$49,'System Power and EDP'!$S$53,'System Power and EDP'!$S$57)</c:f>
              <c:numCache>
                <c:formatCode>General</c:formatCode>
                <c:ptCount val="13"/>
                <c:pt idx="0">
                  <c:v>0.91746907142638923</c:v>
                </c:pt>
                <c:pt idx="1">
                  <c:v>0.90464879966011102</c:v>
                </c:pt>
                <c:pt idx="2">
                  <c:v>0.79998183749719343</c:v>
                </c:pt>
                <c:pt idx="3">
                  <c:v>0.87044219511382204</c:v>
                </c:pt>
                <c:pt idx="4">
                  <c:v>0.88913712258385968</c:v>
                </c:pt>
                <c:pt idx="5">
                  <c:v>0.88138702372259958</c:v>
                </c:pt>
                <c:pt idx="6">
                  <c:v>0.8321767071241406</c:v>
                </c:pt>
                <c:pt idx="7">
                  <c:v>0.86512590946825363</c:v>
                </c:pt>
                <c:pt idx="8">
                  <c:v>0.85815782676027663</c:v>
                </c:pt>
                <c:pt idx="9">
                  <c:v>0.8935977121305626</c:v>
                </c:pt>
                <c:pt idx="10">
                  <c:v>0.87121375844487658</c:v>
                </c:pt>
                <c:pt idx="11">
                  <c:v>0.90047195064836472</c:v>
                </c:pt>
                <c:pt idx="12">
                  <c:v>0.88069914509666558</c:v>
                </c:pt>
              </c:numCache>
            </c:numRef>
          </c:val>
        </c:ser>
        <c:axId val="63874944"/>
        <c:axId val="63876480"/>
      </c:barChart>
      <c:catAx>
        <c:axId val="63874944"/>
        <c:scaling>
          <c:orientation val="minMax"/>
        </c:scaling>
        <c:axPos val="b"/>
        <c:tickLblPos val="nextTo"/>
        <c:spPr>
          <a:ln w="38100">
            <a:solidFill>
              <a:schemeClr val="bg1"/>
            </a:solidFill>
          </a:ln>
        </c:spPr>
        <c:txPr>
          <a:bodyPr/>
          <a:lstStyle/>
          <a:p>
            <a:pPr>
              <a:defRPr sz="1200">
                <a:solidFill>
                  <a:schemeClr val="bg1"/>
                </a:solidFill>
              </a:defRPr>
            </a:pPr>
            <a:endParaRPr lang="en-US"/>
          </a:p>
        </c:txPr>
        <c:crossAx val="63876480"/>
        <c:crosses val="autoZero"/>
        <c:auto val="1"/>
        <c:lblAlgn val="ctr"/>
        <c:lblOffset val="100"/>
      </c:catAx>
      <c:valAx>
        <c:axId val="63876480"/>
        <c:scaling>
          <c:orientation val="minMax"/>
          <c:max val="1.1000000000000001"/>
          <c:min val="0.60000000000000064"/>
        </c:scaling>
        <c:axPos val="l"/>
        <c:majorGridlines/>
        <c:numFmt formatCode="#,##0.00" sourceLinked="0"/>
        <c:tickLblPos val="nextTo"/>
        <c:spPr>
          <a:ln w="38100">
            <a:solidFill>
              <a:schemeClr val="bg1"/>
            </a:solidFill>
          </a:ln>
        </c:spPr>
        <c:txPr>
          <a:bodyPr/>
          <a:lstStyle/>
          <a:p>
            <a:pPr>
              <a:defRPr sz="1200">
                <a:solidFill>
                  <a:schemeClr val="bg1"/>
                </a:solidFill>
              </a:defRPr>
            </a:pPr>
            <a:endParaRPr lang="en-US"/>
          </a:p>
        </c:txPr>
        <c:crossAx val="63874944"/>
        <c:crosses val="autoZero"/>
        <c:crossBetween val="between"/>
      </c:valAx>
      <c:spPr>
        <a:solidFill>
          <a:schemeClr val="tx1"/>
        </a:solidFill>
      </c:spPr>
    </c:plotArea>
    <c:legend>
      <c:legendPos val="r"/>
      <c:layout>
        <c:manualLayout>
          <c:xMode val="edge"/>
          <c:yMode val="edge"/>
          <c:x val="9.3669352275671885E-2"/>
          <c:y val="7.3253107512504329E-2"/>
          <c:w val="0.5014646464646465"/>
          <c:h val="7.9697145100327674E-2"/>
        </c:manualLayout>
      </c:layout>
      <c:spPr>
        <a:solidFill>
          <a:schemeClr val="tx1"/>
        </a:solidFill>
      </c:spPr>
      <c:txPr>
        <a:bodyPr/>
        <a:lstStyle/>
        <a:p>
          <a:pPr>
            <a:defRPr sz="1400">
              <a:solidFill>
                <a:schemeClr val="bg1"/>
              </a:solidFill>
            </a:defRPr>
          </a:pPr>
          <a:endParaRPr lang="en-US"/>
        </a:p>
      </c:txPr>
    </c:legend>
    <c:plotVisOnly val="1"/>
  </c:chart>
  <c:spPr>
    <a:ln>
      <a:noFill/>
    </a:ln>
  </c:spPr>
  <c:txPr>
    <a:bodyPr/>
    <a:lstStyle/>
    <a:p>
      <a:pPr>
        <a:defRPr>
          <a:latin typeface="Arial" pitchFamily="34" charset="0"/>
          <a:cs typeface="Arial" pitchFamily="34" charset="0"/>
        </a:defRPr>
      </a:pPr>
      <a:endParaRPr lang="en-US"/>
    </a:p>
  </c:txPr>
  <c:externalData r:id="rId2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175"/>
          </a:xfrm>
          <a:prstGeom prst="rect">
            <a:avLst/>
          </a:prstGeom>
        </p:spPr>
        <p:txBody>
          <a:bodyPr vert="horz" lIns="98984" tIns="49492" rIns="98984" bIns="49492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1294" y="0"/>
            <a:ext cx="3076363" cy="511175"/>
          </a:xfrm>
          <a:prstGeom prst="rect">
            <a:avLst/>
          </a:prstGeom>
        </p:spPr>
        <p:txBody>
          <a:bodyPr vert="horz" lIns="98984" tIns="49492" rIns="98984" bIns="49492" rtlCol="0"/>
          <a:lstStyle>
            <a:lvl1pPr algn="r">
              <a:defRPr sz="1300"/>
            </a:lvl1pPr>
          </a:lstStyle>
          <a:p>
            <a:fld id="{7D561C9A-EB4E-4AE0-8966-1EFC5D37A3D3}" type="datetimeFigureOut">
              <a:rPr lang="en-US" smtClean="0"/>
              <a:pPr/>
              <a:t>3/16/2010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710551"/>
            <a:ext cx="3076363" cy="511175"/>
          </a:xfrm>
          <a:prstGeom prst="rect">
            <a:avLst/>
          </a:prstGeom>
        </p:spPr>
        <p:txBody>
          <a:bodyPr vert="horz" lIns="98984" tIns="49492" rIns="98984" bIns="49492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1294" y="9710551"/>
            <a:ext cx="3076363" cy="511175"/>
          </a:xfrm>
          <a:prstGeom prst="rect">
            <a:avLst/>
          </a:prstGeom>
        </p:spPr>
        <p:txBody>
          <a:bodyPr vert="horz" lIns="98984" tIns="49492" rIns="98984" bIns="49492" rtlCol="0" anchor="b"/>
          <a:lstStyle>
            <a:lvl1pPr algn="r">
              <a:defRPr sz="1300"/>
            </a:lvl1pPr>
          </a:lstStyle>
          <a:p>
            <a:fld id="{F5DBC7D2-595D-466A-A6A7-E04F9BD7815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175"/>
          </a:xfrm>
          <a:prstGeom prst="rect">
            <a:avLst/>
          </a:prstGeom>
        </p:spPr>
        <p:txBody>
          <a:bodyPr vert="horz" lIns="98984" tIns="49492" rIns="98984" bIns="49492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175"/>
          </a:xfrm>
          <a:prstGeom prst="rect">
            <a:avLst/>
          </a:prstGeom>
        </p:spPr>
        <p:txBody>
          <a:bodyPr vert="horz" lIns="98984" tIns="49492" rIns="98984" bIns="49492" rtlCol="0"/>
          <a:lstStyle>
            <a:lvl1pPr algn="r">
              <a:defRPr sz="1300"/>
            </a:lvl1pPr>
          </a:lstStyle>
          <a:p>
            <a:fld id="{C0077CAB-1302-48A3-BD7B-AF12C40C6D7C}" type="datetimeFigureOut">
              <a:rPr lang="en-US" smtClean="0"/>
              <a:pPr/>
              <a:t>3/16/2010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93775" y="766763"/>
            <a:ext cx="5111750" cy="38338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8984" tIns="49492" rIns="98984" bIns="4949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930" y="4856163"/>
            <a:ext cx="5679440" cy="4600575"/>
          </a:xfrm>
          <a:prstGeom prst="rect">
            <a:avLst/>
          </a:prstGeom>
        </p:spPr>
        <p:txBody>
          <a:bodyPr vert="horz" lIns="98984" tIns="49492" rIns="98984" bIns="49492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10551"/>
            <a:ext cx="3076363" cy="511175"/>
          </a:xfrm>
          <a:prstGeom prst="rect">
            <a:avLst/>
          </a:prstGeom>
        </p:spPr>
        <p:txBody>
          <a:bodyPr vert="horz" lIns="98984" tIns="49492" rIns="98984" bIns="49492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294" y="9710551"/>
            <a:ext cx="3076363" cy="511175"/>
          </a:xfrm>
          <a:prstGeom prst="rect">
            <a:avLst/>
          </a:prstGeom>
        </p:spPr>
        <p:txBody>
          <a:bodyPr vert="horz" lIns="98984" tIns="49492" rIns="98984" bIns="49492" rtlCol="0" anchor="b"/>
          <a:lstStyle>
            <a:lvl1pPr algn="r">
              <a:defRPr sz="1300"/>
            </a:lvl1pPr>
          </a:lstStyle>
          <a:p>
            <a:fld id="{BD14F6A9-5B3F-424D-BBDD-819515AFB0D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Introduce</a:t>
            </a:r>
            <a:r>
              <a:rPr lang="en-US" baseline="0" dirty="0" smtClean="0"/>
              <a:t> the paper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14F6A9-5B3F-424D-BBDD-819515AFB0DB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14F6A9-5B3F-424D-BBDD-819515AFB0DB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14F6A9-5B3F-424D-BBDD-819515AFB0DB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14F6A9-5B3F-424D-BBDD-819515AFB0DB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14F6A9-5B3F-424D-BBDD-819515AFB0DB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Say WHY these apps are chosen – </a:t>
            </a:r>
            <a:r>
              <a:rPr lang="en-US" dirty="0" err="1" smtClean="0"/>
              <a:t>mem</a:t>
            </a:r>
            <a:r>
              <a:rPr lang="en-US" dirty="0" smtClean="0"/>
              <a:t> intensive, worst behavior with V-ECC</a:t>
            </a:r>
          </a:p>
          <a:p>
            <a:r>
              <a:rPr lang="en-US" dirty="0" smtClean="0"/>
              <a:t>ALSO,</a:t>
            </a:r>
            <a:r>
              <a:rPr lang="en-US" baseline="0" dirty="0" smtClean="0"/>
              <a:t> explain STREAM and GUPS briefly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14F6A9-5B3F-424D-BBDD-819515AFB0DB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Low spatial locality + high</a:t>
            </a:r>
            <a:r>
              <a:rPr lang="en-US" baseline="0" dirty="0" smtClean="0"/>
              <a:t> write-back traffic: </a:t>
            </a:r>
            <a:r>
              <a:rPr lang="en-US" baseline="0" dirty="0" err="1" smtClean="0"/>
              <a:t>omnetpp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canneal</a:t>
            </a:r>
            <a:r>
              <a:rPr lang="en-US" baseline="0" dirty="0" smtClean="0"/>
              <a:t>, GUPS</a:t>
            </a:r>
          </a:p>
          <a:p>
            <a:endParaRPr lang="en-US" baseline="0" dirty="0" smtClean="0"/>
          </a:p>
          <a:p>
            <a:r>
              <a:rPr lang="en-US" baseline="0" dirty="0" smtClean="0"/>
              <a:t>Low spatial locality, but low write-back traffic: </a:t>
            </a:r>
            <a:r>
              <a:rPr lang="en-US" baseline="0" dirty="0" err="1" smtClean="0"/>
              <a:t>mcf</a:t>
            </a:r>
            <a:endParaRPr lang="en-US" baseline="0" dirty="0" smtClean="0"/>
          </a:p>
          <a:p>
            <a:endParaRPr lang="en-US" baseline="0" dirty="0" smtClean="0"/>
          </a:p>
          <a:p>
            <a:r>
              <a:rPr lang="en-US" baseline="0" dirty="0" smtClean="0"/>
              <a:t>High write-back traffic, but high spatial locality: </a:t>
            </a:r>
            <a:r>
              <a:rPr lang="en-US" baseline="0" dirty="0" err="1" smtClean="0"/>
              <a:t>lbm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14F6A9-5B3F-424D-BBDD-819515AFB0DB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Emphasize –</a:t>
            </a:r>
            <a:r>
              <a:rPr lang="en-US" baseline="0" dirty="0" smtClean="0"/>
              <a:t> Same or stronger error protection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14F6A9-5B3F-424D-BBDD-819515AFB0DB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Single HW can provide </a:t>
            </a:r>
            <a:r>
              <a:rPr lang="en-US" dirty="0" err="1" smtClean="0"/>
              <a:t>chipkill</a:t>
            </a:r>
            <a:r>
              <a:rPr lang="en-US" dirty="0" smtClean="0"/>
              <a:t>-detect,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chipkill</a:t>
            </a:r>
            <a:r>
              <a:rPr lang="en-US" baseline="0" dirty="0" smtClean="0"/>
              <a:t>, double </a:t>
            </a:r>
            <a:r>
              <a:rPr lang="en-US" baseline="0" dirty="0" err="1" smtClean="0"/>
              <a:t>chipkill</a:t>
            </a:r>
            <a:r>
              <a:rPr lang="en-US" baseline="0" dirty="0" smtClean="0"/>
              <a:t>, dynamically.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14F6A9-5B3F-424D-BBDD-819515AFB0DB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Say there’re more details in the paper: Error protection for Non-ECC DIMMs, PA to EA translation,</a:t>
            </a:r>
            <a:r>
              <a:rPr lang="en-US" baseline="0" dirty="0" smtClean="0"/>
              <a:t> ECC address translation unit, T2EC management, 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14F6A9-5B3F-424D-BBDD-819515AFB0DB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14F6A9-5B3F-424D-BBDD-819515AFB0DB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14F6A9-5B3F-424D-BBDD-819515AFB0DB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14F6A9-5B3F-424D-BBDD-819515AFB0DB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aseline="0" dirty="0" smtClean="0"/>
              <a:t>T2EC occupancy: less than 10% on average</a:t>
            </a:r>
          </a:p>
          <a:p>
            <a:r>
              <a:rPr lang="en-US" baseline="0" dirty="0" smtClean="0"/>
              <a:t>-- over 10% only in </a:t>
            </a:r>
            <a:r>
              <a:rPr lang="en-US" baseline="0" dirty="0" err="1" smtClean="0"/>
              <a:t>omnetpp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milc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canneal</a:t>
            </a:r>
            <a:r>
              <a:rPr lang="en-US" baseline="0" dirty="0" smtClean="0"/>
              <a:t>, and </a:t>
            </a:r>
            <a:r>
              <a:rPr lang="en-US" baseline="0" dirty="0" err="1" smtClean="0"/>
              <a:t>fluidanimate</a:t>
            </a:r>
            <a:endParaRPr lang="en-US" baseline="0" dirty="0" smtClean="0"/>
          </a:p>
          <a:p>
            <a:endParaRPr lang="en-US" baseline="0" dirty="0" smtClean="0"/>
          </a:p>
          <a:p>
            <a:r>
              <a:rPr lang="en-US" baseline="0" dirty="0" smtClean="0"/>
              <a:t>MPKI overhead: very small</a:t>
            </a:r>
          </a:p>
          <a:p>
            <a:endParaRPr lang="en-US" baseline="0" dirty="0" smtClean="0"/>
          </a:p>
          <a:p>
            <a:r>
              <a:rPr lang="en-US" baseline="0" dirty="0" smtClean="0"/>
              <a:t>x8 affects more: 32 T2ECs per cache line in x4, but 16 T2ECs per cache line in x8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14F6A9-5B3F-424D-BBDD-819515AFB0DB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Traffic:</a:t>
            </a:r>
          </a:p>
          <a:p>
            <a:r>
              <a:rPr lang="en-US" dirty="0" smtClean="0"/>
              <a:t>-- increased demand misses due to T2EC occupancy</a:t>
            </a:r>
          </a:p>
          <a:p>
            <a:r>
              <a:rPr lang="en-US" dirty="0" smtClean="0"/>
              <a:t>--</a:t>
            </a:r>
            <a:r>
              <a:rPr lang="en-US" baseline="0" dirty="0" smtClean="0"/>
              <a:t> T2EC traffic</a:t>
            </a:r>
          </a:p>
          <a:p>
            <a:endParaRPr lang="en-US" dirty="0" smtClean="0"/>
          </a:p>
          <a:p>
            <a:r>
              <a:rPr lang="en-US" dirty="0" err="1" smtClean="0"/>
              <a:t>mcf</a:t>
            </a:r>
            <a:r>
              <a:rPr lang="en-US" dirty="0" smtClean="0"/>
              <a:t>: doesn’t have spatial</a:t>
            </a:r>
            <a:r>
              <a:rPr lang="en-US" baseline="0" dirty="0" smtClean="0"/>
              <a:t> locality, but doesn’t have much write-back traffic.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14F6A9-5B3F-424D-BBDD-819515AFB0DB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14F6A9-5B3F-424D-BBDD-819515AFB0DB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14F6A9-5B3F-424D-BBDD-819515AFB0DB}" type="slidenum">
              <a:rPr lang="en-US" smtClean="0"/>
              <a:pPr/>
              <a:t>51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Using x8 DRAM is preferable,</a:t>
            </a:r>
            <a:r>
              <a:rPr lang="en-US" baseline="0" dirty="0" smtClean="0"/>
              <a:t> since x8 DRAM consumes 30% less power than x4 DRAMs if the total capacity is same.</a:t>
            </a:r>
          </a:p>
          <a:p>
            <a:endParaRPr lang="en-US" baseline="0" dirty="0" smtClean="0"/>
          </a:p>
          <a:p>
            <a:r>
              <a:rPr lang="en-US" baseline="0" dirty="0" smtClean="0"/>
              <a:t>But, </a:t>
            </a:r>
            <a:r>
              <a:rPr lang="en-US" baseline="0" dirty="0" err="1" smtClean="0"/>
              <a:t>chipkill</a:t>
            </a:r>
            <a:r>
              <a:rPr lang="en-US" baseline="0" dirty="0" smtClean="0"/>
              <a:t>-correct using x8 DRAMs is impractical. </a:t>
            </a:r>
          </a:p>
          <a:p>
            <a:r>
              <a:rPr lang="en-US" baseline="0" dirty="0" smtClean="0"/>
              <a:t>It either requires custom-designed DIMMs if we want to maintain the access granularity, or </a:t>
            </a:r>
          </a:p>
          <a:p>
            <a:r>
              <a:rPr lang="en-US" baseline="0" dirty="0" smtClean="0"/>
              <a:t>Increases access granularity if we want to use commodity DIMMs</a:t>
            </a:r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14F6A9-5B3F-424D-BBDD-819515AFB0DB}" type="slidenum">
              <a:rPr lang="en-US" smtClean="0"/>
              <a:pPr/>
              <a:t>54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ECC DIMMs provide only additional storage and data pins for storing and transferring</a:t>
            </a:r>
            <a:r>
              <a:rPr lang="en-US" baseline="0" dirty="0" smtClean="0"/>
              <a:t> redundant information,</a:t>
            </a:r>
          </a:p>
          <a:p>
            <a:r>
              <a:rPr lang="en-US" baseline="0" dirty="0" smtClean="0"/>
              <a:t>And the actual ECC encoding / decoding takes place at the memory controllers, so that the system designers can choose an error protection mechanism.</a:t>
            </a:r>
          </a:p>
          <a:p>
            <a:endParaRPr lang="en-US" baseline="0" dirty="0" smtClean="0"/>
          </a:p>
          <a:p>
            <a:r>
              <a:rPr lang="en-US" baseline="0" dirty="0" smtClean="0"/>
              <a:t>Typical memory error protection using 72-bit wide ECC DIMMs is based on the SEC-DEC, single-bit error correction and double-bit error detection code.</a:t>
            </a:r>
          </a:p>
          <a:p>
            <a:r>
              <a:rPr lang="en-US" baseline="0" dirty="0" smtClean="0"/>
              <a:t>With SEC-DED, each 64bit data is protected by 8bit SEC-DED code.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14F6A9-5B3F-424D-BBDD-819515AFB0DB}" type="slidenum">
              <a:rPr lang="en-US" smtClean="0"/>
              <a:pPr/>
              <a:t>55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This shows</a:t>
            </a:r>
            <a:r>
              <a:rPr lang="en-US" baseline="0" dirty="0" smtClean="0"/>
              <a:t> the structures of standard memory modules, DIMMs without ECC support.</a:t>
            </a:r>
          </a:p>
          <a:p>
            <a:endParaRPr lang="en-US" baseline="0" dirty="0" smtClean="0"/>
          </a:p>
          <a:p>
            <a:r>
              <a:rPr lang="en-US" baseline="0" dirty="0" smtClean="0"/>
              <a:t>Depending on the types of DRAMs used, there are x4, x8, and x16 DIMMs.</a:t>
            </a:r>
          </a:p>
          <a:p>
            <a:r>
              <a:rPr lang="en-US" baseline="0" dirty="0" smtClean="0"/>
              <a:t>Standard DIMMs have 64bit-wide data path, so there’re 16 x4 DRAMs per rank in x4 DIMM,</a:t>
            </a:r>
          </a:p>
          <a:p>
            <a:r>
              <a:rPr lang="en-US" baseline="0" dirty="0" smtClean="0"/>
              <a:t>8 x8 DRAMs per rank in x8 DIMM, and 4 x16 DRAMs per rank in x16 DIMM.</a:t>
            </a:r>
          </a:p>
          <a:p>
            <a:endParaRPr lang="en-US" baseline="0" dirty="0" smtClean="0"/>
          </a:p>
          <a:p>
            <a:endParaRPr lang="en-US" baseline="0" dirty="0" smtClean="0"/>
          </a:p>
          <a:p>
            <a:endParaRPr lang="en-US" baseline="0" dirty="0" smtClean="0"/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14F6A9-5B3F-424D-BBDD-819515AFB0DB}" type="slidenum">
              <a:rPr lang="en-US" smtClean="0"/>
              <a:pPr/>
              <a:t>56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This compares the high-level memory models</a:t>
            </a:r>
            <a:r>
              <a:rPr lang="en-US" baseline="0" dirty="0" smtClean="0"/>
              <a:t> of the conventional architecture and the virtualized ECC architecture.</a:t>
            </a:r>
          </a:p>
          <a:p>
            <a:endParaRPr lang="en-US" baseline="0" dirty="0" smtClean="0"/>
          </a:p>
          <a:p>
            <a:r>
              <a:rPr lang="en-US" baseline="0" dirty="0" smtClean="0"/>
              <a:t>VM translates program’s VA into PA that points to data and ECC in the conventional architecture.</a:t>
            </a:r>
          </a:p>
          <a:p>
            <a:endParaRPr lang="en-US" baseline="0" dirty="0" smtClean="0"/>
          </a:p>
          <a:p>
            <a:r>
              <a:rPr lang="en-US" baseline="0" dirty="0" smtClean="0"/>
              <a:t>In V-ECC, PA only points to data and T1EC. As mentioned, read operations don’t need to access T2EC.</a:t>
            </a:r>
          </a:p>
          <a:p>
            <a:r>
              <a:rPr lang="en-US" baseline="0" dirty="0" smtClean="0"/>
              <a:t>But when an error is detected or when a write is performed, T2EC should be also accessed.</a:t>
            </a:r>
          </a:p>
          <a:p>
            <a:endParaRPr lang="en-US" baseline="0" dirty="0" smtClean="0"/>
          </a:p>
          <a:p>
            <a:r>
              <a:rPr lang="en-US" baseline="0" dirty="0" smtClean="0"/>
              <a:t>In order to access T2EC, we need ECC address, EA in short. PA to EA translation is done similar to VA to PA translation, and OS can manage this translation.</a:t>
            </a:r>
          </a:p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14F6A9-5B3F-424D-BBDD-819515AFB0DB}" type="slidenum">
              <a:rPr lang="en-US" smtClean="0"/>
              <a:pPr/>
              <a:t>58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14F6A9-5B3F-424D-BBDD-819515AFB0DB}" type="slidenum">
              <a:rPr lang="en-US" smtClean="0"/>
              <a:pPr/>
              <a:t>59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14F6A9-5B3F-424D-BBDD-819515AFB0DB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This shows</a:t>
            </a:r>
            <a:r>
              <a:rPr lang="en-US" baseline="0" dirty="0" smtClean="0"/>
              <a:t> the structures of standard memory modules, DIMMs without ECC support.</a:t>
            </a:r>
          </a:p>
          <a:p>
            <a:endParaRPr lang="en-US" baseline="0" dirty="0" smtClean="0"/>
          </a:p>
          <a:p>
            <a:r>
              <a:rPr lang="en-US" baseline="0" dirty="0" smtClean="0"/>
              <a:t>Depending on the types of DRAMs used, there are x4, x8, and x16 DIMMs.</a:t>
            </a:r>
          </a:p>
          <a:p>
            <a:r>
              <a:rPr lang="en-US" baseline="0" dirty="0" smtClean="0"/>
              <a:t>Standard DIMMs have 64bit-wide data path, so there’re 16 x4 DRAMs per rank in x4 DIMM,</a:t>
            </a:r>
          </a:p>
          <a:p>
            <a:r>
              <a:rPr lang="en-US" baseline="0" dirty="0" smtClean="0"/>
              <a:t>8 x8 DRAMs per rank in x8 DIMM, and 4 x16 DRAMs per rank in x16 DIMM.</a:t>
            </a:r>
          </a:p>
          <a:p>
            <a:endParaRPr lang="en-US" baseline="0" dirty="0" smtClean="0"/>
          </a:p>
          <a:p>
            <a:endParaRPr lang="en-US" baseline="0" dirty="0" smtClean="0"/>
          </a:p>
          <a:p>
            <a:endParaRPr lang="en-US" baseline="0" dirty="0" smtClean="0"/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14F6A9-5B3F-424D-BBDD-819515AFB0DB}" type="slidenum">
              <a:rPr lang="en-US" smtClean="0"/>
              <a:pPr/>
              <a:t>60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This shows</a:t>
            </a:r>
            <a:r>
              <a:rPr lang="en-US" baseline="0" dirty="0" smtClean="0"/>
              <a:t> the structures of standard memory modules, DIMMs without ECC support.</a:t>
            </a:r>
          </a:p>
          <a:p>
            <a:endParaRPr lang="en-US" baseline="0" dirty="0" smtClean="0"/>
          </a:p>
          <a:p>
            <a:r>
              <a:rPr lang="en-US" baseline="0" dirty="0" smtClean="0"/>
              <a:t>Depending on the types of DRAMs used, there are x4, x8, and x16 DIMMs.</a:t>
            </a:r>
          </a:p>
          <a:p>
            <a:r>
              <a:rPr lang="en-US" baseline="0" dirty="0" smtClean="0"/>
              <a:t>Standard DIMMs have 64bit-wide data path, so there’re 16 x4 DRAMs per rank in x4 DIMM,</a:t>
            </a:r>
          </a:p>
          <a:p>
            <a:r>
              <a:rPr lang="en-US" baseline="0" dirty="0" smtClean="0"/>
              <a:t>8 x8 DRAMs per rank in x8 DIMM, and 4 x16 DRAMs per rank in x16 DIMM.</a:t>
            </a:r>
          </a:p>
          <a:p>
            <a:endParaRPr lang="en-US" baseline="0" dirty="0" smtClean="0"/>
          </a:p>
          <a:p>
            <a:endParaRPr lang="en-US" baseline="0" dirty="0" smtClean="0"/>
          </a:p>
          <a:p>
            <a:endParaRPr lang="en-US" baseline="0" dirty="0" smtClean="0"/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14F6A9-5B3F-424D-BBDD-819515AFB0DB}" type="slidenum">
              <a:rPr lang="en-US" smtClean="0"/>
              <a:pPr/>
              <a:t>61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ECC</a:t>
            </a:r>
            <a:r>
              <a:rPr lang="en-US" baseline="0" dirty="0" smtClean="0"/>
              <a:t> DIMMs, on the other hand, have 72bit-wide data path, of which </a:t>
            </a:r>
          </a:p>
          <a:p>
            <a:r>
              <a:rPr lang="en-US" baseline="0" dirty="0" smtClean="0"/>
              <a:t>8bit is for ECC.</a:t>
            </a:r>
          </a:p>
          <a:p>
            <a:endParaRPr lang="en-US" baseline="0" dirty="0" smtClean="0"/>
          </a:p>
          <a:p>
            <a:r>
              <a:rPr lang="en-US" baseline="0" dirty="0" smtClean="0"/>
              <a:t>X4 ECC DIMMs have 18 x4 DRAMs, and x8 ECC DIMMs have 9 x8 DRAMs, but there’s no x16 ECC DIMM.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14F6A9-5B3F-424D-BBDD-819515AFB0DB}" type="slidenum">
              <a:rPr lang="en-US" smtClean="0"/>
              <a:pPr/>
              <a:t>62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14F6A9-5B3F-424D-BBDD-819515AFB0DB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14F6A9-5B3F-424D-BBDD-819515AFB0DB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14F6A9-5B3F-424D-BBDD-819515AFB0DB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14F6A9-5B3F-424D-BBDD-819515AFB0DB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14F6A9-5B3F-424D-BBDD-819515AFB0DB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14F6A9-5B3F-424D-BBDD-819515AFB0DB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30B40-9C9D-45F1-8041-80A8CB8CB5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30B40-9C9D-45F1-8041-80A8CB8CB5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30B40-9C9D-45F1-8041-80A8CB8CB5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6030B40-9C9D-45F1-8041-80A8CB8CB50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643187"/>
            <a:ext cx="7772400" cy="1362075"/>
          </a:xfrm>
        </p:spPr>
        <p:txBody>
          <a:bodyPr anchor="ctr"/>
          <a:lstStyle>
            <a:lvl1pPr algn="ctr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30B40-9C9D-45F1-8041-80A8CB8CB5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30B40-9C9D-45F1-8041-80A8CB8CB5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30B40-9C9D-45F1-8041-80A8CB8CB5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30B40-9C9D-45F1-8041-80A8CB8CB5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30B40-9C9D-45F1-8041-80A8CB8CB5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30B40-9C9D-45F1-8041-80A8CB8CB5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30B40-9C9D-45F1-8041-80A8CB8CB5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blackWhite">
      <p:bgPr>
        <a:solidFill>
          <a:srgbClr val="2E2E2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400" y="76200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" y="1295400"/>
            <a:ext cx="8915400" cy="5257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  <a:latin typeface="Verdana" pitchFamily="34" charset="0"/>
              </a:defRPr>
            </a:lvl1pPr>
          </a:lstStyle>
          <a:p>
            <a:fld id="{C6030B40-9C9D-45F1-8041-80A8CB8CB50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chemeClr val="bg1"/>
          </a:solidFill>
          <a:latin typeface="Verdana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bg1"/>
          </a:solidFill>
          <a:latin typeface="Verdana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bg1"/>
          </a:solidFill>
          <a:latin typeface="Verdana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bg1">
              <a:lumMod val="75000"/>
            </a:schemeClr>
          </a:solidFill>
          <a:latin typeface="Verdana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bg1">
              <a:lumMod val="75000"/>
            </a:schemeClr>
          </a:solidFill>
          <a:latin typeface="Verdana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bg1">
              <a:lumMod val="75000"/>
            </a:schemeClr>
          </a:solidFill>
          <a:latin typeface="Verdana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chart" Target="../charts/chart6.xml"/><Relationship Id="rId3" Type="http://schemas.openxmlformats.org/officeDocument/2006/relationships/chart" Target="../charts/chart1.xml"/><Relationship Id="rId7" Type="http://schemas.openxmlformats.org/officeDocument/2006/relationships/chart" Target="../charts/chart5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4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chart" Target="../charts/chart12.xml"/><Relationship Id="rId3" Type="http://schemas.openxmlformats.org/officeDocument/2006/relationships/chart" Target="../charts/chart7.xml"/><Relationship Id="rId7" Type="http://schemas.openxmlformats.org/officeDocument/2006/relationships/chart" Target="../charts/chart11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10.xml"/><Relationship Id="rId5" Type="http://schemas.openxmlformats.org/officeDocument/2006/relationships/chart" Target="../charts/chart9.xml"/><Relationship Id="rId4" Type="http://schemas.openxmlformats.org/officeDocument/2006/relationships/chart" Target="../charts/chart8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16.xml"/><Relationship Id="rId5" Type="http://schemas.openxmlformats.org/officeDocument/2006/relationships/chart" Target="../charts/chart15.xml"/><Relationship Id="rId4" Type="http://schemas.openxmlformats.org/officeDocument/2006/relationships/chart" Target="../charts/chart1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8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9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0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1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4.xml"/><Relationship Id="rId2" Type="http://schemas.openxmlformats.org/officeDocument/2006/relationships/chart" Target="../charts/chart2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6.xml"/><Relationship Id="rId2" Type="http://schemas.openxmlformats.org/officeDocument/2006/relationships/chart" Target="../charts/chart25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8.xml"/><Relationship Id="rId2" Type="http://schemas.openxmlformats.org/officeDocument/2006/relationships/chart" Target="../charts/chart27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0.xml"/><Relationship Id="rId2" Type="http://schemas.openxmlformats.org/officeDocument/2006/relationships/chart" Target="../charts/chart29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32.xml"/><Relationship Id="rId4" Type="http://schemas.openxmlformats.org/officeDocument/2006/relationships/chart" Target="../charts/chart3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2130425"/>
            <a:ext cx="8991600" cy="1470025"/>
          </a:xfrm>
        </p:spPr>
        <p:txBody>
          <a:bodyPr>
            <a:normAutofit/>
          </a:bodyPr>
          <a:lstStyle/>
          <a:p>
            <a:r>
              <a:rPr lang="en-US" dirty="0" smtClean="0"/>
              <a:t>Virtualized and Flexible ECC for Main Memory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382000" cy="1981200"/>
          </a:xfrm>
        </p:spPr>
        <p:txBody>
          <a:bodyPr>
            <a:normAutofit/>
          </a:bodyPr>
          <a:lstStyle/>
          <a:p>
            <a:r>
              <a:rPr lang="en-US" dirty="0" smtClean="0"/>
              <a:t>Doe Hyun Yoon and </a:t>
            </a:r>
            <a:r>
              <a:rPr lang="en-US" dirty="0" err="1" smtClean="0"/>
              <a:t>Mattan</a:t>
            </a:r>
            <a:r>
              <a:rPr lang="en-US" dirty="0" smtClean="0"/>
              <a:t> </a:t>
            </a:r>
            <a:r>
              <a:rPr lang="en-US" dirty="0" err="1" smtClean="0"/>
              <a:t>Erez</a:t>
            </a:r>
            <a:endParaRPr lang="en-US" dirty="0" smtClean="0"/>
          </a:p>
          <a:p>
            <a:endParaRPr lang="en-US" sz="2400" dirty="0" smtClean="0"/>
          </a:p>
          <a:p>
            <a:r>
              <a:rPr lang="en-US" sz="2400" dirty="0" smtClean="0"/>
              <a:t>Dept. Electrical and Computer Engineering </a:t>
            </a:r>
          </a:p>
          <a:p>
            <a:r>
              <a:rPr lang="en-US" sz="2400" dirty="0" smtClean="0"/>
              <a:t>The University of Texas at Austin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30B40-9C9D-45F1-8041-80A8CB8CB50B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0" y="6519446"/>
            <a:ext cx="18288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600" dirty="0" smtClean="0">
                <a:solidFill>
                  <a:schemeClr val="bg1"/>
                </a:solidFill>
                <a:latin typeface="Verdana" pitchFamily="34" charset="0"/>
                <a:cs typeface="Arial" charset="0"/>
              </a:rPr>
              <a:t>ASPLOS 2010</a:t>
            </a:r>
            <a:endParaRPr lang="en-US" sz="1600" dirty="0">
              <a:solidFill>
                <a:schemeClr val="bg1"/>
              </a:solidFill>
              <a:latin typeface="Verdana" pitchFamily="34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Penalty with V-ECC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Increased data miss rate</a:t>
            </a:r>
          </a:p>
          <a:p>
            <a:pPr lvl="1"/>
            <a:r>
              <a:rPr lang="en-US" dirty="0" smtClean="0"/>
              <a:t>T2EC lines in LLC reduce effective LLC size</a:t>
            </a:r>
          </a:p>
          <a:p>
            <a:pPr lvl="2"/>
            <a:endParaRPr lang="en-US" dirty="0" smtClean="0"/>
          </a:p>
          <a:p>
            <a:r>
              <a:rPr lang="en-US" dirty="0" smtClean="0"/>
              <a:t>Increased traffic due to T2EC write-back</a:t>
            </a:r>
          </a:p>
          <a:p>
            <a:pPr lvl="1"/>
            <a:r>
              <a:rPr lang="en-US" dirty="0" smtClean="0"/>
              <a:t>One-way write-back traffic</a:t>
            </a:r>
          </a:p>
          <a:p>
            <a:pPr lvl="2"/>
            <a:r>
              <a:rPr lang="en-US" dirty="0" smtClean="0"/>
              <a:t>Not in a critical-path</a:t>
            </a:r>
          </a:p>
          <a:p>
            <a:pPr lvl="2"/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30B40-9C9D-45F1-8041-80A8CB8CB50B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Chipkill</a:t>
            </a:r>
            <a:r>
              <a:rPr lang="en-US" dirty="0" smtClean="0"/>
              <a:t>-Correct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30B40-9C9D-45F1-8041-80A8CB8CB50B}" type="slidenum">
              <a:rPr lang="en-US" smtClean="0"/>
              <a:pPr/>
              <a:t>11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Chipkill</a:t>
            </a:r>
            <a:r>
              <a:rPr lang="en-US" dirty="0" smtClean="0"/>
              <a:t>-correct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Single Device-error </a:t>
            </a:r>
            <a:r>
              <a:rPr lang="en-US" dirty="0" smtClean="0"/>
              <a:t>Correct</a:t>
            </a:r>
            <a:br>
              <a:rPr lang="en-US" dirty="0" smtClean="0"/>
            </a:br>
            <a:r>
              <a:rPr lang="en-US" dirty="0" smtClean="0"/>
              <a:t>Double Device-error </a:t>
            </a:r>
            <a:r>
              <a:rPr lang="en-US" dirty="0" smtClean="0"/>
              <a:t>Detect</a:t>
            </a:r>
          </a:p>
          <a:p>
            <a:pPr lvl="1"/>
            <a:r>
              <a:rPr lang="en-US" dirty="0" smtClean="0"/>
              <a:t>Can tolerate a DRAM failure</a:t>
            </a:r>
          </a:p>
          <a:p>
            <a:pPr lvl="1"/>
            <a:r>
              <a:rPr lang="en-US" dirty="0" smtClean="0"/>
              <a:t>Can detect a second DRAM failure </a:t>
            </a:r>
          </a:p>
          <a:p>
            <a:pPr lvl="2"/>
            <a:endParaRPr lang="en-US" dirty="0" smtClean="0"/>
          </a:p>
          <a:p>
            <a:r>
              <a:rPr lang="en-US" dirty="0" err="1" smtClean="0"/>
              <a:t>Chipkill</a:t>
            </a:r>
            <a:r>
              <a:rPr lang="en-US" dirty="0" smtClean="0"/>
              <a:t> requires x4 DRAMs</a:t>
            </a:r>
          </a:p>
          <a:p>
            <a:r>
              <a:rPr lang="en-US" dirty="0" smtClean="0"/>
              <a:t>x8 </a:t>
            </a:r>
            <a:r>
              <a:rPr lang="en-US" dirty="0" err="1" smtClean="0"/>
              <a:t>chipkill</a:t>
            </a:r>
            <a:r>
              <a:rPr lang="en-US" dirty="0" smtClean="0"/>
              <a:t> is impractical</a:t>
            </a:r>
          </a:p>
          <a:p>
            <a:pPr lvl="1"/>
            <a:r>
              <a:rPr lang="en-US" dirty="0" smtClean="0"/>
              <a:t>But, x8 DRAM is more energy efficient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30B40-9C9D-45F1-8041-80A8CB8CB50B}" type="slidenum">
              <a:rPr lang="en-US" smtClean="0"/>
              <a:pPr/>
              <a:t>12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Baseline x4 </a:t>
            </a:r>
            <a:r>
              <a:rPr lang="en-US" dirty="0" err="1" smtClean="0"/>
              <a:t>Chipkill</a:t>
            </a:r>
            <a:endParaRPr lang="en-US" dirty="0"/>
          </a:p>
        </p:txBody>
      </p:sp>
      <p:sp>
        <p:nvSpPr>
          <p:cNvPr id="88" name="Content Placeholder 87"/>
          <p:cNvSpPr>
            <a:spLocks noGrp="1"/>
          </p:cNvSpPr>
          <p:nvPr>
            <p:ph idx="1"/>
          </p:nvPr>
        </p:nvSpPr>
        <p:spPr>
          <a:xfrm>
            <a:off x="152400" y="1219200"/>
            <a:ext cx="8915400" cy="28194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Two x4 ECC DIMMs</a:t>
            </a:r>
          </a:p>
          <a:p>
            <a:pPr lvl="1"/>
            <a:r>
              <a:rPr lang="en-US" dirty="0" smtClean="0"/>
              <a:t>128bit data + 16bit ECC (redundancy overhead: 12.5%)</a:t>
            </a:r>
          </a:p>
          <a:p>
            <a:pPr lvl="1"/>
            <a:r>
              <a:rPr lang="en-US" dirty="0" smtClean="0"/>
              <a:t>4 check symbol error code using 4-bit symbol</a:t>
            </a:r>
          </a:p>
          <a:p>
            <a:pPr lvl="2"/>
            <a:endParaRPr lang="en-US" dirty="0" smtClean="0"/>
          </a:p>
          <a:p>
            <a:r>
              <a:rPr lang="en-US" dirty="0" smtClean="0"/>
              <a:t>Access granularity </a:t>
            </a:r>
          </a:p>
          <a:p>
            <a:pPr lvl="1"/>
            <a:r>
              <a:rPr lang="en-US" dirty="0" smtClean="0"/>
              <a:t>64B in DDR2 (min. burst 4 x 128 bit)</a:t>
            </a:r>
          </a:p>
          <a:p>
            <a:pPr lvl="1"/>
            <a:r>
              <a:rPr lang="en-US" dirty="0" smtClean="0"/>
              <a:t>128B in DDR3 (min. burst 8 x 128 bit)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30B40-9C9D-45F1-8041-80A8CB8CB50B}" type="slidenum">
              <a:rPr lang="en-US" smtClean="0"/>
              <a:pPr/>
              <a:t>13</a:t>
            </a:fld>
            <a:endParaRPr lang="en-US" dirty="0"/>
          </a:p>
        </p:txBody>
      </p:sp>
      <p:grpSp>
        <p:nvGrpSpPr>
          <p:cNvPr id="201" name="Group 200"/>
          <p:cNvGrpSpPr/>
          <p:nvPr/>
        </p:nvGrpSpPr>
        <p:grpSpPr>
          <a:xfrm>
            <a:off x="533400" y="4191000"/>
            <a:ext cx="8077200" cy="2514600"/>
            <a:chOff x="457200" y="4191000"/>
            <a:chExt cx="8077200" cy="2514600"/>
          </a:xfrm>
        </p:grpSpPr>
        <p:grpSp>
          <p:nvGrpSpPr>
            <p:cNvPr id="121" name="Group 120"/>
            <p:cNvGrpSpPr/>
            <p:nvPr/>
          </p:nvGrpSpPr>
          <p:grpSpPr>
            <a:xfrm>
              <a:off x="457200" y="4495800"/>
              <a:ext cx="7924800" cy="838200"/>
              <a:chOff x="457200" y="4343400"/>
              <a:chExt cx="7924800" cy="838200"/>
            </a:xfrm>
          </p:grpSpPr>
          <p:sp>
            <p:nvSpPr>
              <p:cNvPr id="122" name="Rectangle 121"/>
              <p:cNvSpPr/>
              <p:nvPr/>
            </p:nvSpPr>
            <p:spPr>
              <a:xfrm>
                <a:off x="457200" y="4572000"/>
                <a:ext cx="7924800" cy="609600"/>
              </a:xfrm>
              <a:prstGeom prst="rect">
                <a:avLst/>
              </a:prstGeom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3" name="Rectangle 122"/>
              <p:cNvSpPr/>
              <p:nvPr/>
            </p:nvSpPr>
            <p:spPr>
              <a:xfrm>
                <a:off x="533400" y="4800600"/>
                <a:ext cx="381000" cy="293132"/>
              </a:xfrm>
              <a:prstGeom prst="rect">
                <a:avLst/>
              </a:prstGeom>
              <a:solidFill>
                <a:schemeClr val="tx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 smtClean="0">
                    <a:solidFill>
                      <a:schemeClr val="bg1"/>
                    </a:solidFill>
                    <a:latin typeface="Tahoma" pitchFamily="34" charset="0"/>
                    <a:cs typeface="Tahoma" pitchFamily="34" charset="0"/>
                  </a:rPr>
                  <a:t>x4</a:t>
                </a:r>
                <a:endParaRPr lang="en-US" sz="1400" dirty="0">
                  <a:solidFill>
                    <a:schemeClr val="bg1"/>
                  </a:solidFill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124" name="Up-Down Arrow 123"/>
              <p:cNvSpPr/>
              <p:nvPr/>
            </p:nvSpPr>
            <p:spPr>
              <a:xfrm>
                <a:off x="609600" y="4343400"/>
                <a:ext cx="228600" cy="457200"/>
              </a:xfrm>
              <a:prstGeom prst="upDownArrow">
                <a:avLst/>
              </a:prstGeom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5" name="Rectangle 124"/>
              <p:cNvSpPr/>
              <p:nvPr/>
            </p:nvSpPr>
            <p:spPr>
              <a:xfrm>
                <a:off x="965200" y="4800600"/>
                <a:ext cx="381000" cy="293132"/>
              </a:xfrm>
              <a:prstGeom prst="rect">
                <a:avLst/>
              </a:prstGeom>
              <a:solidFill>
                <a:schemeClr val="tx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 smtClean="0">
                    <a:solidFill>
                      <a:schemeClr val="bg1"/>
                    </a:solidFill>
                    <a:latin typeface="Tahoma" pitchFamily="34" charset="0"/>
                    <a:cs typeface="Tahoma" pitchFamily="34" charset="0"/>
                  </a:rPr>
                  <a:t>x4</a:t>
                </a:r>
                <a:endParaRPr lang="en-US" sz="1400" dirty="0">
                  <a:solidFill>
                    <a:schemeClr val="bg1"/>
                  </a:solidFill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126" name="Up-Down Arrow 125"/>
              <p:cNvSpPr/>
              <p:nvPr/>
            </p:nvSpPr>
            <p:spPr>
              <a:xfrm>
                <a:off x="1041400" y="4343400"/>
                <a:ext cx="228600" cy="457200"/>
              </a:xfrm>
              <a:prstGeom prst="upDownArrow">
                <a:avLst/>
              </a:prstGeom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7" name="Rectangle 126"/>
              <p:cNvSpPr/>
              <p:nvPr/>
            </p:nvSpPr>
            <p:spPr>
              <a:xfrm>
                <a:off x="1397000" y="4800600"/>
                <a:ext cx="381000" cy="293132"/>
              </a:xfrm>
              <a:prstGeom prst="rect">
                <a:avLst/>
              </a:prstGeom>
              <a:solidFill>
                <a:schemeClr val="tx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 smtClean="0">
                    <a:solidFill>
                      <a:schemeClr val="bg1"/>
                    </a:solidFill>
                    <a:latin typeface="Tahoma" pitchFamily="34" charset="0"/>
                    <a:cs typeface="Tahoma" pitchFamily="34" charset="0"/>
                  </a:rPr>
                  <a:t>x4</a:t>
                </a:r>
                <a:endParaRPr lang="en-US" sz="1400" dirty="0">
                  <a:solidFill>
                    <a:schemeClr val="bg1"/>
                  </a:solidFill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128" name="Up-Down Arrow 127"/>
              <p:cNvSpPr/>
              <p:nvPr/>
            </p:nvSpPr>
            <p:spPr>
              <a:xfrm>
                <a:off x="1473200" y="4343400"/>
                <a:ext cx="228600" cy="457200"/>
              </a:xfrm>
              <a:prstGeom prst="upDownArrow">
                <a:avLst/>
              </a:prstGeom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9" name="Rectangle 128"/>
              <p:cNvSpPr/>
              <p:nvPr/>
            </p:nvSpPr>
            <p:spPr>
              <a:xfrm>
                <a:off x="1828800" y="4800600"/>
                <a:ext cx="381000" cy="293132"/>
              </a:xfrm>
              <a:prstGeom prst="rect">
                <a:avLst/>
              </a:prstGeom>
              <a:solidFill>
                <a:schemeClr val="tx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 smtClean="0">
                    <a:solidFill>
                      <a:schemeClr val="bg1"/>
                    </a:solidFill>
                    <a:latin typeface="Tahoma" pitchFamily="34" charset="0"/>
                    <a:cs typeface="Tahoma" pitchFamily="34" charset="0"/>
                  </a:rPr>
                  <a:t>x4</a:t>
                </a:r>
                <a:endParaRPr lang="en-US" sz="1400" dirty="0">
                  <a:solidFill>
                    <a:schemeClr val="bg1"/>
                  </a:solidFill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130" name="Up-Down Arrow 129"/>
              <p:cNvSpPr/>
              <p:nvPr/>
            </p:nvSpPr>
            <p:spPr>
              <a:xfrm>
                <a:off x="1905000" y="4343400"/>
                <a:ext cx="228600" cy="457200"/>
              </a:xfrm>
              <a:prstGeom prst="upDownArrow">
                <a:avLst/>
              </a:prstGeom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1" name="Rectangle 130"/>
              <p:cNvSpPr/>
              <p:nvPr/>
            </p:nvSpPr>
            <p:spPr>
              <a:xfrm>
                <a:off x="2260600" y="4800600"/>
                <a:ext cx="381000" cy="293132"/>
              </a:xfrm>
              <a:prstGeom prst="rect">
                <a:avLst/>
              </a:prstGeom>
              <a:solidFill>
                <a:schemeClr val="tx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 smtClean="0">
                    <a:solidFill>
                      <a:schemeClr val="bg1"/>
                    </a:solidFill>
                    <a:latin typeface="Tahoma" pitchFamily="34" charset="0"/>
                    <a:cs typeface="Tahoma" pitchFamily="34" charset="0"/>
                  </a:rPr>
                  <a:t>x4</a:t>
                </a:r>
                <a:endParaRPr lang="en-US" sz="1400" dirty="0">
                  <a:solidFill>
                    <a:schemeClr val="bg1"/>
                  </a:solidFill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132" name="Up-Down Arrow 131"/>
              <p:cNvSpPr/>
              <p:nvPr/>
            </p:nvSpPr>
            <p:spPr>
              <a:xfrm>
                <a:off x="2336800" y="4343400"/>
                <a:ext cx="228600" cy="457200"/>
              </a:xfrm>
              <a:prstGeom prst="upDownArrow">
                <a:avLst/>
              </a:prstGeom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3" name="Rectangle 132"/>
              <p:cNvSpPr/>
              <p:nvPr/>
            </p:nvSpPr>
            <p:spPr>
              <a:xfrm>
                <a:off x="2692400" y="4800600"/>
                <a:ext cx="381000" cy="293132"/>
              </a:xfrm>
              <a:prstGeom prst="rect">
                <a:avLst/>
              </a:prstGeom>
              <a:solidFill>
                <a:schemeClr val="tx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 smtClean="0">
                    <a:solidFill>
                      <a:schemeClr val="bg1"/>
                    </a:solidFill>
                    <a:latin typeface="Tahoma" pitchFamily="34" charset="0"/>
                    <a:cs typeface="Tahoma" pitchFamily="34" charset="0"/>
                  </a:rPr>
                  <a:t>x4</a:t>
                </a:r>
                <a:endParaRPr lang="en-US" sz="1400" dirty="0">
                  <a:solidFill>
                    <a:schemeClr val="bg1"/>
                  </a:solidFill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134" name="Up-Down Arrow 133"/>
              <p:cNvSpPr/>
              <p:nvPr/>
            </p:nvSpPr>
            <p:spPr>
              <a:xfrm>
                <a:off x="2768600" y="4343400"/>
                <a:ext cx="228600" cy="457200"/>
              </a:xfrm>
              <a:prstGeom prst="upDownArrow">
                <a:avLst/>
              </a:prstGeom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5" name="Rectangle 134"/>
              <p:cNvSpPr/>
              <p:nvPr/>
            </p:nvSpPr>
            <p:spPr>
              <a:xfrm>
                <a:off x="3124200" y="4800600"/>
                <a:ext cx="381000" cy="293132"/>
              </a:xfrm>
              <a:prstGeom prst="rect">
                <a:avLst/>
              </a:prstGeom>
              <a:solidFill>
                <a:schemeClr val="tx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 smtClean="0">
                    <a:solidFill>
                      <a:schemeClr val="bg1"/>
                    </a:solidFill>
                    <a:latin typeface="Tahoma" pitchFamily="34" charset="0"/>
                    <a:cs typeface="Tahoma" pitchFamily="34" charset="0"/>
                  </a:rPr>
                  <a:t>x4</a:t>
                </a:r>
                <a:endParaRPr lang="en-US" sz="1400" dirty="0">
                  <a:solidFill>
                    <a:schemeClr val="bg1"/>
                  </a:solidFill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136" name="Up-Down Arrow 135"/>
              <p:cNvSpPr/>
              <p:nvPr/>
            </p:nvSpPr>
            <p:spPr>
              <a:xfrm>
                <a:off x="3200400" y="4343400"/>
                <a:ext cx="228600" cy="457200"/>
              </a:xfrm>
              <a:prstGeom prst="upDownArrow">
                <a:avLst/>
              </a:prstGeom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7" name="Rectangle 136"/>
              <p:cNvSpPr/>
              <p:nvPr/>
            </p:nvSpPr>
            <p:spPr>
              <a:xfrm>
                <a:off x="3556000" y="4800600"/>
                <a:ext cx="381000" cy="293132"/>
              </a:xfrm>
              <a:prstGeom prst="rect">
                <a:avLst/>
              </a:prstGeom>
              <a:solidFill>
                <a:schemeClr val="tx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 smtClean="0">
                    <a:solidFill>
                      <a:schemeClr val="bg1"/>
                    </a:solidFill>
                    <a:latin typeface="Tahoma" pitchFamily="34" charset="0"/>
                    <a:cs typeface="Tahoma" pitchFamily="34" charset="0"/>
                  </a:rPr>
                  <a:t>x4</a:t>
                </a:r>
                <a:endParaRPr lang="en-US" sz="1400" dirty="0">
                  <a:solidFill>
                    <a:schemeClr val="bg1"/>
                  </a:solidFill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138" name="Up-Down Arrow 137"/>
              <p:cNvSpPr/>
              <p:nvPr/>
            </p:nvSpPr>
            <p:spPr>
              <a:xfrm>
                <a:off x="3632200" y="4343400"/>
                <a:ext cx="228600" cy="457200"/>
              </a:xfrm>
              <a:prstGeom prst="upDownArrow">
                <a:avLst/>
              </a:prstGeom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9" name="Rectangle 138"/>
              <p:cNvSpPr/>
              <p:nvPr/>
            </p:nvSpPr>
            <p:spPr>
              <a:xfrm>
                <a:off x="3987800" y="4800600"/>
                <a:ext cx="381000" cy="293132"/>
              </a:xfrm>
              <a:prstGeom prst="rect">
                <a:avLst/>
              </a:prstGeom>
              <a:solidFill>
                <a:schemeClr val="tx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 smtClean="0">
                    <a:solidFill>
                      <a:schemeClr val="bg1"/>
                    </a:solidFill>
                    <a:latin typeface="Tahoma" pitchFamily="34" charset="0"/>
                    <a:cs typeface="Tahoma" pitchFamily="34" charset="0"/>
                  </a:rPr>
                  <a:t>x4</a:t>
                </a:r>
                <a:endParaRPr lang="en-US" sz="1400" dirty="0">
                  <a:solidFill>
                    <a:schemeClr val="bg1"/>
                  </a:solidFill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140" name="Up-Down Arrow 139"/>
              <p:cNvSpPr/>
              <p:nvPr/>
            </p:nvSpPr>
            <p:spPr>
              <a:xfrm>
                <a:off x="4064000" y="4343400"/>
                <a:ext cx="228600" cy="457200"/>
              </a:xfrm>
              <a:prstGeom prst="upDownArrow">
                <a:avLst/>
              </a:prstGeom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1" name="Rectangle 140"/>
              <p:cNvSpPr/>
              <p:nvPr/>
            </p:nvSpPr>
            <p:spPr>
              <a:xfrm>
                <a:off x="4419600" y="4800600"/>
                <a:ext cx="381000" cy="293132"/>
              </a:xfrm>
              <a:prstGeom prst="rect">
                <a:avLst/>
              </a:prstGeom>
              <a:solidFill>
                <a:schemeClr val="tx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 smtClean="0">
                    <a:solidFill>
                      <a:schemeClr val="bg1"/>
                    </a:solidFill>
                    <a:latin typeface="Tahoma" pitchFamily="34" charset="0"/>
                    <a:cs typeface="Tahoma" pitchFamily="34" charset="0"/>
                  </a:rPr>
                  <a:t>x4</a:t>
                </a:r>
                <a:endParaRPr lang="en-US" sz="1400" dirty="0">
                  <a:solidFill>
                    <a:schemeClr val="bg1"/>
                  </a:solidFill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142" name="Up-Down Arrow 141"/>
              <p:cNvSpPr/>
              <p:nvPr/>
            </p:nvSpPr>
            <p:spPr>
              <a:xfrm>
                <a:off x="4495800" y="4343400"/>
                <a:ext cx="228600" cy="457200"/>
              </a:xfrm>
              <a:prstGeom prst="upDownArrow">
                <a:avLst/>
              </a:prstGeom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3" name="Rectangle 142"/>
              <p:cNvSpPr/>
              <p:nvPr/>
            </p:nvSpPr>
            <p:spPr>
              <a:xfrm>
                <a:off x="4851400" y="4800600"/>
                <a:ext cx="381000" cy="293132"/>
              </a:xfrm>
              <a:prstGeom prst="rect">
                <a:avLst/>
              </a:prstGeom>
              <a:solidFill>
                <a:schemeClr val="tx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 smtClean="0">
                    <a:solidFill>
                      <a:schemeClr val="bg1"/>
                    </a:solidFill>
                    <a:latin typeface="Tahoma" pitchFamily="34" charset="0"/>
                    <a:cs typeface="Tahoma" pitchFamily="34" charset="0"/>
                  </a:rPr>
                  <a:t>x4</a:t>
                </a:r>
                <a:endParaRPr lang="en-US" sz="1400" dirty="0">
                  <a:solidFill>
                    <a:schemeClr val="bg1"/>
                  </a:solidFill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144" name="Up-Down Arrow 143"/>
              <p:cNvSpPr/>
              <p:nvPr/>
            </p:nvSpPr>
            <p:spPr>
              <a:xfrm>
                <a:off x="4927600" y="4343400"/>
                <a:ext cx="228600" cy="457200"/>
              </a:xfrm>
              <a:prstGeom prst="upDownArrow">
                <a:avLst/>
              </a:prstGeom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5" name="Rectangle 144"/>
              <p:cNvSpPr/>
              <p:nvPr/>
            </p:nvSpPr>
            <p:spPr>
              <a:xfrm>
                <a:off x="5283200" y="4800600"/>
                <a:ext cx="381000" cy="293132"/>
              </a:xfrm>
              <a:prstGeom prst="rect">
                <a:avLst/>
              </a:prstGeom>
              <a:solidFill>
                <a:schemeClr val="tx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 smtClean="0">
                    <a:solidFill>
                      <a:schemeClr val="bg1"/>
                    </a:solidFill>
                    <a:latin typeface="Tahoma" pitchFamily="34" charset="0"/>
                    <a:cs typeface="Tahoma" pitchFamily="34" charset="0"/>
                  </a:rPr>
                  <a:t>x4</a:t>
                </a:r>
                <a:endParaRPr lang="en-US" sz="1400" dirty="0">
                  <a:solidFill>
                    <a:schemeClr val="bg1"/>
                  </a:solidFill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146" name="Up-Down Arrow 145"/>
              <p:cNvSpPr/>
              <p:nvPr/>
            </p:nvSpPr>
            <p:spPr>
              <a:xfrm>
                <a:off x="5359400" y="4343400"/>
                <a:ext cx="228600" cy="457200"/>
              </a:xfrm>
              <a:prstGeom prst="upDownArrow">
                <a:avLst/>
              </a:prstGeom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7" name="Rectangle 146"/>
              <p:cNvSpPr/>
              <p:nvPr/>
            </p:nvSpPr>
            <p:spPr>
              <a:xfrm>
                <a:off x="5715000" y="4800600"/>
                <a:ext cx="381000" cy="293132"/>
              </a:xfrm>
              <a:prstGeom prst="rect">
                <a:avLst/>
              </a:prstGeom>
              <a:solidFill>
                <a:schemeClr val="tx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 smtClean="0">
                    <a:solidFill>
                      <a:schemeClr val="bg1"/>
                    </a:solidFill>
                    <a:latin typeface="Tahoma" pitchFamily="34" charset="0"/>
                    <a:cs typeface="Tahoma" pitchFamily="34" charset="0"/>
                  </a:rPr>
                  <a:t>x4</a:t>
                </a:r>
                <a:endParaRPr lang="en-US" sz="1400" dirty="0">
                  <a:solidFill>
                    <a:schemeClr val="bg1"/>
                  </a:solidFill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148" name="Up-Down Arrow 147"/>
              <p:cNvSpPr/>
              <p:nvPr/>
            </p:nvSpPr>
            <p:spPr>
              <a:xfrm>
                <a:off x="5791200" y="4343400"/>
                <a:ext cx="228600" cy="457200"/>
              </a:xfrm>
              <a:prstGeom prst="upDownArrow">
                <a:avLst/>
              </a:prstGeom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9" name="Rectangle 148"/>
              <p:cNvSpPr/>
              <p:nvPr/>
            </p:nvSpPr>
            <p:spPr>
              <a:xfrm>
                <a:off x="6146800" y="4800600"/>
                <a:ext cx="381000" cy="293132"/>
              </a:xfrm>
              <a:prstGeom prst="rect">
                <a:avLst/>
              </a:prstGeom>
              <a:solidFill>
                <a:schemeClr val="tx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 smtClean="0">
                    <a:solidFill>
                      <a:schemeClr val="bg1"/>
                    </a:solidFill>
                    <a:latin typeface="Tahoma" pitchFamily="34" charset="0"/>
                    <a:cs typeface="Tahoma" pitchFamily="34" charset="0"/>
                  </a:rPr>
                  <a:t>x4</a:t>
                </a:r>
                <a:endParaRPr lang="en-US" sz="1400" dirty="0">
                  <a:solidFill>
                    <a:schemeClr val="bg1"/>
                  </a:solidFill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150" name="Up-Down Arrow 149"/>
              <p:cNvSpPr/>
              <p:nvPr/>
            </p:nvSpPr>
            <p:spPr>
              <a:xfrm>
                <a:off x="6223000" y="4343400"/>
                <a:ext cx="228600" cy="457200"/>
              </a:xfrm>
              <a:prstGeom prst="upDownArrow">
                <a:avLst/>
              </a:prstGeom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1" name="Rectangle 150"/>
              <p:cNvSpPr/>
              <p:nvPr/>
            </p:nvSpPr>
            <p:spPr>
              <a:xfrm>
                <a:off x="6578600" y="4800600"/>
                <a:ext cx="381000" cy="293132"/>
              </a:xfrm>
              <a:prstGeom prst="rect">
                <a:avLst/>
              </a:prstGeom>
              <a:solidFill>
                <a:schemeClr val="tx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 smtClean="0">
                    <a:solidFill>
                      <a:schemeClr val="bg1"/>
                    </a:solidFill>
                    <a:latin typeface="Tahoma" pitchFamily="34" charset="0"/>
                    <a:cs typeface="Tahoma" pitchFamily="34" charset="0"/>
                  </a:rPr>
                  <a:t>x4</a:t>
                </a:r>
                <a:endParaRPr lang="en-US" sz="1400" dirty="0">
                  <a:solidFill>
                    <a:schemeClr val="bg1"/>
                  </a:solidFill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152" name="Up-Down Arrow 151"/>
              <p:cNvSpPr/>
              <p:nvPr/>
            </p:nvSpPr>
            <p:spPr>
              <a:xfrm>
                <a:off x="6654800" y="4343400"/>
                <a:ext cx="228600" cy="457200"/>
              </a:xfrm>
              <a:prstGeom prst="upDownArrow">
                <a:avLst/>
              </a:prstGeom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3" name="Rectangle 152"/>
              <p:cNvSpPr/>
              <p:nvPr/>
            </p:nvSpPr>
            <p:spPr>
              <a:xfrm>
                <a:off x="7010400" y="4800600"/>
                <a:ext cx="381000" cy="293132"/>
              </a:xfrm>
              <a:prstGeom prst="rect">
                <a:avLst/>
              </a:prstGeom>
              <a:solidFill>
                <a:schemeClr val="tx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 smtClean="0">
                    <a:solidFill>
                      <a:schemeClr val="bg1"/>
                    </a:solidFill>
                    <a:latin typeface="Tahoma" pitchFamily="34" charset="0"/>
                    <a:cs typeface="Tahoma" pitchFamily="34" charset="0"/>
                  </a:rPr>
                  <a:t>x4</a:t>
                </a:r>
                <a:endParaRPr lang="en-US" sz="1400" dirty="0">
                  <a:solidFill>
                    <a:schemeClr val="bg1"/>
                  </a:solidFill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154" name="Up-Down Arrow 153"/>
              <p:cNvSpPr/>
              <p:nvPr/>
            </p:nvSpPr>
            <p:spPr>
              <a:xfrm>
                <a:off x="7086600" y="4343400"/>
                <a:ext cx="228600" cy="457200"/>
              </a:xfrm>
              <a:prstGeom prst="upDownArrow">
                <a:avLst/>
              </a:prstGeom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5" name="Rectangle 154"/>
              <p:cNvSpPr/>
              <p:nvPr/>
            </p:nvSpPr>
            <p:spPr>
              <a:xfrm>
                <a:off x="7442200" y="4800600"/>
                <a:ext cx="381000" cy="293132"/>
              </a:xfrm>
              <a:prstGeom prst="rect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 smtClean="0">
                    <a:solidFill>
                      <a:schemeClr val="bg1"/>
                    </a:solidFill>
                    <a:latin typeface="Tahoma" pitchFamily="34" charset="0"/>
                    <a:cs typeface="Tahoma" pitchFamily="34" charset="0"/>
                  </a:rPr>
                  <a:t>x4</a:t>
                </a:r>
                <a:endParaRPr lang="en-US" sz="1400" dirty="0">
                  <a:solidFill>
                    <a:schemeClr val="bg1"/>
                  </a:solidFill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156" name="Up-Down Arrow 155"/>
              <p:cNvSpPr/>
              <p:nvPr/>
            </p:nvSpPr>
            <p:spPr>
              <a:xfrm>
                <a:off x="7518400" y="4343400"/>
                <a:ext cx="228600" cy="457200"/>
              </a:xfrm>
              <a:prstGeom prst="upDownArrow">
                <a:avLst/>
              </a:prstGeom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7" name="Rectangle 156"/>
              <p:cNvSpPr/>
              <p:nvPr/>
            </p:nvSpPr>
            <p:spPr>
              <a:xfrm>
                <a:off x="7874000" y="4800600"/>
                <a:ext cx="381000" cy="293132"/>
              </a:xfrm>
              <a:prstGeom prst="rect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 smtClean="0">
                    <a:solidFill>
                      <a:schemeClr val="bg1"/>
                    </a:solidFill>
                    <a:latin typeface="Tahoma" pitchFamily="34" charset="0"/>
                    <a:cs typeface="Tahoma" pitchFamily="34" charset="0"/>
                  </a:rPr>
                  <a:t>x4</a:t>
                </a:r>
                <a:endParaRPr lang="en-US" sz="1400" dirty="0">
                  <a:solidFill>
                    <a:schemeClr val="bg1"/>
                  </a:solidFill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158" name="Up-Down Arrow 157"/>
              <p:cNvSpPr/>
              <p:nvPr/>
            </p:nvSpPr>
            <p:spPr>
              <a:xfrm>
                <a:off x="7950200" y="4343400"/>
                <a:ext cx="228600" cy="457200"/>
              </a:xfrm>
              <a:prstGeom prst="upDownArrow">
                <a:avLst/>
              </a:prstGeom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159" name="Straight Connector 158"/>
            <p:cNvCxnSpPr/>
            <p:nvPr/>
          </p:nvCxnSpPr>
          <p:spPr>
            <a:xfrm>
              <a:off x="533400" y="4495800"/>
              <a:ext cx="8001000" cy="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60" name="Group 159"/>
            <p:cNvGrpSpPr/>
            <p:nvPr/>
          </p:nvGrpSpPr>
          <p:grpSpPr>
            <a:xfrm>
              <a:off x="457200" y="5867400"/>
              <a:ext cx="7924800" cy="838200"/>
              <a:chOff x="457200" y="4343400"/>
              <a:chExt cx="7924800" cy="838200"/>
            </a:xfrm>
          </p:grpSpPr>
          <p:sp>
            <p:nvSpPr>
              <p:cNvPr id="161" name="Rectangle 160"/>
              <p:cNvSpPr/>
              <p:nvPr/>
            </p:nvSpPr>
            <p:spPr>
              <a:xfrm>
                <a:off x="457200" y="4572000"/>
                <a:ext cx="7924800" cy="609600"/>
              </a:xfrm>
              <a:prstGeom prst="rect">
                <a:avLst/>
              </a:prstGeom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2" name="Rectangle 161"/>
              <p:cNvSpPr/>
              <p:nvPr/>
            </p:nvSpPr>
            <p:spPr>
              <a:xfrm>
                <a:off x="533400" y="4800600"/>
                <a:ext cx="381000" cy="293132"/>
              </a:xfrm>
              <a:prstGeom prst="rect">
                <a:avLst/>
              </a:prstGeom>
              <a:solidFill>
                <a:schemeClr val="tx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 smtClean="0">
                    <a:solidFill>
                      <a:schemeClr val="bg1"/>
                    </a:solidFill>
                    <a:latin typeface="Tahoma" pitchFamily="34" charset="0"/>
                    <a:cs typeface="Tahoma" pitchFamily="34" charset="0"/>
                  </a:rPr>
                  <a:t>x4</a:t>
                </a:r>
                <a:endParaRPr lang="en-US" sz="1400" dirty="0">
                  <a:solidFill>
                    <a:schemeClr val="bg1"/>
                  </a:solidFill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163" name="Up-Down Arrow 162"/>
              <p:cNvSpPr/>
              <p:nvPr/>
            </p:nvSpPr>
            <p:spPr>
              <a:xfrm>
                <a:off x="609600" y="4343400"/>
                <a:ext cx="228600" cy="457200"/>
              </a:xfrm>
              <a:prstGeom prst="upDownArrow">
                <a:avLst/>
              </a:prstGeom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4" name="Rectangle 163"/>
              <p:cNvSpPr/>
              <p:nvPr/>
            </p:nvSpPr>
            <p:spPr>
              <a:xfrm>
                <a:off x="965200" y="4800600"/>
                <a:ext cx="381000" cy="293132"/>
              </a:xfrm>
              <a:prstGeom prst="rect">
                <a:avLst/>
              </a:prstGeom>
              <a:solidFill>
                <a:schemeClr val="tx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 smtClean="0">
                    <a:solidFill>
                      <a:schemeClr val="bg1"/>
                    </a:solidFill>
                    <a:latin typeface="Tahoma" pitchFamily="34" charset="0"/>
                    <a:cs typeface="Tahoma" pitchFamily="34" charset="0"/>
                  </a:rPr>
                  <a:t>x4</a:t>
                </a:r>
                <a:endParaRPr lang="en-US" sz="1400" dirty="0">
                  <a:solidFill>
                    <a:schemeClr val="bg1"/>
                  </a:solidFill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165" name="Up-Down Arrow 164"/>
              <p:cNvSpPr/>
              <p:nvPr/>
            </p:nvSpPr>
            <p:spPr>
              <a:xfrm>
                <a:off x="1041400" y="4343400"/>
                <a:ext cx="228600" cy="457200"/>
              </a:xfrm>
              <a:prstGeom prst="upDownArrow">
                <a:avLst/>
              </a:prstGeom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6" name="Rectangle 165"/>
              <p:cNvSpPr/>
              <p:nvPr/>
            </p:nvSpPr>
            <p:spPr>
              <a:xfrm>
                <a:off x="1397000" y="4800600"/>
                <a:ext cx="381000" cy="293132"/>
              </a:xfrm>
              <a:prstGeom prst="rect">
                <a:avLst/>
              </a:prstGeom>
              <a:solidFill>
                <a:schemeClr val="tx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 smtClean="0">
                    <a:solidFill>
                      <a:schemeClr val="bg1"/>
                    </a:solidFill>
                    <a:latin typeface="Tahoma" pitchFamily="34" charset="0"/>
                    <a:cs typeface="Tahoma" pitchFamily="34" charset="0"/>
                  </a:rPr>
                  <a:t>x4</a:t>
                </a:r>
                <a:endParaRPr lang="en-US" sz="1400" dirty="0">
                  <a:solidFill>
                    <a:schemeClr val="bg1"/>
                  </a:solidFill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167" name="Up-Down Arrow 166"/>
              <p:cNvSpPr/>
              <p:nvPr/>
            </p:nvSpPr>
            <p:spPr>
              <a:xfrm>
                <a:off x="1473200" y="4343400"/>
                <a:ext cx="228600" cy="457200"/>
              </a:xfrm>
              <a:prstGeom prst="upDownArrow">
                <a:avLst/>
              </a:prstGeom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8" name="Rectangle 167"/>
              <p:cNvSpPr/>
              <p:nvPr/>
            </p:nvSpPr>
            <p:spPr>
              <a:xfrm>
                <a:off x="1828800" y="4800600"/>
                <a:ext cx="381000" cy="293132"/>
              </a:xfrm>
              <a:prstGeom prst="rect">
                <a:avLst/>
              </a:prstGeom>
              <a:solidFill>
                <a:schemeClr val="tx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 smtClean="0">
                    <a:solidFill>
                      <a:schemeClr val="bg1"/>
                    </a:solidFill>
                    <a:latin typeface="Tahoma" pitchFamily="34" charset="0"/>
                    <a:cs typeface="Tahoma" pitchFamily="34" charset="0"/>
                  </a:rPr>
                  <a:t>x4</a:t>
                </a:r>
                <a:endParaRPr lang="en-US" sz="1400" dirty="0">
                  <a:solidFill>
                    <a:schemeClr val="bg1"/>
                  </a:solidFill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169" name="Up-Down Arrow 168"/>
              <p:cNvSpPr/>
              <p:nvPr/>
            </p:nvSpPr>
            <p:spPr>
              <a:xfrm>
                <a:off x="1905000" y="4343400"/>
                <a:ext cx="228600" cy="457200"/>
              </a:xfrm>
              <a:prstGeom prst="upDownArrow">
                <a:avLst/>
              </a:prstGeom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0" name="Rectangle 169"/>
              <p:cNvSpPr/>
              <p:nvPr/>
            </p:nvSpPr>
            <p:spPr>
              <a:xfrm>
                <a:off x="2260600" y="4800600"/>
                <a:ext cx="381000" cy="293132"/>
              </a:xfrm>
              <a:prstGeom prst="rect">
                <a:avLst/>
              </a:prstGeom>
              <a:solidFill>
                <a:schemeClr val="tx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 smtClean="0">
                    <a:solidFill>
                      <a:schemeClr val="bg1"/>
                    </a:solidFill>
                    <a:latin typeface="Tahoma" pitchFamily="34" charset="0"/>
                    <a:cs typeface="Tahoma" pitchFamily="34" charset="0"/>
                  </a:rPr>
                  <a:t>x4</a:t>
                </a:r>
                <a:endParaRPr lang="en-US" sz="1400" dirty="0">
                  <a:solidFill>
                    <a:schemeClr val="bg1"/>
                  </a:solidFill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171" name="Up-Down Arrow 170"/>
              <p:cNvSpPr/>
              <p:nvPr/>
            </p:nvSpPr>
            <p:spPr>
              <a:xfrm>
                <a:off x="2336800" y="4343400"/>
                <a:ext cx="228600" cy="457200"/>
              </a:xfrm>
              <a:prstGeom prst="upDownArrow">
                <a:avLst/>
              </a:prstGeom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2" name="Rectangle 171"/>
              <p:cNvSpPr/>
              <p:nvPr/>
            </p:nvSpPr>
            <p:spPr>
              <a:xfrm>
                <a:off x="2692400" y="4800600"/>
                <a:ext cx="381000" cy="293132"/>
              </a:xfrm>
              <a:prstGeom prst="rect">
                <a:avLst/>
              </a:prstGeom>
              <a:solidFill>
                <a:schemeClr val="tx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 smtClean="0">
                    <a:solidFill>
                      <a:schemeClr val="bg1"/>
                    </a:solidFill>
                    <a:latin typeface="Tahoma" pitchFamily="34" charset="0"/>
                    <a:cs typeface="Tahoma" pitchFamily="34" charset="0"/>
                  </a:rPr>
                  <a:t>x4</a:t>
                </a:r>
                <a:endParaRPr lang="en-US" sz="1400" dirty="0">
                  <a:solidFill>
                    <a:schemeClr val="bg1"/>
                  </a:solidFill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173" name="Up-Down Arrow 172"/>
              <p:cNvSpPr/>
              <p:nvPr/>
            </p:nvSpPr>
            <p:spPr>
              <a:xfrm>
                <a:off x="2768600" y="4343400"/>
                <a:ext cx="228600" cy="457200"/>
              </a:xfrm>
              <a:prstGeom prst="upDownArrow">
                <a:avLst/>
              </a:prstGeom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4" name="Rectangle 173"/>
              <p:cNvSpPr/>
              <p:nvPr/>
            </p:nvSpPr>
            <p:spPr>
              <a:xfrm>
                <a:off x="3124200" y="4800600"/>
                <a:ext cx="381000" cy="293132"/>
              </a:xfrm>
              <a:prstGeom prst="rect">
                <a:avLst/>
              </a:prstGeom>
              <a:solidFill>
                <a:schemeClr val="tx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 smtClean="0">
                    <a:solidFill>
                      <a:schemeClr val="bg1"/>
                    </a:solidFill>
                    <a:latin typeface="Tahoma" pitchFamily="34" charset="0"/>
                    <a:cs typeface="Tahoma" pitchFamily="34" charset="0"/>
                  </a:rPr>
                  <a:t>x4</a:t>
                </a:r>
                <a:endParaRPr lang="en-US" sz="1400" dirty="0">
                  <a:solidFill>
                    <a:schemeClr val="bg1"/>
                  </a:solidFill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175" name="Up-Down Arrow 174"/>
              <p:cNvSpPr/>
              <p:nvPr/>
            </p:nvSpPr>
            <p:spPr>
              <a:xfrm>
                <a:off x="3200400" y="4343400"/>
                <a:ext cx="228600" cy="457200"/>
              </a:xfrm>
              <a:prstGeom prst="upDownArrow">
                <a:avLst/>
              </a:prstGeom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6" name="Rectangle 175"/>
              <p:cNvSpPr/>
              <p:nvPr/>
            </p:nvSpPr>
            <p:spPr>
              <a:xfrm>
                <a:off x="3556000" y="4800600"/>
                <a:ext cx="381000" cy="293132"/>
              </a:xfrm>
              <a:prstGeom prst="rect">
                <a:avLst/>
              </a:prstGeom>
              <a:solidFill>
                <a:schemeClr val="tx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 smtClean="0">
                    <a:solidFill>
                      <a:schemeClr val="bg1"/>
                    </a:solidFill>
                    <a:latin typeface="Tahoma" pitchFamily="34" charset="0"/>
                    <a:cs typeface="Tahoma" pitchFamily="34" charset="0"/>
                  </a:rPr>
                  <a:t>x4</a:t>
                </a:r>
                <a:endParaRPr lang="en-US" sz="1400" dirty="0">
                  <a:solidFill>
                    <a:schemeClr val="bg1"/>
                  </a:solidFill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177" name="Up-Down Arrow 176"/>
              <p:cNvSpPr/>
              <p:nvPr/>
            </p:nvSpPr>
            <p:spPr>
              <a:xfrm>
                <a:off x="3632200" y="4343400"/>
                <a:ext cx="228600" cy="457200"/>
              </a:xfrm>
              <a:prstGeom prst="upDownArrow">
                <a:avLst/>
              </a:prstGeom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8" name="Rectangle 177"/>
              <p:cNvSpPr/>
              <p:nvPr/>
            </p:nvSpPr>
            <p:spPr>
              <a:xfrm>
                <a:off x="3987800" y="4800600"/>
                <a:ext cx="381000" cy="293132"/>
              </a:xfrm>
              <a:prstGeom prst="rect">
                <a:avLst/>
              </a:prstGeom>
              <a:solidFill>
                <a:schemeClr val="tx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 smtClean="0">
                    <a:solidFill>
                      <a:schemeClr val="bg1"/>
                    </a:solidFill>
                    <a:latin typeface="Tahoma" pitchFamily="34" charset="0"/>
                    <a:cs typeface="Tahoma" pitchFamily="34" charset="0"/>
                  </a:rPr>
                  <a:t>x4</a:t>
                </a:r>
                <a:endParaRPr lang="en-US" sz="1400" dirty="0">
                  <a:solidFill>
                    <a:schemeClr val="bg1"/>
                  </a:solidFill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179" name="Up-Down Arrow 178"/>
              <p:cNvSpPr/>
              <p:nvPr/>
            </p:nvSpPr>
            <p:spPr>
              <a:xfrm>
                <a:off x="4064000" y="4343400"/>
                <a:ext cx="228600" cy="457200"/>
              </a:xfrm>
              <a:prstGeom prst="upDownArrow">
                <a:avLst/>
              </a:prstGeom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0" name="Rectangle 179"/>
              <p:cNvSpPr/>
              <p:nvPr/>
            </p:nvSpPr>
            <p:spPr>
              <a:xfrm>
                <a:off x="4419600" y="4800600"/>
                <a:ext cx="381000" cy="293132"/>
              </a:xfrm>
              <a:prstGeom prst="rect">
                <a:avLst/>
              </a:prstGeom>
              <a:solidFill>
                <a:schemeClr val="tx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 smtClean="0">
                    <a:solidFill>
                      <a:schemeClr val="bg1"/>
                    </a:solidFill>
                    <a:latin typeface="Tahoma" pitchFamily="34" charset="0"/>
                    <a:cs typeface="Tahoma" pitchFamily="34" charset="0"/>
                  </a:rPr>
                  <a:t>x4</a:t>
                </a:r>
                <a:endParaRPr lang="en-US" sz="1400" dirty="0">
                  <a:solidFill>
                    <a:schemeClr val="bg1"/>
                  </a:solidFill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181" name="Up-Down Arrow 180"/>
              <p:cNvSpPr/>
              <p:nvPr/>
            </p:nvSpPr>
            <p:spPr>
              <a:xfrm>
                <a:off x="4495800" y="4343400"/>
                <a:ext cx="228600" cy="457200"/>
              </a:xfrm>
              <a:prstGeom prst="upDownArrow">
                <a:avLst/>
              </a:prstGeom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2" name="Rectangle 181"/>
              <p:cNvSpPr/>
              <p:nvPr/>
            </p:nvSpPr>
            <p:spPr>
              <a:xfrm>
                <a:off x="4851400" y="4800600"/>
                <a:ext cx="381000" cy="293132"/>
              </a:xfrm>
              <a:prstGeom prst="rect">
                <a:avLst/>
              </a:prstGeom>
              <a:solidFill>
                <a:schemeClr val="tx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 smtClean="0">
                    <a:solidFill>
                      <a:schemeClr val="bg1"/>
                    </a:solidFill>
                    <a:latin typeface="Tahoma" pitchFamily="34" charset="0"/>
                    <a:cs typeface="Tahoma" pitchFamily="34" charset="0"/>
                  </a:rPr>
                  <a:t>x4</a:t>
                </a:r>
                <a:endParaRPr lang="en-US" sz="1400" dirty="0">
                  <a:solidFill>
                    <a:schemeClr val="bg1"/>
                  </a:solidFill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183" name="Up-Down Arrow 182"/>
              <p:cNvSpPr/>
              <p:nvPr/>
            </p:nvSpPr>
            <p:spPr>
              <a:xfrm>
                <a:off x="4927600" y="4343400"/>
                <a:ext cx="228600" cy="457200"/>
              </a:xfrm>
              <a:prstGeom prst="upDownArrow">
                <a:avLst/>
              </a:prstGeom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4" name="Rectangle 183"/>
              <p:cNvSpPr/>
              <p:nvPr/>
            </p:nvSpPr>
            <p:spPr>
              <a:xfrm>
                <a:off x="5283200" y="4800600"/>
                <a:ext cx="381000" cy="293132"/>
              </a:xfrm>
              <a:prstGeom prst="rect">
                <a:avLst/>
              </a:prstGeom>
              <a:solidFill>
                <a:schemeClr val="tx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 smtClean="0">
                    <a:solidFill>
                      <a:schemeClr val="bg1"/>
                    </a:solidFill>
                    <a:latin typeface="Tahoma" pitchFamily="34" charset="0"/>
                    <a:cs typeface="Tahoma" pitchFamily="34" charset="0"/>
                  </a:rPr>
                  <a:t>x4</a:t>
                </a:r>
                <a:endParaRPr lang="en-US" sz="1400" dirty="0">
                  <a:solidFill>
                    <a:schemeClr val="bg1"/>
                  </a:solidFill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185" name="Up-Down Arrow 184"/>
              <p:cNvSpPr/>
              <p:nvPr/>
            </p:nvSpPr>
            <p:spPr>
              <a:xfrm>
                <a:off x="5359400" y="4343400"/>
                <a:ext cx="228600" cy="457200"/>
              </a:xfrm>
              <a:prstGeom prst="upDownArrow">
                <a:avLst/>
              </a:prstGeom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6" name="Rectangle 185"/>
              <p:cNvSpPr/>
              <p:nvPr/>
            </p:nvSpPr>
            <p:spPr>
              <a:xfrm>
                <a:off x="5715000" y="4800600"/>
                <a:ext cx="381000" cy="293132"/>
              </a:xfrm>
              <a:prstGeom prst="rect">
                <a:avLst/>
              </a:prstGeom>
              <a:solidFill>
                <a:schemeClr val="tx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 smtClean="0">
                    <a:solidFill>
                      <a:schemeClr val="bg1"/>
                    </a:solidFill>
                    <a:latin typeface="Tahoma" pitchFamily="34" charset="0"/>
                    <a:cs typeface="Tahoma" pitchFamily="34" charset="0"/>
                  </a:rPr>
                  <a:t>x4</a:t>
                </a:r>
                <a:endParaRPr lang="en-US" sz="1400" dirty="0">
                  <a:solidFill>
                    <a:schemeClr val="bg1"/>
                  </a:solidFill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187" name="Up-Down Arrow 186"/>
              <p:cNvSpPr/>
              <p:nvPr/>
            </p:nvSpPr>
            <p:spPr>
              <a:xfrm>
                <a:off x="5791200" y="4343400"/>
                <a:ext cx="228600" cy="457200"/>
              </a:xfrm>
              <a:prstGeom prst="upDownArrow">
                <a:avLst/>
              </a:prstGeom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8" name="Rectangle 187"/>
              <p:cNvSpPr/>
              <p:nvPr/>
            </p:nvSpPr>
            <p:spPr>
              <a:xfrm>
                <a:off x="6146800" y="4800600"/>
                <a:ext cx="381000" cy="293132"/>
              </a:xfrm>
              <a:prstGeom prst="rect">
                <a:avLst/>
              </a:prstGeom>
              <a:solidFill>
                <a:schemeClr val="tx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 smtClean="0">
                    <a:solidFill>
                      <a:schemeClr val="bg1"/>
                    </a:solidFill>
                    <a:latin typeface="Tahoma" pitchFamily="34" charset="0"/>
                    <a:cs typeface="Tahoma" pitchFamily="34" charset="0"/>
                  </a:rPr>
                  <a:t>x4</a:t>
                </a:r>
                <a:endParaRPr lang="en-US" sz="1400" dirty="0">
                  <a:solidFill>
                    <a:schemeClr val="bg1"/>
                  </a:solidFill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189" name="Up-Down Arrow 188"/>
              <p:cNvSpPr/>
              <p:nvPr/>
            </p:nvSpPr>
            <p:spPr>
              <a:xfrm>
                <a:off x="6223000" y="4343400"/>
                <a:ext cx="228600" cy="457200"/>
              </a:xfrm>
              <a:prstGeom prst="upDownArrow">
                <a:avLst/>
              </a:prstGeom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0" name="Rectangle 189"/>
              <p:cNvSpPr/>
              <p:nvPr/>
            </p:nvSpPr>
            <p:spPr>
              <a:xfrm>
                <a:off x="6578600" y="4800600"/>
                <a:ext cx="381000" cy="293132"/>
              </a:xfrm>
              <a:prstGeom prst="rect">
                <a:avLst/>
              </a:prstGeom>
              <a:solidFill>
                <a:schemeClr val="tx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 smtClean="0">
                    <a:solidFill>
                      <a:schemeClr val="bg1"/>
                    </a:solidFill>
                    <a:latin typeface="Tahoma" pitchFamily="34" charset="0"/>
                    <a:cs typeface="Tahoma" pitchFamily="34" charset="0"/>
                  </a:rPr>
                  <a:t>x4</a:t>
                </a:r>
                <a:endParaRPr lang="en-US" sz="1400" dirty="0">
                  <a:solidFill>
                    <a:schemeClr val="bg1"/>
                  </a:solidFill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191" name="Up-Down Arrow 190"/>
              <p:cNvSpPr/>
              <p:nvPr/>
            </p:nvSpPr>
            <p:spPr>
              <a:xfrm>
                <a:off x="6654800" y="4343400"/>
                <a:ext cx="228600" cy="457200"/>
              </a:xfrm>
              <a:prstGeom prst="upDownArrow">
                <a:avLst/>
              </a:prstGeom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2" name="Rectangle 191"/>
              <p:cNvSpPr/>
              <p:nvPr/>
            </p:nvSpPr>
            <p:spPr>
              <a:xfrm>
                <a:off x="7010400" y="4800600"/>
                <a:ext cx="381000" cy="293132"/>
              </a:xfrm>
              <a:prstGeom prst="rect">
                <a:avLst/>
              </a:prstGeom>
              <a:solidFill>
                <a:schemeClr val="tx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 smtClean="0">
                    <a:solidFill>
                      <a:schemeClr val="bg1"/>
                    </a:solidFill>
                    <a:latin typeface="Tahoma" pitchFamily="34" charset="0"/>
                    <a:cs typeface="Tahoma" pitchFamily="34" charset="0"/>
                  </a:rPr>
                  <a:t>x4</a:t>
                </a:r>
                <a:endParaRPr lang="en-US" sz="1400" dirty="0">
                  <a:solidFill>
                    <a:schemeClr val="bg1"/>
                  </a:solidFill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193" name="Up-Down Arrow 192"/>
              <p:cNvSpPr/>
              <p:nvPr/>
            </p:nvSpPr>
            <p:spPr>
              <a:xfrm>
                <a:off x="7086600" y="4343400"/>
                <a:ext cx="228600" cy="457200"/>
              </a:xfrm>
              <a:prstGeom prst="upDownArrow">
                <a:avLst/>
              </a:prstGeom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4" name="Rectangle 193"/>
              <p:cNvSpPr/>
              <p:nvPr/>
            </p:nvSpPr>
            <p:spPr>
              <a:xfrm>
                <a:off x="7442200" y="4800600"/>
                <a:ext cx="381000" cy="293132"/>
              </a:xfrm>
              <a:prstGeom prst="rect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 smtClean="0">
                    <a:solidFill>
                      <a:schemeClr val="bg1"/>
                    </a:solidFill>
                    <a:latin typeface="Tahoma" pitchFamily="34" charset="0"/>
                    <a:cs typeface="Tahoma" pitchFamily="34" charset="0"/>
                  </a:rPr>
                  <a:t>x4</a:t>
                </a:r>
                <a:endParaRPr lang="en-US" sz="1400" dirty="0">
                  <a:solidFill>
                    <a:schemeClr val="bg1"/>
                  </a:solidFill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195" name="Up-Down Arrow 194"/>
              <p:cNvSpPr/>
              <p:nvPr/>
            </p:nvSpPr>
            <p:spPr>
              <a:xfrm>
                <a:off x="7518400" y="4343400"/>
                <a:ext cx="228600" cy="457200"/>
              </a:xfrm>
              <a:prstGeom prst="upDownArrow">
                <a:avLst/>
              </a:prstGeom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6" name="Rectangle 195"/>
              <p:cNvSpPr/>
              <p:nvPr/>
            </p:nvSpPr>
            <p:spPr>
              <a:xfrm>
                <a:off x="7874000" y="4800600"/>
                <a:ext cx="381000" cy="293132"/>
              </a:xfrm>
              <a:prstGeom prst="rect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 smtClean="0">
                    <a:solidFill>
                      <a:schemeClr val="bg1"/>
                    </a:solidFill>
                    <a:latin typeface="Tahoma" pitchFamily="34" charset="0"/>
                    <a:cs typeface="Tahoma" pitchFamily="34" charset="0"/>
                  </a:rPr>
                  <a:t>x4</a:t>
                </a:r>
                <a:endParaRPr lang="en-US" sz="1400" dirty="0">
                  <a:solidFill>
                    <a:schemeClr val="bg1"/>
                  </a:solidFill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197" name="Up-Down Arrow 196"/>
              <p:cNvSpPr/>
              <p:nvPr/>
            </p:nvSpPr>
            <p:spPr>
              <a:xfrm>
                <a:off x="7950200" y="4343400"/>
                <a:ext cx="228600" cy="457200"/>
              </a:xfrm>
              <a:prstGeom prst="upDownArrow">
                <a:avLst/>
              </a:prstGeom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198" name="Straight Connector 197"/>
            <p:cNvCxnSpPr/>
            <p:nvPr/>
          </p:nvCxnSpPr>
          <p:spPr>
            <a:xfrm>
              <a:off x="533400" y="5867400"/>
              <a:ext cx="8001000" cy="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9" name="Straight Connector 198"/>
            <p:cNvCxnSpPr/>
            <p:nvPr/>
          </p:nvCxnSpPr>
          <p:spPr>
            <a:xfrm rot="5400000" flipH="1" flipV="1">
              <a:off x="7848600" y="5181600"/>
              <a:ext cx="1371600" cy="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0" name="TextBox 199"/>
            <p:cNvSpPr txBox="1"/>
            <p:nvPr/>
          </p:nvSpPr>
          <p:spPr>
            <a:xfrm>
              <a:off x="838200" y="4191000"/>
              <a:ext cx="69342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chemeClr val="bg1"/>
                  </a:solidFill>
                  <a:latin typeface="Verdana" pitchFamily="34" charset="0"/>
                </a:rPr>
                <a:t>144-bit wide data bus</a:t>
              </a:r>
              <a:endParaRPr lang="en-US" sz="1400" dirty="0">
                <a:solidFill>
                  <a:schemeClr val="bg1"/>
                </a:solidFill>
                <a:latin typeface="Verdana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x8 </a:t>
            </a:r>
            <a:r>
              <a:rPr lang="en-US" dirty="0" err="1" smtClean="0"/>
              <a:t>Chipkill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915400" cy="31242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x8 </a:t>
            </a:r>
            <a:r>
              <a:rPr lang="en-US" sz="2800" dirty="0" err="1" smtClean="0"/>
              <a:t>chipkill</a:t>
            </a:r>
            <a:r>
              <a:rPr lang="en-US" sz="2800" dirty="0" smtClean="0"/>
              <a:t> with </a:t>
            </a:r>
            <a:r>
              <a:rPr lang="en-US" sz="2800" dirty="0" smtClean="0"/>
              <a:t>the same access granularity</a:t>
            </a:r>
            <a:endParaRPr lang="en-US" sz="2800" dirty="0" smtClean="0"/>
          </a:p>
          <a:p>
            <a:pPr lvl="1"/>
            <a:r>
              <a:rPr lang="en-US" sz="2400" dirty="0" smtClean="0"/>
              <a:t>152-bit wide data path</a:t>
            </a:r>
          </a:p>
          <a:p>
            <a:pPr lvl="2"/>
            <a:r>
              <a:rPr lang="en-US" sz="2000" dirty="0" smtClean="0"/>
              <a:t>128-bit data + 24-bit ECC</a:t>
            </a:r>
          </a:p>
          <a:p>
            <a:pPr lvl="2"/>
            <a:r>
              <a:rPr lang="en-US" sz="2000" dirty="0" smtClean="0"/>
              <a:t>Redundancy overhead: 18.75%</a:t>
            </a:r>
          </a:p>
          <a:p>
            <a:pPr lvl="1"/>
            <a:r>
              <a:rPr lang="en-US" sz="2400" dirty="0" smtClean="0"/>
              <a:t>Need a custom-designed DIMM</a:t>
            </a:r>
          </a:p>
          <a:p>
            <a:pPr lvl="2"/>
            <a:r>
              <a:rPr lang="en-US" sz="2000" dirty="0" smtClean="0"/>
              <a:t>Increase the system cost a lot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30B40-9C9D-45F1-8041-80A8CB8CB50B}" type="slidenum">
              <a:rPr lang="en-US" smtClean="0"/>
              <a:pPr/>
              <a:t>14</a:t>
            </a:fld>
            <a:endParaRPr lang="en-US" dirty="0"/>
          </a:p>
        </p:txBody>
      </p:sp>
      <p:grpSp>
        <p:nvGrpSpPr>
          <p:cNvPr id="139" name="Group 138"/>
          <p:cNvGrpSpPr/>
          <p:nvPr/>
        </p:nvGrpSpPr>
        <p:grpSpPr>
          <a:xfrm>
            <a:off x="533400" y="3733800"/>
            <a:ext cx="8077200" cy="2971800"/>
            <a:chOff x="381000" y="3810000"/>
            <a:chExt cx="8077200" cy="2971800"/>
          </a:xfrm>
        </p:grpSpPr>
        <p:sp>
          <p:nvSpPr>
            <p:cNvPr id="93" name="TextBox 92"/>
            <p:cNvSpPr txBox="1"/>
            <p:nvPr/>
          </p:nvSpPr>
          <p:spPr>
            <a:xfrm>
              <a:off x="838200" y="4264223"/>
              <a:ext cx="69342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chemeClr val="bg1"/>
                  </a:solidFill>
                  <a:latin typeface="Verdana" pitchFamily="34" charset="0"/>
                </a:rPr>
                <a:t>152-bit wide data bus</a:t>
              </a:r>
              <a:endParaRPr lang="en-US" sz="1400" dirty="0">
                <a:solidFill>
                  <a:schemeClr val="bg1"/>
                </a:solidFill>
                <a:latin typeface="Verdana" pitchFamily="34" charset="0"/>
              </a:endParaRPr>
            </a:p>
          </p:txBody>
        </p:sp>
        <p:grpSp>
          <p:nvGrpSpPr>
            <p:cNvPr id="94" name="Group 93"/>
            <p:cNvGrpSpPr/>
            <p:nvPr/>
          </p:nvGrpSpPr>
          <p:grpSpPr>
            <a:xfrm>
              <a:off x="381000" y="4572000"/>
              <a:ext cx="7620000" cy="838200"/>
              <a:chOff x="228600" y="1295400"/>
              <a:chExt cx="7620000" cy="838200"/>
            </a:xfrm>
          </p:grpSpPr>
          <p:sp>
            <p:nvSpPr>
              <p:cNvPr id="95" name="Rectangle 94"/>
              <p:cNvSpPr/>
              <p:nvPr/>
            </p:nvSpPr>
            <p:spPr>
              <a:xfrm>
                <a:off x="228600" y="1524000"/>
                <a:ext cx="7620000" cy="609600"/>
              </a:xfrm>
              <a:prstGeom prst="rect">
                <a:avLst/>
              </a:prstGeom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6" name="Rectangle 95"/>
              <p:cNvSpPr/>
              <p:nvPr/>
            </p:nvSpPr>
            <p:spPr>
              <a:xfrm>
                <a:off x="304800" y="1752600"/>
                <a:ext cx="762000" cy="304800"/>
              </a:xfrm>
              <a:prstGeom prst="rect">
                <a:avLst/>
              </a:prstGeom>
              <a:solidFill>
                <a:schemeClr val="tx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 smtClean="0">
                    <a:solidFill>
                      <a:schemeClr val="bg1"/>
                    </a:solidFill>
                    <a:latin typeface="Tahoma" pitchFamily="34" charset="0"/>
                    <a:cs typeface="Tahoma" pitchFamily="34" charset="0"/>
                  </a:rPr>
                  <a:t>x8</a:t>
                </a:r>
                <a:endParaRPr lang="en-US" sz="1400" dirty="0">
                  <a:solidFill>
                    <a:schemeClr val="bg1"/>
                  </a:solidFill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97" name="Up-Down Arrow 96"/>
              <p:cNvSpPr/>
              <p:nvPr/>
            </p:nvSpPr>
            <p:spPr>
              <a:xfrm>
                <a:off x="609600" y="1295400"/>
                <a:ext cx="228600" cy="457200"/>
              </a:xfrm>
              <a:prstGeom prst="upDownArrow">
                <a:avLst/>
              </a:prstGeom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8" name="Rectangle 97"/>
              <p:cNvSpPr/>
              <p:nvPr/>
            </p:nvSpPr>
            <p:spPr>
              <a:xfrm>
                <a:off x="1143000" y="1752600"/>
                <a:ext cx="762000" cy="304800"/>
              </a:xfrm>
              <a:prstGeom prst="rect">
                <a:avLst/>
              </a:prstGeom>
              <a:solidFill>
                <a:schemeClr val="tx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 smtClean="0">
                    <a:solidFill>
                      <a:schemeClr val="bg1"/>
                    </a:solidFill>
                    <a:latin typeface="Tahoma" pitchFamily="34" charset="0"/>
                    <a:cs typeface="Tahoma" pitchFamily="34" charset="0"/>
                  </a:rPr>
                  <a:t>x8</a:t>
                </a:r>
                <a:endParaRPr lang="en-US" sz="1400" dirty="0">
                  <a:solidFill>
                    <a:schemeClr val="bg1"/>
                  </a:solidFill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99" name="Up-Down Arrow 98"/>
              <p:cNvSpPr/>
              <p:nvPr/>
            </p:nvSpPr>
            <p:spPr>
              <a:xfrm>
                <a:off x="1447800" y="1295400"/>
                <a:ext cx="228600" cy="457200"/>
              </a:xfrm>
              <a:prstGeom prst="upDownArrow">
                <a:avLst/>
              </a:prstGeom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0" name="Rectangle 99"/>
              <p:cNvSpPr/>
              <p:nvPr/>
            </p:nvSpPr>
            <p:spPr>
              <a:xfrm>
                <a:off x="1981200" y="1752600"/>
                <a:ext cx="762000" cy="304800"/>
              </a:xfrm>
              <a:prstGeom prst="rect">
                <a:avLst/>
              </a:prstGeom>
              <a:solidFill>
                <a:schemeClr val="tx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 smtClean="0">
                    <a:solidFill>
                      <a:schemeClr val="bg1"/>
                    </a:solidFill>
                    <a:latin typeface="Tahoma" pitchFamily="34" charset="0"/>
                    <a:cs typeface="Tahoma" pitchFamily="34" charset="0"/>
                  </a:rPr>
                  <a:t>x8</a:t>
                </a:r>
                <a:endParaRPr lang="en-US" sz="1400" dirty="0">
                  <a:solidFill>
                    <a:schemeClr val="bg1"/>
                  </a:solidFill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101" name="Up-Down Arrow 100"/>
              <p:cNvSpPr/>
              <p:nvPr/>
            </p:nvSpPr>
            <p:spPr>
              <a:xfrm>
                <a:off x="2286000" y="1295400"/>
                <a:ext cx="228600" cy="457200"/>
              </a:xfrm>
              <a:prstGeom prst="upDownArrow">
                <a:avLst/>
              </a:prstGeom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2" name="Rectangle 101"/>
              <p:cNvSpPr/>
              <p:nvPr/>
            </p:nvSpPr>
            <p:spPr>
              <a:xfrm>
                <a:off x="2819400" y="1752600"/>
                <a:ext cx="762000" cy="304800"/>
              </a:xfrm>
              <a:prstGeom prst="rect">
                <a:avLst/>
              </a:prstGeom>
              <a:solidFill>
                <a:schemeClr val="tx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 smtClean="0">
                    <a:solidFill>
                      <a:schemeClr val="bg1"/>
                    </a:solidFill>
                    <a:latin typeface="Tahoma" pitchFamily="34" charset="0"/>
                    <a:cs typeface="Tahoma" pitchFamily="34" charset="0"/>
                  </a:rPr>
                  <a:t>x8</a:t>
                </a:r>
                <a:endParaRPr lang="en-US" sz="1400" dirty="0">
                  <a:solidFill>
                    <a:schemeClr val="bg1"/>
                  </a:solidFill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103" name="Up-Down Arrow 102"/>
              <p:cNvSpPr/>
              <p:nvPr/>
            </p:nvSpPr>
            <p:spPr>
              <a:xfrm>
                <a:off x="3124200" y="1295400"/>
                <a:ext cx="228600" cy="457200"/>
              </a:xfrm>
              <a:prstGeom prst="upDownArrow">
                <a:avLst/>
              </a:prstGeom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4" name="Rectangle 103"/>
              <p:cNvSpPr/>
              <p:nvPr/>
            </p:nvSpPr>
            <p:spPr>
              <a:xfrm>
                <a:off x="3657600" y="1752600"/>
                <a:ext cx="762000" cy="304800"/>
              </a:xfrm>
              <a:prstGeom prst="rect">
                <a:avLst/>
              </a:prstGeom>
              <a:solidFill>
                <a:schemeClr val="tx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 smtClean="0">
                    <a:solidFill>
                      <a:schemeClr val="bg1"/>
                    </a:solidFill>
                    <a:latin typeface="Tahoma" pitchFamily="34" charset="0"/>
                    <a:cs typeface="Tahoma" pitchFamily="34" charset="0"/>
                  </a:rPr>
                  <a:t>x8</a:t>
                </a:r>
                <a:endParaRPr lang="en-US" sz="1400" dirty="0">
                  <a:solidFill>
                    <a:schemeClr val="bg1"/>
                  </a:solidFill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105" name="Up-Down Arrow 104"/>
              <p:cNvSpPr/>
              <p:nvPr/>
            </p:nvSpPr>
            <p:spPr>
              <a:xfrm>
                <a:off x="3962400" y="1295400"/>
                <a:ext cx="228600" cy="457200"/>
              </a:xfrm>
              <a:prstGeom prst="upDownArrow">
                <a:avLst/>
              </a:prstGeom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4495800" y="1752600"/>
                <a:ext cx="762000" cy="304800"/>
              </a:xfrm>
              <a:prstGeom prst="rect">
                <a:avLst/>
              </a:prstGeom>
              <a:solidFill>
                <a:schemeClr val="tx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 smtClean="0">
                    <a:solidFill>
                      <a:schemeClr val="bg1"/>
                    </a:solidFill>
                    <a:latin typeface="Tahoma" pitchFamily="34" charset="0"/>
                    <a:cs typeface="Tahoma" pitchFamily="34" charset="0"/>
                  </a:rPr>
                  <a:t>x8</a:t>
                </a:r>
                <a:endParaRPr lang="en-US" sz="1400" dirty="0">
                  <a:solidFill>
                    <a:schemeClr val="bg1"/>
                  </a:solidFill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107" name="Up-Down Arrow 106"/>
              <p:cNvSpPr/>
              <p:nvPr/>
            </p:nvSpPr>
            <p:spPr>
              <a:xfrm>
                <a:off x="4800600" y="1295400"/>
                <a:ext cx="228600" cy="457200"/>
              </a:xfrm>
              <a:prstGeom prst="upDownArrow">
                <a:avLst/>
              </a:prstGeom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8" name="Rectangle 107"/>
              <p:cNvSpPr/>
              <p:nvPr/>
            </p:nvSpPr>
            <p:spPr>
              <a:xfrm>
                <a:off x="5334000" y="1752600"/>
                <a:ext cx="762000" cy="304800"/>
              </a:xfrm>
              <a:prstGeom prst="rect">
                <a:avLst/>
              </a:prstGeom>
              <a:solidFill>
                <a:schemeClr val="tx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 smtClean="0">
                    <a:solidFill>
                      <a:schemeClr val="bg1"/>
                    </a:solidFill>
                    <a:latin typeface="Tahoma" pitchFamily="34" charset="0"/>
                    <a:cs typeface="Tahoma" pitchFamily="34" charset="0"/>
                  </a:rPr>
                  <a:t>x8</a:t>
                </a:r>
                <a:endParaRPr lang="en-US" sz="1400" dirty="0">
                  <a:solidFill>
                    <a:schemeClr val="bg1"/>
                  </a:solidFill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109" name="Up-Down Arrow 108"/>
              <p:cNvSpPr/>
              <p:nvPr/>
            </p:nvSpPr>
            <p:spPr>
              <a:xfrm>
                <a:off x="5638800" y="1295400"/>
                <a:ext cx="228600" cy="457200"/>
              </a:xfrm>
              <a:prstGeom prst="upDownArrow">
                <a:avLst/>
              </a:prstGeom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0" name="Rectangle 109"/>
              <p:cNvSpPr/>
              <p:nvPr/>
            </p:nvSpPr>
            <p:spPr>
              <a:xfrm>
                <a:off x="6172200" y="1752600"/>
                <a:ext cx="762000" cy="304800"/>
              </a:xfrm>
              <a:prstGeom prst="rect">
                <a:avLst/>
              </a:prstGeom>
              <a:solidFill>
                <a:schemeClr val="tx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 smtClean="0">
                    <a:solidFill>
                      <a:schemeClr val="bg1"/>
                    </a:solidFill>
                    <a:latin typeface="Tahoma" pitchFamily="34" charset="0"/>
                    <a:cs typeface="Tahoma" pitchFamily="34" charset="0"/>
                  </a:rPr>
                  <a:t>x8</a:t>
                </a:r>
                <a:endParaRPr lang="en-US" sz="1400" dirty="0">
                  <a:solidFill>
                    <a:schemeClr val="bg1"/>
                  </a:solidFill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111" name="Up-Down Arrow 110"/>
              <p:cNvSpPr/>
              <p:nvPr/>
            </p:nvSpPr>
            <p:spPr>
              <a:xfrm>
                <a:off x="6477000" y="1295400"/>
                <a:ext cx="228600" cy="457200"/>
              </a:xfrm>
              <a:prstGeom prst="upDownArrow">
                <a:avLst/>
              </a:prstGeom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2" name="Rectangle 111"/>
              <p:cNvSpPr/>
              <p:nvPr/>
            </p:nvSpPr>
            <p:spPr>
              <a:xfrm>
                <a:off x="7010400" y="1752600"/>
                <a:ext cx="762000" cy="304800"/>
              </a:xfrm>
              <a:prstGeom prst="rect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 smtClean="0">
                    <a:solidFill>
                      <a:schemeClr val="bg1"/>
                    </a:solidFill>
                    <a:latin typeface="Tahoma" pitchFamily="34" charset="0"/>
                    <a:cs typeface="Tahoma" pitchFamily="34" charset="0"/>
                  </a:rPr>
                  <a:t>x8</a:t>
                </a:r>
                <a:endParaRPr lang="en-US" sz="1400" dirty="0">
                  <a:solidFill>
                    <a:schemeClr val="bg1"/>
                  </a:solidFill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113" name="Up-Down Arrow 112"/>
              <p:cNvSpPr/>
              <p:nvPr/>
            </p:nvSpPr>
            <p:spPr>
              <a:xfrm>
                <a:off x="7315200" y="1295400"/>
                <a:ext cx="228600" cy="457200"/>
              </a:xfrm>
              <a:prstGeom prst="upDownArrow">
                <a:avLst/>
              </a:prstGeom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14" name="Group 113"/>
            <p:cNvGrpSpPr/>
            <p:nvPr/>
          </p:nvGrpSpPr>
          <p:grpSpPr>
            <a:xfrm>
              <a:off x="381000" y="5943600"/>
              <a:ext cx="7620000" cy="838200"/>
              <a:chOff x="228600" y="1295400"/>
              <a:chExt cx="7620000" cy="838200"/>
            </a:xfrm>
          </p:grpSpPr>
          <p:sp>
            <p:nvSpPr>
              <p:cNvPr id="115" name="Rectangle 114"/>
              <p:cNvSpPr/>
              <p:nvPr/>
            </p:nvSpPr>
            <p:spPr>
              <a:xfrm>
                <a:off x="228600" y="1524000"/>
                <a:ext cx="7620000" cy="609600"/>
              </a:xfrm>
              <a:prstGeom prst="rect">
                <a:avLst/>
              </a:prstGeom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6" name="Rectangle 115"/>
              <p:cNvSpPr/>
              <p:nvPr/>
            </p:nvSpPr>
            <p:spPr>
              <a:xfrm>
                <a:off x="304800" y="1752600"/>
                <a:ext cx="762000" cy="304800"/>
              </a:xfrm>
              <a:prstGeom prst="rect">
                <a:avLst/>
              </a:prstGeom>
              <a:solidFill>
                <a:schemeClr val="tx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 smtClean="0">
                    <a:solidFill>
                      <a:schemeClr val="bg1"/>
                    </a:solidFill>
                    <a:latin typeface="Tahoma" pitchFamily="34" charset="0"/>
                    <a:cs typeface="Tahoma" pitchFamily="34" charset="0"/>
                  </a:rPr>
                  <a:t>x8</a:t>
                </a:r>
                <a:endParaRPr lang="en-US" sz="1400" dirty="0">
                  <a:solidFill>
                    <a:schemeClr val="bg1"/>
                  </a:solidFill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117" name="Up-Down Arrow 116"/>
              <p:cNvSpPr/>
              <p:nvPr/>
            </p:nvSpPr>
            <p:spPr>
              <a:xfrm>
                <a:off x="609600" y="1295400"/>
                <a:ext cx="228600" cy="457200"/>
              </a:xfrm>
              <a:prstGeom prst="upDownArrow">
                <a:avLst/>
              </a:prstGeom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8" name="Rectangle 117"/>
              <p:cNvSpPr/>
              <p:nvPr/>
            </p:nvSpPr>
            <p:spPr>
              <a:xfrm>
                <a:off x="1143000" y="1752600"/>
                <a:ext cx="762000" cy="304800"/>
              </a:xfrm>
              <a:prstGeom prst="rect">
                <a:avLst/>
              </a:prstGeom>
              <a:solidFill>
                <a:schemeClr val="tx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 smtClean="0">
                    <a:solidFill>
                      <a:schemeClr val="bg1"/>
                    </a:solidFill>
                    <a:latin typeface="Tahoma" pitchFamily="34" charset="0"/>
                    <a:cs typeface="Tahoma" pitchFamily="34" charset="0"/>
                  </a:rPr>
                  <a:t>x8</a:t>
                </a:r>
                <a:endParaRPr lang="en-US" sz="1400" dirty="0">
                  <a:solidFill>
                    <a:schemeClr val="bg1"/>
                  </a:solidFill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119" name="Up-Down Arrow 118"/>
              <p:cNvSpPr/>
              <p:nvPr/>
            </p:nvSpPr>
            <p:spPr>
              <a:xfrm>
                <a:off x="1447800" y="1295400"/>
                <a:ext cx="228600" cy="457200"/>
              </a:xfrm>
              <a:prstGeom prst="upDownArrow">
                <a:avLst/>
              </a:prstGeom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0" name="Rectangle 119"/>
              <p:cNvSpPr/>
              <p:nvPr/>
            </p:nvSpPr>
            <p:spPr>
              <a:xfrm>
                <a:off x="1981200" y="1752600"/>
                <a:ext cx="762000" cy="304800"/>
              </a:xfrm>
              <a:prstGeom prst="rect">
                <a:avLst/>
              </a:prstGeom>
              <a:solidFill>
                <a:schemeClr val="tx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 smtClean="0">
                    <a:solidFill>
                      <a:schemeClr val="bg1"/>
                    </a:solidFill>
                    <a:latin typeface="Tahoma" pitchFamily="34" charset="0"/>
                    <a:cs typeface="Tahoma" pitchFamily="34" charset="0"/>
                  </a:rPr>
                  <a:t>x8</a:t>
                </a:r>
                <a:endParaRPr lang="en-US" sz="1400" dirty="0">
                  <a:solidFill>
                    <a:schemeClr val="bg1"/>
                  </a:solidFill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121" name="Up-Down Arrow 120"/>
              <p:cNvSpPr/>
              <p:nvPr/>
            </p:nvSpPr>
            <p:spPr>
              <a:xfrm>
                <a:off x="2286000" y="1295400"/>
                <a:ext cx="228600" cy="457200"/>
              </a:xfrm>
              <a:prstGeom prst="upDownArrow">
                <a:avLst/>
              </a:prstGeom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2" name="Rectangle 121"/>
              <p:cNvSpPr/>
              <p:nvPr/>
            </p:nvSpPr>
            <p:spPr>
              <a:xfrm>
                <a:off x="2819400" y="1752600"/>
                <a:ext cx="762000" cy="304800"/>
              </a:xfrm>
              <a:prstGeom prst="rect">
                <a:avLst/>
              </a:prstGeom>
              <a:solidFill>
                <a:schemeClr val="tx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 smtClean="0">
                    <a:solidFill>
                      <a:schemeClr val="bg1"/>
                    </a:solidFill>
                    <a:latin typeface="Tahoma" pitchFamily="34" charset="0"/>
                    <a:cs typeface="Tahoma" pitchFamily="34" charset="0"/>
                  </a:rPr>
                  <a:t>x8</a:t>
                </a:r>
                <a:endParaRPr lang="en-US" sz="1400" dirty="0">
                  <a:solidFill>
                    <a:schemeClr val="bg1"/>
                  </a:solidFill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123" name="Up-Down Arrow 122"/>
              <p:cNvSpPr/>
              <p:nvPr/>
            </p:nvSpPr>
            <p:spPr>
              <a:xfrm>
                <a:off x="3124200" y="1295400"/>
                <a:ext cx="228600" cy="457200"/>
              </a:xfrm>
              <a:prstGeom prst="upDownArrow">
                <a:avLst/>
              </a:prstGeom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4" name="Rectangle 123"/>
              <p:cNvSpPr/>
              <p:nvPr/>
            </p:nvSpPr>
            <p:spPr>
              <a:xfrm>
                <a:off x="3657600" y="1752600"/>
                <a:ext cx="762000" cy="304800"/>
              </a:xfrm>
              <a:prstGeom prst="rect">
                <a:avLst/>
              </a:prstGeom>
              <a:solidFill>
                <a:schemeClr val="tx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 smtClean="0">
                    <a:solidFill>
                      <a:schemeClr val="bg1"/>
                    </a:solidFill>
                    <a:latin typeface="Tahoma" pitchFamily="34" charset="0"/>
                    <a:cs typeface="Tahoma" pitchFamily="34" charset="0"/>
                  </a:rPr>
                  <a:t>x8</a:t>
                </a:r>
                <a:endParaRPr lang="en-US" sz="1400" dirty="0">
                  <a:solidFill>
                    <a:schemeClr val="bg1"/>
                  </a:solidFill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125" name="Up-Down Arrow 124"/>
              <p:cNvSpPr/>
              <p:nvPr/>
            </p:nvSpPr>
            <p:spPr>
              <a:xfrm>
                <a:off x="3962400" y="1295400"/>
                <a:ext cx="228600" cy="457200"/>
              </a:xfrm>
              <a:prstGeom prst="upDownArrow">
                <a:avLst/>
              </a:prstGeom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6" name="Rectangle 125"/>
              <p:cNvSpPr/>
              <p:nvPr/>
            </p:nvSpPr>
            <p:spPr>
              <a:xfrm>
                <a:off x="4495800" y="1752600"/>
                <a:ext cx="762000" cy="304800"/>
              </a:xfrm>
              <a:prstGeom prst="rect">
                <a:avLst/>
              </a:prstGeom>
              <a:solidFill>
                <a:schemeClr val="tx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 smtClean="0">
                    <a:solidFill>
                      <a:schemeClr val="bg1"/>
                    </a:solidFill>
                    <a:latin typeface="Tahoma" pitchFamily="34" charset="0"/>
                    <a:cs typeface="Tahoma" pitchFamily="34" charset="0"/>
                  </a:rPr>
                  <a:t>x8</a:t>
                </a:r>
                <a:endParaRPr lang="en-US" sz="1400" dirty="0">
                  <a:solidFill>
                    <a:schemeClr val="bg1"/>
                  </a:solidFill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127" name="Up-Down Arrow 126"/>
              <p:cNvSpPr/>
              <p:nvPr/>
            </p:nvSpPr>
            <p:spPr>
              <a:xfrm>
                <a:off x="4800600" y="1295400"/>
                <a:ext cx="228600" cy="457200"/>
              </a:xfrm>
              <a:prstGeom prst="upDownArrow">
                <a:avLst/>
              </a:prstGeom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8" name="Rectangle 127"/>
              <p:cNvSpPr/>
              <p:nvPr/>
            </p:nvSpPr>
            <p:spPr>
              <a:xfrm>
                <a:off x="5334000" y="1752600"/>
                <a:ext cx="762000" cy="304800"/>
              </a:xfrm>
              <a:prstGeom prst="rect">
                <a:avLst/>
              </a:prstGeom>
              <a:solidFill>
                <a:schemeClr val="tx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 smtClean="0">
                    <a:solidFill>
                      <a:schemeClr val="bg1"/>
                    </a:solidFill>
                    <a:latin typeface="Tahoma" pitchFamily="34" charset="0"/>
                    <a:cs typeface="Tahoma" pitchFamily="34" charset="0"/>
                  </a:rPr>
                  <a:t>x8</a:t>
                </a:r>
                <a:endParaRPr lang="en-US" sz="1400" dirty="0">
                  <a:solidFill>
                    <a:schemeClr val="bg1"/>
                  </a:solidFill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129" name="Up-Down Arrow 128"/>
              <p:cNvSpPr/>
              <p:nvPr/>
            </p:nvSpPr>
            <p:spPr>
              <a:xfrm>
                <a:off x="5638800" y="1295400"/>
                <a:ext cx="228600" cy="457200"/>
              </a:xfrm>
              <a:prstGeom prst="upDownArrow">
                <a:avLst/>
              </a:prstGeom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0" name="Rectangle 129"/>
              <p:cNvSpPr/>
              <p:nvPr/>
            </p:nvSpPr>
            <p:spPr>
              <a:xfrm>
                <a:off x="6172200" y="1752600"/>
                <a:ext cx="762000" cy="304800"/>
              </a:xfrm>
              <a:prstGeom prst="rect">
                <a:avLst/>
              </a:prstGeom>
              <a:solidFill>
                <a:schemeClr val="tx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 smtClean="0">
                    <a:solidFill>
                      <a:schemeClr val="bg1"/>
                    </a:solidFill>
                    <a:latin typeface="Tahoma" pitchFamily="34" charset="0"/>
                    <a:cs typeface="Tahoma" pitchFamily="34" charset="0"/>
                  </a:rPr>
                  <a:t>x8</a:t>
                </a:r>
                <a:endParaRPr lang="en-US" sz="1400" dirty="0">
                  <a:solidFill>
                    <a:schemeClr val="bg1"/>
                  </a:solidFill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131" name="Up-Down Arrow 130"/>
              <p:cNvSpPr/>
              <p:nvPr/>
            </p:nvSpPr>
            <p:spPr>
              <a:xfrm>
                <a:off x="6477000" y="1295400"/>
                <a:ext cx="228600" cy="457200"/>
              </a:xfrm>
              <a:prstGeom prst="upDownArrow">
                <a:avLst/>
              </a:prstGeom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2" name="Rectangle 131"/>
              <p:cNvSpPr/>
              <p:nvPr/>
            </p:nvSpPr>
            <p:spPr>
              <a:xfrm>
                <a:off x="7010400" y="1752600"/>
                <a:ext cx="762000" cy="304800"/>
              </a:xfrm>
              <a:prstGeom prst="rect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 smtClean="0">
                    <a:solidFill>
                      <a:schemeClr val="bg1"/>
                    </a:solidFill>
                    <a:latin typeface="Tahoma" pitchFamily="34" charset="0"/>
                    <a:cs typeface="Tahoma" pitchFamily="34" charset="0"/>
                  </a:rPr>
                  <a:t>x8</a:t>
                </a:r>
                <a:endParaRPr lang="en-US" sz="1400" dirty="0">
                  <a:solidFill>
                    <a:schemeClr val="bg1"/>
                  </a:solidFill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133" name="Up-Down Arrow 132"/>
              <p:cNvSpPr/>
              <p:nvPr/>
            </p:nvSpPr>
            <p:spPr>
              <a:xfrm>
                <a:off x="7315200" y="1295400"/>
                <a:ext cx="228600" cy="457200"/>
              </a:xfrm>
              <a:prstGeom prst="upDownArrow">
                <a:avLst/>
              </a:prstGeom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135" name="Straight Connector 134"/>
            <p:cNvCxnSpPr/>
            <p:nvPr/>
          </p:nvCxnSpPr>
          <p:spPr>
            <a:xfrm>
              <a:off x="457200" y="5943600"/>
              <a:ext cx="8001000" cy="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6" name="Straight Connector 135"/>
            <p:cNvCxnSpPr/>
            <p:nvPr/>
          </p:nvCxnSpPr>
          <p:spPr>
            <a:xfrm rot="5400000" flipH="1" flipV="1">
              <a:off x="7772400" y="5257800"/>
              <a:ext cx="1371600" cy="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7" name="Rectangle 136"/>
            <p:cNvSpPr/>
            <p:nvPr/>
          </p:nvSpPr>
          <p:spPr>
            <a:xfrm>
              <a:off x="7162800" y="3810000"/>
              <a:ext cx="762000" cy="3048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chemeClr val="bg1"/>
                  </a:solidFill>
                  <a:latin typeface="Tahoma" pitchFamily="34" charset="0"/>
                  <a:cs typeface="Tahoma" pitchFamily="34" charset="0"/>
                </a:rPr>
                <a:t>x8</a:t>
              </a:r>
              <a:endParaRPr lang="en-US" sz="1400" dirty="0">
                <a:solidFill>
                  <a:schemeClr val="bg1"/>
                </a:solidFill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138" name="Up-Down Arrow 137"/>
            <p:cNvSpPr/>
            <p:nvPr/>
          </p:nvSpPr>
          <p:spPr>
            <a:xfrm>
              <a:off x="7467600" y="4114800"/>
              <a:ext cx="228600" cy="457200"/>
            </a:xfrm>
            <a:prstGeom prst="upDownArrow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34" name="Straight Connector 133"/>
            <p:cNvCxnSpPr/>
            <p:nvPr/>
          </p:nvCxnSpPr>
          <p:spPr>
            <a:xfrm>
              <a:off x="457200" y="4572000"/>
              <a:ext cx="8001000" cy="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6" name="Oval 145"/>
          <p:cNvSpPr/>
          <p:nvPr/>
        </p:nvSpPr>
        <p:spPr>
          <a:xfrm>
            <a:off x="7086600" y="3429000"/>
            <a:ext cx="1219200" cy="1143000"/>
          </a:xfrm>
          <a:prstGeom prst="ellipse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-76200"/>
            <a:ext cx="8915400" cy="11430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x8 </a:t>
            </a:r>
            <a:r>
              <a:rPr lang="en-US" sz="3600" dirty="0" err="1" smtClean="0"/>
              <a:t>Chipkill</a:t>
            </a:r>
            <a:r>
              <a:rPr lang="en-US" sz="3600" dirty="0" smtClean="0"/>
              <a:t> /w Standard DIMMs</a:t>
            </a:r>
            <a:endParaRPr lang="en-US" sz="3600" dirty="0"/>
          </a:p>
        </p:txBody>
      </p:sp>
      <p:sp>
        <p:nvSpPr>
          <p:cNvPr id="144" name="Content Placeholder 143"/>
          <p:cNvSpPr>
            <a:spLocks noGrp="1"/>
          </p:cNvSpPr>
          <p:nvPr>
            <p:ph idx="1"/>
          </p:nvPr>
        </p:nvSpPr>
        <p:spPr>
          <a:xfrm>
            <a:off x="152400" y="990600"/>
            <a:ext cx="8915400" cy="11430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Increase access granularity</a:t>
            </a:r>
          </a:p>
          <a:p>
            <a:pPr lvl="1"/>
            <a:r>
              <a:rPr lang="en-US" dirty="0" smtClean="0"/>
              <a:t>128B in DDR2 (min. burst 4 x 256 bit)</a:t>
            </a:r>
          </a:p>
          <a:p>
            <a:pPr lvl="1"/>
            <a:r>
              <a:rPr lang="en-US" dirty="0" smtClean="0"/>
              <a:t>256B in DDR3 (min. burst 8 x 256 bit)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30B40-9C9D-45F1-8041-80A8CB8CB50B}" type="slidenum">
              <a:rPr lang="en-US" smtClean="0"/>
              <a:pPr/>
              <a:t>15</a:t>
            </a:fld>
            <a:endParaRPr lang="en-US" dirty="0"/>
          </a:p>
        </p:txBody>
      </p:sp>
      <p:grpSp>
        <p:nvGrpSpPr>
          <p:cNvPr id="281" name="Group 280"/>
          <p:cNvGrpSpPr/>
          <p:nvPr/>
        </p:nvGrpSpPr>
        <p:grpSpPr>
          <a:xfrm>
            <a:off x="533400" y="2587823"/>
            <a:ext cx="8077200" cy="4117777"/>
            <a:chOff x="533400" y="2511623"/>
            <a:chExt cx="8077200" cy="4117777"/>
          </a:xfrm>
        </p:grpSpPr>
        <p:grpSp>
          <p:nvGrpSpPr>
            <p:cNvPr id="88" name="Group 93"/>
            <p:cNvGrpSpPr/>
            <p:nvPr/>
          </p:nvGrpSpPr>
          <p:grpSpPr>
            <a:xfrm>
              <a:off x="533400" y="4800600"/>
              <a:ext cx="7620000" cy="838200"/>
              <a:chOff x="228600" y="1295400"/>
              <a:chExt cx="7620000" cy="838200"/>
            </a:xfrm>
          </p:grpSpPr>
          <p:sp>
            <p:nvSpPr>
              <p:cNvPr id="114" name="Rectangle 113"/>
              <p:cNvSpPr/>
              <p:nvPr/>
            </p:nvSpPr>
            <p:spPr>
              <a:xfrm>
                <a:off x="228600" y="1524000"/>
                <a:ext cx="7620000" cy="609600"/>
              </a:xfrm>
              <a:prstGeom prst="rect">
                <a:avLst/>
              </a:prstGeom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5" name="Rectangle 114"/>
              <p:cNvSpPr/>
              <p:nvPr/>
            </p:nvSpPr>
            <p:spPr>
              <a:xfrm>
                <a:off x="304800" y="1752600"/>
                <a:ext cx="762000" cy="304800"/>
              </a:xfrm>
              <a:prstGeom prst="rect">
                <a:avLst/>
              </a:prstGeom>
              <a:solidFill>
                <a:schemeClr val="tx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 smtClean="0">
                    <a:solidFill>
                      <a:schemeClr val="bg1"/>
                    </a:solidFill>
                    <a:latin typeface="Tahoma" pitchFamily="34" charset="0"/>
                    <a:cs typeface="Tahoma" pitchFamily="34" charset="0"/>
                  </a:rPr>
                  <a:t>x8</a:t>
                </a:r>
                <a:endParaRPr lang="en-US" sz="1400" dirty="0">
                  <a:solidFill>
                    <a:schemeClr val="bg1"/>
                  </a:solidFill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116" name="Up-Down Arrow 115"/>
              <p:cNvSpPr/>
              <p:nvPr/>
            </p:nvSpPr>
            <p:spPr>
              <a:xfrm>
                <a:off x="609600" y="1295400"/>
                <a:ext cx="228600" cy="457200"/>
              </a:xfrm>
              <a:prstGeom prst="upDownArrow">
                <a:avLst/>
              </a:prstGeom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7" name="Rectangle 116"/>
              <p:cNvSpPr/>
              <p:nvPr/>
            </p:nvSpPr>
            <p:spPr>
              <a:xfrm>
                <a:off x="1143000" y="1752600"/>
                <a:ext cx="762000" cy="304800"/>
              </a:xfrm>
              <a:prstGeom prst="rect">
                <a:avLst/>
              </a:prstGeom>
              <a:solidFill>
                <a:schemeClr val="tx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 smtClean="0">
                    <a:solidFill>
                      <a:schemeClr val="bg1"/>
                    </a:solidFill>
                    <a:latin typeface="Tahoma" pitchFamily="34" charset="0"/>
                    <a:cs typeface="Tahoma" pitchFamily="34" charset="0"/>
                  </a:rPr>
                  <a:t>x8</a:t>
                </a:r>
                <a:endParaRPr lang="en-US" sz="1400" dirty="0">
                  <a:solidFill>
                    <a:schemeClr val="bg1"/>
                  </a:solidFill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118" name="Up-Down Arrow 117"/>
              <p:cNvSpPr/>
              <p:nvPr/>
            </p:nvSpPr>
            <p:spPr>
              <a:xfrm>
                <a:off x="1447800" y="1295400"/>
                <a:ext cx="228600" cy="457200"/>
              </a:xfrm>
              <a:prstGeom prst="upDownArrow">
                <a:avLst/>
              </a:prstGeom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9" name="Rectangle 118"/>
              <p:cNvSpPr/>
              <p:nvPr/>
            </p:nvSpPr>
            <p:spPr>
              <a:xfrm>
                <a:off x="1981200" y="1752600"/>
                <a:ext cx="762000" cy="304800"/>
              </a:xfrm>
              <a:prstGeom prst="rect">
                <a:avLst/>
              </a:prstGeom>
              <a:solidFill>
                <a:schemeClr val="tx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 smtClean="0">
                    <a:solidFill>
                      <a:schemeClr val="bg1"/>
                    </a:solidFill>
                    <a:latin typeface="Tahoma" pitchFamily="34" charset="0"/>
                    <a:cs typeface="Tahoma" pitchFamily="34" charset="0"/>
                  </a:rPr>
                  <a:t>x8</a:t>
                </a:r>
                <a:endParaRPr lang="en-US" sz="1400" dirty="0">
                  <a:solidFill>
                    <a:schemeClr val="bg1"/>
                  </a:solidFill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120" name="Up-Down Arrow 119"/>
              <p:cNvSpPr/>
              <p:nvPr/>
            </p:nvSpPr>
            <p:spPr>
              <a:xfrm>
                <a:off x="2286000" y="1295400"/>
                <a:ext cx="228600" cy="457200"/>
              </a:xfrm>
              <a:prstGeom prst="upDownArrow">
                <a:avLst/>
              </a:prstGeom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1" name="Rectangle 120"/>
              <p:cNvSpPr/>
              <p:nvPr/>
            </p:nvSpPr>
            <p:spPr>
              <a:xfrm>
                <a:off x="2819400" y="1752600"/>
                <a:ext cx="762000" cy="304800"/>
              </a:xfrm>
              <a:prstGeom prst="rect">
                <a:avLst/>
              </a:prstGeom>
              <a:solidFill>
                <a:schemeClr val="tx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 smtClean="0">
                    <a:solidFill>
                      <a:schemeClr val="bg1"/>
                    </a:solidFill>
                    <a:latin typeface="Tahoma" pitchFamily="34" charset="0"/>
                    <a:cs typeface="Tahoma" pitchFamily="34" charset="0"/>
                  </a:rPr>
                  <a:t>x8</a:t>
                </a:r>
                <a:endParaRPr lang="en-US" sz="1400" dirty="0">
                  <a:solidFill>
                    <a:schemeClr val="bg1"/>
                  </a:solidFill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122" name="Up-Down Arrow 121"/>
              <p:cNvSpPr/>
              <p:nvPr/>
            </p:nvSpPr>
            <p:spPr>
              <a:xfrm>
                <a:off x="3124200" y="1295400"/>
                <a:ext cx="228600" cy="457200"/>
              </a:xfrm>
              <a:prstGeom prst="upDownArrow">
                <a:avLst/>
              </a:prstGeom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3" name="Rectangle 122"/>
              <p:cNvSpPr/>
              <p:nvPr/>
            </p:nvSpPr>
            <p:spPr>
              <a:xfrm>
                <a:off x="3657600" y="1752600"/>
                <a:ext cx="762000" cy="304800"/>
              </a:xfrm>
              <a:prstGeom prst="rect">
                <a:avLst/>
              </a:prstGeom>
              <a:solidFill>
                <a:schemeClr val="tx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 smtClean="0">
                    <a:solidFill>
                      <a:schemeClr val="bg1"/>
                    </a:solidFill>
                    <a:latin typeface="Tahoma" pitchFamily="34" charset="0"/>
                    <a:cs typeface="Tahoma" pitchFamily="34" charset="0"/>
                  </a:rPr>
                  <a:t>x8</a:t>
                </a:r>
                <a:endParaRPr lang="en-US" sz="1400" dirty="0">
                  <a:solidFill>
                    <a:schemeClr val="bg1"/>
                  </a:solidFill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124" name="Up-Down Arrow 123"/>
              <p:cNvSpPr/>
              <p:nvPr/>
            </p:nvSpPr>
            <p:spPr>
              <a:xfrm>
                <a:off x="3962400" y="1295400"/>
                <a:ext cx="228600" cy="457200"/>
              </a:xfrm>
              <a:prstGeom prst="upDownArrow">
                <a:avLst/>
              </a:prstGeom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5" name="Rectangle 124"/>
              <p:cNvSpPr/>
              <p:nvPr/>
            </p:nvSpPr>
            <p:spPr>
              <a:xfrm>
                <a:off x="4495800" y="1752600"/>
                <a:ext cx="762000" cy="304800"/>
              </a:xfrm>
              <a:prstGeom prst="rect">
                <a:avLst/>
              </a:prstGeom>
              <a:solidFill>
                <a:schemeClr val="tx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 smtClean="0">
                    <a:solidFill>
                      <a:schemeClr val="bg1"/>
                    </a:solidFill>
                    <a:latin typeface="Tahoma" pitchFamily="34" charset="0"/>
                    <a:cs typeface="Tahoma" pitchFamily="34" charset="0"/>
                  </a:rPr>
                  <a:t>x8</a:t>
                </a:r>
                <a:endParaRPr lang="en-US" sz="1400" dirty="0">
                  <a:solidFill>
                    <a:schemeClr val="bg1"/>
                  </a:solidFill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126" name="Up-Down Arrow 125"/>
              <p:cNvSpPr/>
              <p:nvPr/>
            </p:nvSpPr>
            <p:spPr>
              <a:xfrm>
                <a:off x="4800600" y="1295400"/>
                <a:ext cx="228600" cy="457200"/>
              </a:xfrm>
              <a:prstGeom prst="upDownArrow">
                <a:avLst/>
              </a:prstGeom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7" name="Rectangle 126"/>
              <p:cNvSpPr/>
              <p:nvPr/>
            </p:nvSpPr>
            <p:spPr>
              <a:xfrm>
                <a:off x="5334000" y="1752600"/>
                <a:ext cx="762000" cy="304800"/>
              </a:xfrm>
              <a:prstGeom prst="rect">
                <a:avLst/>
              </a:prstGeom>
              <a:solidFill>
                <a:schemeClr val="tx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 smtClean="0">
                    <a:solidFill>
                      <a:schemeClr val="bg1"/>
                    </a:solidFill>
                    <a:latin typeface="Tahoma" pitchFamily="34" charset="0"/>
                    <a:cs typeface="Tahoma" pitchFamily="34" charset="0"/>
                  </a:rPr>
                  <a:t>x8</a:t>
                </a:r>
                <a:endParaRPr lang="en-US" sz="1400" dirty="0">
                  <a:solidFill>
                    <a:schemeClr val="bg1"/>
                  </a:solidFill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128" name="Up-Down Arrow 127"/>
              <p:cNvSpPr/>
              <p:nvPr/>
            </p:nvSpPr>
            <p:spPr>
              <a:xfrm>
                <a:off x="5638800" y="1295400"/>
                <a:ext cx="228600" cy="457200"/>
              </a:xfrm>
              <a:prstGeom prst="upDownArrow">
                <a:avLst/>
              </a:prstGeom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7" name="Rectangle 136"/>
              <p:cNvSpPr/>
              <p:nvPr/>
            </p:nvSpPr>
            <p:spPr>
              <a:xfrm>
                <a:off x="6172200" y="1752600"/>
                <a:ext cx="762000" cy="304800"/>
              </a:xfrm>
              <a:prstGeom prst="rect">
                <a:avLst/>
              </a:prstGeom>
              <a:solidFill>
                <a:schemeClr val="tx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 smtClean="0">
                    <a:solidFill>
                      <a:schemeClr val="bg1"/>
                    </a:solidFill>
                    <a:latin typeface="Tahoma" pitchFamily="34" charset="0"/>
                    <a:cs typeface="Tahoma" pitchFamily="34" charset="0"/>
                  </a:rPr>
                  <a:t>x8</a:t>
                </a:r>
                <a:endParaRPr lang="en-US" sz="1400" dirty="0">
                  <a:solidFill>
                    <a:schemeClr val="bg1"/>
                  </a:solidFill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211" name="Up-Down Arrow 210"/>
              <p:cNvSpPr/>
              <p:nvPr/>
            </p:nvSpPr>
            <p:spPr>
              <a:xfrm>
                <a:off x="6477000" y="1295400"/>
                <a:ext cx="228600" cy="457200"/>
              </a:xfrm>
              <a:prstGeom prst="upDownArrow">
                <a:avLst/>
              </a:prstGeom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2" name="Rectangle 211"/>
              <p:cNvSpPr/>
              <p:nvPr/>
            </p:nvSpPr>
            <p:spPr>
              <a:xfrm>
                <a:off x="7010400" y="1752600"/>
                <a:ext cx="762000" cy="304800"/>
              </a:xfrm>
              <a:prstGeom prst="rect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 smtClean="0">
                    <a:solidFill>
                      <a:schemeClr val="bg1"/>
                    </a:solidFill>
                    <a:latin typeface="Tahoma" pitchFamily="34" charset="0"/>
                    <a:cs typeface="Tahoma" pitchFamily="34" charset="0"/>
                  </a:rPr>
                  <a:t>x8</a:t>
                </a:r>
                <a:endParaRPr lang="en-US" sz="1400" dirty="0">
                  <a:solidFill>
                    <a:schemeClr val="bg1"/>
                  </a:solidFill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213" name="Up-Down Arrow 212"/>
              <p:cNvSpPr/>
              <p:nvPr/>
            </p:nvSpPr>
            <p:spPr>
              <a:xfrm>
                <a:off x="7315200" y="1295400"/>
                <a:ext cx="228600" cy="457200"/>
              </a:xfrm>
              <a:prstGeom prst="upDownArrow">
                <a:avLst/>
              </a:prstGeom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89" name="Group 113"/>
            <p:cNvGrpSpPr/>
            <p:nvPr/>
          </p:nvGrpSpPr>
          <p:grpSpPr>
            <a:xfrm>
              <a:off x="533400" y="5791200"/>
              <a:ext cx="6781800" cy="838200"/>
              <a:chOff x="228600" y="1295400"/>
              <a:chExt cx="6781800" cy="838200"/>
            </a:xfrm>
          </p:grpSpPr>
          <p:sp>
            <p:nvSpPr>
              <p:cNvPr id="95" name="Rectangle 94"/>
              <p:cNvSpPr/>
              <p:nvPr/>
            </p:nvSpPr>
            <p:spPr>
              <a:xfrm>
                <a:off x="228600" y="1524000"/>
                <a:ext cx="6781800" cy="609600"/>
              </a:xfrm>
              <a:prstGeom prst="rect">
                <a:avLst/>
              </a:prstGeom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6" name="Rectangle 95"/>
              <p:cNvSpPr/>
              <p:nvPr/>
            </p:nvSpPr>
            <p:spPr>
              <a:xfrm>
                <a:off x="304800" y="1752600"/>
                <a:ext cx="762000" cy="304800"/>
              </a:xfrm>
              <a:prstGeom prst="rect">
                <a:avLst/>
              </a:prstGeom>
              <a:solidFill>
                <a:schemeClr val="tx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 smtClean="0">
                    <a:solidFill>
                      <a:schemeClr val="bg1"/>
                    </a:solidFill>
                    <a:latin typeface="Tahoma" pitchFamily="34" charset="0"/>
                    <a:cs typeface="Tahoma" pitchFamily="34" charset="0"/>
                  </a:rPr>
                  <a:t>x8</a:t>
                </a:r>
                <a:endParaRPr lang="en-US" sz="1400" dirty="0">
                  <a:solidFill>
                    <a:schemeClr val="bg1"/>
                  </a:solidFill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97" name="Up-Down Arrow 96"/>
              <p:cNvSpPr/>
              <p:nvPr/>
            </p:nvSpPr>
            <p:spPr>
              <a:xfrm>
                <a:off x="609600" y="1295400"/>
                <a:ext cx="228600" cy="457200"/>
              </a:xfrm>
              <a:prstGeom prst="upDownArrow">
                <a:avLst/>
              </a:prstGeom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8" name="Rectangle 97"/>
              <p:cNvSpPr/>
              <p:nvPr/>
            </p:nvSpPr>
            <p:spPr>
              <a:xfrm>
                <a:off x="1143000" y="1752600"/>
                <a:ext cx="762000" cy="304800"/>
              </a:xfrm>
              <a:prstGeom prst="rect">
                <a:avLst/>
              </a:prstGeom>
              <a:solidFill>
                <a:schemeClr val="tx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 smtClean="0">
                    <a:solidFill>
                      <a:schemeClr val="bg1"/>
                    </a:solidFill>
                    <a:latin typeface="Tahoma" pitchFamily="34" charset="0"/>
                    <a:cs typeface="Tahoma" pitchFamily="34" charset="0"/>
                  </a:rPr>
                  <a:t>x8</a:t>
                </a:r>
                <a:endParaRPr lang="en-US" sz="1400" dirty="0">
                  <a:solidFill>
                    <a:schemeClr val="bg1"/>
                  </a:solidFill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99" name="Up-Down Arrow 98"/>
              <p:cNvSpPr/>
              <p:nvPr/>
            </p:nvSpPr>
            <p:spPr>
              <a:xfrm>
                <a:off x="1447800" y="1295400"/>
                <a:ext cx="228600" cy="457200"/>
              </a:xfrm>
              <a:prstGeom prst="upDownArrow">
                <a:avLst/>
              </a:prstGeom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0" name="Rectangle 99"/>
              <p:cNvSpPr/>
              <p:nvPr/>
            </p:nvSpPr>
            <p:spPr>
              <a:xfrm>
                <a:off x="1981200" y="1752600"/>
                <a:ext cx="762000" cy="304800"/>
              </a:xfrm>
              <a:prstGeom prst="rect">
                <a:avLst/>
              </a:prstGeom>
              <a:solidFill>
                <a:schemeClr val="tx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 smtClean="0">
                    <a:solidFill>
                      <a:schemeClr val="bg1"/>
                    </a:solidFill>
                    <a:latin typeface="Tahoma" pitchFamily="34" charset="0"/>
                    <a:cs typeface="Tahoma" pitchFamily="34" charset="0"/>
                  </a:rPr>
                  <a:t>x8</a:t>
                </a:r>
                <a:endParaRPr lang="en-US" sz="1400" dirty="0">
                  <a:solidFill>
                    <a:schemeClr val="bg1"/>
                  </a:solidFill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101" name="Up-Down Arrow 100"/>
              <p:cNvSpPr/>
              <p:nvPr/>
            </p:nvSpPr>
            <p:spPr>
              <a:xfrm>
                <a:off x="2286000" y="1295400"/>
                <a:ext cx="228600" cy="457200"/>
              </a:xfrm>
              <a:prstGeom prst="upDownArrow">
                <a:avLst/>
              </a:prstGeom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2" name="Rectangle 101"/>
              <p:cNvSpPr/>
              <p:nvPr/>
            </p:nvSpPr>
            <p:spPr>
              <a:xfrm>
                <a:off x="2819400" y="1752600"/>
                <a:ext cx="762000" cy="304800"/>
              </a:xfrm>
              <a:prstGeom prst="rect">
                <a:avLst/>
              </a:prstGeom>
              <a:solidFill>
                <a:schemeClr val="tx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 smtClean="0">
                    <a:solidFill>
                      <a:schemeClr val="bg1"/>
                    </a:solidFill>
                    <a:latin typeface="Tahoma" pitchFamily="34" charset="0"/>
                    <a:cs typeface="Tahoma" pitchFamily="34" charset="0"/>
                  </a:rPr>
                  <a:t>x8</a:t>
                </a:r>
                <a:endParaRPr lang="en-US" sz="1400" dirty="0">
                  <a:solidFill>
                    <a:schemeClr val="bg1"/>
                  </a:solidFill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103" name="Up-Down Arrow 102"/>
              <p:cNvSpPr/>
              <p:nvPr/>
            </p:nvSpPr>
            <p:spPr>
              <a:xfrm>
                <a:off x="3124200" y="1295400"/>
                <a:ext cx="228600" cy="457200"/>
              </a:xfrm>
              <a:prstGeom prst="upDownArrow">
                <a:avLst/>
              </a:prstGeom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4" name="Rectangle 103"/>
              <p:cNvSpPr/>
              <p:nvPr/>
            </p:nvSpPr>
            <p:spPr>
              <a:xfrm>
                <a:off x="3657600" y="1752600"/>
                <a:ext cx="762000" cy="304800"/>
              </a:xfrm>
              <a:prstGeom prst="rect">
                <a:avLst/>
              </a:prstGeom>
              <a:solidFill>
                <a:schemeClr val="tx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 smtClean="0">
                    <a:solidFill>
                      <a:schemeClr val="bg1"/>
                    </a:solidFill>
                    <a:latin typeface="Tahoma" pitchFamily="34" charset="0"/>
                    <a:cs typeface="Tahoma" pitchFamily="34" charset="0"/>
                  </a:rPr>
                  <a:t>x8</a:t>
                </a:r>
                <a:endParaRPr lang="en-US" sz="1400" dirty="0">
                  <a:solidFill>
                    <a:schemeClr val="bg1"/>
                  </a:solidFill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105" name="Up-Down Arrow 104"/>
              <p:cNvSpPr/>
              <p:nvPr/>
            </p:nvSpPr>
            <p:spPr>
              <a:xfrm>
                <a:off x="3962400" y="1295400"/>
                <a:ext cx="228600" cy="457200"/>
              </a:xfrm>
              <a:prstGeom prst="upDownArrow">
                <a:avLst/>
              </a:prstGeom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4495800" y="1752600"/>
                <a:ext cx="762000" cy="304800"/>
              </a:xfrm>
              <a:prstGeom prst="rect">
                <a:avLst/>
              </a:prstGeom>
              <a:solidFill>
                <a:schemeClr val="tx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 smtClean="0">
                    <a:solidFill>
                      <a:schemeClr val="bg1"/>
                    </a:solidFill>
                    <a:latin typeface="Tahoma" pitchFamily="34" charset="0"/>
                    <a:cs typeface="Tahoma" pitchFamily="34" charset="0"/>
                  </a:rPr>
                  <a:t>x8</a:t>
                </a:r>
                <a:endParaRPr lang="en-US" sz="1400" dirty="0">
                  <a:solidFill>
                    <a:schemeClr val="bg1"/>
                  </a:solidFill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107" name="Up-Down Arrow 106"/>
              <p:cNvSpPr/>
              <p:nvPr/>
            </p:nvSpPr>
            <p:spPr>
              <a:xfrm>
                <a:off x="4800600" y="1295400"/>
                <a:ext cx="228600" cy="457200"/>
              </a:xfrm>
              <a:prstGeom prst="upDownArrow">
                <a:avLst/>
              </a:prstGeom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8" name="Rectangle 107"/>
              <p:cNvSpPr/>
              <p:nvPr/>
            </p:nvSpPr>
            <p:spPr>
              <a:xfrm>
                <a:off x="5334000" y="1752600"/>
                <a:ext cx="762000" cy="304800"/>
              </a:xfrm>
              <a:prstGeom prst="rect">
                <a:avLst/>
              </a:prstGeom>
              <a:solidFill>
                <a:schemeClr val="tx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 smtClean="0">
                    <a:solidFill>
                      <a:schemeClr val="bg1"/>
                    </a:solidFill>
                    <a:latin typeface="Tahoma" pitchFamily="34" charset="0"/>
                    <a:cs typeface="Tahoma" pitchFamily="34" charset="0"/>
                  </a:rPr>
                  <a:t>x8</a:t>
                </a:r>
                <a:endParaRPr lang="en-US" sz="1400" dirty="0">
                  <a:solidFill>
                    <a:schemeClr val="bg1"/>
                  </a:solidFill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109" name="Up-Down Arrow 108"/>
              <p:cNvSpPr/>
              <p:nvPr/>
            </p:nvSpPr>
            <p:spPr>
              <a:xfrm>
                <a:off x="5638800" y="1295400"/>
                <a:ext cx="228600" cy="457200"/>
              </a:xfrm>
              <a:prstGeom prst="upDownArrow">
                <a:avLst/>
              </a:prstGeom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0" name="Rectangle 109"/>
              <p:cNvSpPr/>
              <p:nvPr/>
            </p:nvSpPr>
            <p:spPr>
              <a:xfrm>
                <a:off x="6172200" y="1752600"/>
                <a:ext cx="762000" cy="304800"/>
              </a:xfrm>
              <a:prstGeom prst="rect">
                <a:avLst/>
              </a:prstGeom>
              <a:solidFill>
                <a:schemeClr val="tx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 smtClean="0">
                    <a:solidFill>
                      <a:schemeClr val="bg1"/>
                    </a:solidFill>
                    <a:latin typeface="Tahoma" pitchFamily="34" charset="0"/>
                    <a:cs typeface="Tahoma" pitchFamily="34" charset="0"/>
                  </a:rPr>
                  <a:t>x8</a:t>
                </a:r>
                <a:endParaRPr lang="en-US" sz="1400" dirty="0">
                  <a:solidFill>
                    <a:schemeClr val="bg1"/>
                  </a:solidFill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111" name="Up-Down Arrow 110"/>
              <p:cNvSpPr/>
              <p:nvPr/>
            </p:nvSpPr>
            <p:spPr>
              <a:xfrm>
                <a:off x="6477000" y="1295400"/>
                <a:ext cx="228600" cy="457200"/>
              </a:xfrm>
              <a:prstGeom prst="upDownArrow">
                <a:avLst/>
              </a:prstGeom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90" name="Straight Connector 89"/>
            <p:cNvCxnSpPr/>
            <p:nvPr/>
          </p:nvCxnSpPr>
          <p:spPr>
            <a:xfrm>
              <a:off x="609600" y="4800600"/>
              <a:ext cx="8001000" cy="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Connector 90"/>
            <p:cNvCxnSpPr/>
            <p:nvPr/>
          </p:nvCxnSpPr>
          <p:spPr>
            <a:xfrm>
              <a:off x="609600" y="5791200"/>
              <a:ext cx="8001000" cy="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Connector 91"/>
            <p:cNvCxnSpPr/>
            <p:nvPr/>
          </p:nvCxnSpPr>
          <p:spPr>
            <a:xfrm rot="5400000" flipH="1" flipV="1">
              <a:off x="7124700" y="4305300"/>
              <a:ext cx="2971800" cy="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34" name="Group 93"/>
            <p:cNvGrpSpPr/>
            <p:nvPr/>
          </p:nvGrpSpPr>
          <p:grpSpPr>
            <a:xfrm>
              <a:off x="533400" y="3810000"/>
              <a:ext cx="7620000" cy="838200"/>
              <a:chOff x="228600" y="1295400"/>
              <a:chExt cx="7620000" cy="838200"/>
            </a:xfrm>
          </p:grpSpPr>
          <p:sp>
            <p:nvSpPr>
              <p:cNvPr id="235" name="Rectangle 234"/>
              <p:cNvSpPr/>
              <p:nvPr/>
            </p:nvSpPr>
            <p:spPr>
              <a:xfrm>
                <a:off x="228600" y="1524000"/>
                <a:ext cx="7620000" cy="609600"/>
              </a:xfrm>
              <a:prstGeom prst="rect">
                <a:avLst/>
              </a:prstGeom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6" name="Rectangle 235"/>
              <p:cNvSpPr/>
              <p:nvPr/>
            </p:nvSpPr>
            <p:spPr>
              <a:xfrm>
                <a:off x="304800" y="1752600"/>
                <a:ext cx="762000" cy="304800"/>
              </a:xfrm>
              <a:prstGeom prst="rect">
                <a:avLst/>
              </a:prstGeom>
              <a:solidFill>
                <a:schemeClr val="tx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 smtClean="0">
                    <a:solidFill>
                      <a:schemeClr val="bg1"/>
                    </a:solidFill>
                    <a:latin typeface="Tahoma" pitchFamily="34" charset="0"/>
                    <a:cs typeface="Tahoma" pitchFamily="34" charset="0"/>
                  </a:rPr>
                  <a:t>x8</a:t>
                </a:r>
                <a:endParaRPr lang="en-US" sz="1400" dirty="0">
                  <a:solidFill>
                    <a:schemeClr val="bg1"/>
                  </a:solidFill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237" name="Up-Down Arrow 236"/>
              <p:cNvSpPr/>
              <p:nvPr/>
            </p:nvSpPr>
            <p:spPr>
              <a:xfrm>
                <a:off x="609600" y="1295400"/>
                <a:ext cx="228600" cy="457200"/>
              </a:xfrm>
              <a:prstGeom prst="upDownArrow">
                <a:avLst/>
              </a:prstGeom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8" name="Rectangle 237"/>
              <p:cNvSpPr/>
              <p:nvPr/>
            </p:nvSpPr>
            <p:spPr>
              <a:xfrm>
                <a:off x="1143000" y="1752600"/>
                <a:ext cx="762000" cy="304800"/>
              </a:xfrm>
              <a:prstGeom prst="rect">
                <a:avLst/>
              </a:prstGeom>
              <a:solidFill>
                <a:schemeClr val="tx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 smtClean="0">
                    <a:solidFill>
                      <a:schemeClr val="bg1"/>
                    </a:solidFill>
                    <a:latin typeface="Tahoma" pitchFamily="34" charset="0"/>
                    <a:cs typeface="Tahoma" pitchFamily="34" charset="0"/>
                  </a:rPr>
                  <a:t>x8</a:t>
                </a:r>
                <a:endParaRPr lang="en-US" sz="1400" dirty="0">
                  <a:solidFill>
                    <a:schemeClr val="bg1"/>
                  </a:solidFill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239" name="Up-Down Arrow 238"/>
              <p:cNvSpPr/>
              <p:nvPr/>
            </p:nvSpPr>
            <p:spPr>
              <a:xfrm>
                <a:off x="1447800" y="1295400"/>
                <a:ext cx="228600" cy="457200"/>
              </a:xfrm>
              <a:prstGeom prst="upDownArrow">
                <a:avLst/>
              </a:prstGeom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0" name="Rectangle 239"/>
              <p:cNvSpPr/>
              <p:nvPr/>
            </p:nvSpPr>
            <p:spPr>
              <a:xfrm>
                <a:off x="1981200" y="1752600"/>
                <a:ext cx="762000" cy="304800"/>
              </a:xfrm>
              <a:prstGeom prst="rect">
                <a:avLst/>
              </a:prstGeom>
              <a:solidFill>
                <a:schemeClr val="tx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 smtClean="0">
                    <a:solidFill>
                      <a:schemeClr val="bg1"/>
                    </a:solidFill>
                    <a:latin typeface="Tahoma" pitchFamily="34" charset="0"/>
                    <a:cs typeface="Tahoma" pitchFamily="34" charset="0"/>
                  </a:rPr>
                  <a:t>x8</a:t>
                </a:r>
                <a:endParaRPr lang="en-US" sz="1400" dirty="0">
                  <a:solidFill>
                    <a:schemeClr val="bg1"/>
                  </a:solidFill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241" name="Up-Down Arrow 240"/>
              <p:cNvSpPr/>
              <p:nvPr/>
            </p:nvSpPr>
            <p:spPr>
              <a:xfrm>
                <a:off x="2286000" y="1295400"/>
                <a:ext cx="228600" cy="457200"/>
              </a:xfrm>
              <a:prstGeom prst="upDownArrow">
                <a:avLst/>
              </a:prstGeom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2" name="Rectangle 241"/>
              <p:cNvSpPr/>
              <p:nvPr/>
            </p:nvSpPr>
            <p:spPr>
              <a:xfrm>
                <a:off x="2819400" y="1752600"/>
                <a:ext cx="762000" cy="304800"/>
              </a:xfrm>
              <a:prstGeom prst="rect">
                <a:avLst/>
              </a:prstGeom>
              <a:solidFill>
                <a:schemeClr val="tx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 smtClean="0">
                    <a:solidFill>
                      <a:schemeClr val="bg1"/>
                    </a:solidFill>
                    <a:latin typeface="Tahoma" pitchFamily="34" charset="0"/>
                    <a:cs typeface="Tahoma" pitchFamily="34" charset="0"/>
                  </a:rPr>
                  <a:t>x8</a:t>
                </a:r>
                <a:endParaRPr lang="en-US" sz="1400" dirty="0">
                  <a:solidFill>
                    <a:schemeClr val="bg1"/>
                  </a:solidFill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243" name="Up-Down Arrow 242"/>
              <p:cNvSpPr/>
              <p:nvPr/>
            </p:nvSpPr>
            <p:spPr>
              <a:xfrm>
                <a:off x="3124200" y="1295400"/>
                <a:ext cx="228600" cy="457200"/>
              </a:xfrm>
              <a:prstGeom prst="upDownArrow">
                <a:avLst/>
              </a:prstGeom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4" name="Rectangle 243"/>
              <p:cNvSpPr/>
              <p:nvPr/>
            </p:nvSpPr>
            <p:spPr>
              <a:xfrm>
                <a:off x="3657600" y="1752600"/>
                <a:ext cx="762000" cy="304800"/>
              </a:xfrm>
              <a:prstGeom prst="rect">
                <a:avLst/>
              </a:prstGeom>
              <a:solidFill>
                <a:schemeClr val="tx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 smtClean="0">
                    <a:solidFill>
                      <a:schemeClr val="bg1"/>
                    </a:solidFill>
                    <a:latin typeface="Tahoma" pitchFamily="34" charset="0"/>
                    <a:cs typeface="Tahoma" pitchFamily="34" charset="0"/>
                  </a:rPr>
                  <a:t>x8</a:t>
                </a:r>
                <a:endParaRPr lang="en-US" sz="1400" dirty="0">
                  <a:solidFill>
                    <a:schemeClr val="bg1"/>
                  </a:solidFill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245" name="Up-Down Arrow 244"/>
              <p:cNvSpPr/>
              <p:nvPr/>
            </p:nvSpPr>
            <p:spPr>
              <a:xfrm>
                <a:off x="3962400" y="1295400"/>
                <a:ext cx="228600" cy="457200"/>
              </a:xfrm>
              <a:prstGeom prst="upDownArrow">
                <a:avLst/>
              </a:prstGeom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6" name="Rectangle 245"/>
              <p:cNvSpPr/>
              <p:nvPr/>
            </p:nvSpPr>
            <p:spPr>
              <a:xfrm>
                <a:off x="4495800" y="1752600"/>
                <a:ext cx="762000" cy="304800"/>
              </a:xfrm>
              <a:prstGeom prst="rect">
                <a:avLst/>
              </a:prstGeom>
              <a:solidFill>
                <a:schemeClr val="tx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 smtClean="0">
                    <a:solidFill>
                      <a:schemeClr val="bg1"/>
                    </a:solidFill>
                    <a:latin typeface="Tahoma" pitchFamily="34" charset="0"/>
                    <a:cs typeface="Tahoma" pitchFamily="34" charset="0"/>
                  </a:rPr>
                  <a:t>x8</a:t>
                </a:r>
                <a:endParaRPr lang="en-US" sz="1400" dirty="0">
                  <a:solidFill>
                    <a:schemeClr val="bg1"/>
                  </a:solidFill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247" name="Up-Down Arrow 246"/>
              <p:cNvSpPr/>
              <p:nvPr/>
            </p:nvSpPr>
            <p:spPr>
              <a:xfrm>
                <a:off x="4800600" y="1295400"/>
                <a:ext cx="228600" cy="457200"/>
              </a:xfrm>
              <a:prstGeom prst="upDownArrow">
                <a:avLst/>
              </a:prstGeom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8" name="Rectangle 247"/>
              <p:cNvSpPr/>
              <p:nvPr/>
            </p:nvSpPr>
            <p:spPr>
              <a:xfrm>
                <a:off x="5334000" y="1752600"/>
                <a:ext cx="762000" cy="304800"/>
              </a:xfrm>
              <a:prstGeom prst="rect">
                <a:avLst/>
              </a:prstGeom>
              <a:solidFill>
                <a:schemeClr val="tx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 smtClean="0">
                    <a:solidFill>
                      <a:schemeClr val="bg1"/>
                    </a:solidFill>
                    <a:latin typeface="Tahoma" pitchFamily="34" charset="0"/>
                    <a:cs typeface="Tahoma" pitchFamily="34" charset="0"/>
                  </a:rPr>
                  <a:t>x8</a:t>
                </a:r>
                <a:endParaRPr lang="en-US" sz="1400" dirty="0">
                  <a:solidFill>
                    <a:schemeClr val="bg1"/>
                  </a:solidFill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249" name="Up-Down Arrow 248"/>
              <p:cNvSpPr/>
              <p:nvPr/>
            </p:nvSpPr>
            <p:spPr>
              <a:xfrm>
                <a:off x="5638800" y="1295400"/>
                <a:ext cx="228600" cy="457200"/>
              </a:xfrm>
              <a:prstGeom prst="upDownArrow">
                <a:avLst/>
              </a:prstGeom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0" name="Rectangle 249"/>
              <p:cNvSpPr/>
              <p:nvPr/>
            </p:nvSpPr>
            <p:spPr>
              <a:xfrm>
                <a:off x="6172200" y="1752600"/>
                <a:ext cx="762000" cy="304800"/>
              </a:xfrm>
              <a:prstGeom prst="rect">
                <a:avLst/>
              </a:prstGeom>
              <a:solidFill>
                <a:schemeClr val="tx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 smtClean="0">
                    <a:solidFill>
                      <a:schemeClr val="bg1"/>
                    </a:solidFill>
                    <a:latin typeface="Tahoma" pitchFamily="34" charset="0"/>
                    <a:cs typeface="Tahoma" pitchFamily="34" charset="0"/>
                  </a:rPr>
                  <a:t>x8</a:t>
                </a:r>
                <a:endParaRPr lang="en-US" sz="1400" dirty="0">
                  <a:solidFill>
                    <a:schemeClr val="bg1"/>
                  </a:solidFill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251" name="Up-Down Arrow 250"/>
              <p:cNvSpPr/>
              <p:nvPr/>
            </p:nvSpPr>
            <p:spPr>
              <a:xfrm>
                <a:off x="6477000" y="1295400"/>
                <a:ext cx="228600" cy="457200"/>
              </a:xfrm>
              <a:prstGeom prst="upDownArrow">
                <a:avLst/>
              </a:prstGeom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2" name="Rectangle 251"/>
              <p:cNvSpPr/>
              <p:nvPr/>
            </p:nvSpPr>
            <p:spPr>
              <a:xfrm>
                <a:off x="7010400" y="1752600"/>
                <a:ext cx="762000" cy="304800"/>
              </a:xfrm>
              <a:prstGeom prst="rect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 smtClean="0">
                    <a:solidFill>
                      <a:schemeClr val="bg1"/>
                    </a:solidFill>
                    <a:latin typeface="Tahoma" pitchFamily="34" charset="0"/>
                    <a:cs typeface="Tahoma" pitchFamily="34" charset="0"/>
                  </a:rPr>
                  <a:t>x8</a:t>
                </a:r>
                <a:endParaRPr lang="en-US" sz="1400" dirty="0">
                  <a:solidFill>
                    <a:schemeClr val="bg1"/>
                  </a:solidFill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253" name="Up-Down Arrow 252"/>
              <p:cNvSpPr/>
              <p:nvPr/>
            </p:nvSpPr>
            <p:spPr>
              <a:xfrm>
                <a:off x="7315200" y="1295400"/>
                <a:ext cx="228600" cy="457200"/>
              </a:xfrm>
              <a:prstGeom prst="upDownArrow">
                <a:avLst/>
              </a:prstGeom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254" name="Straight Connector 253"/>
            <p:cNvCxnSpPr/>
            <p:nvPr/>
          </p:nvCxnSpPr>
          <p:spPr>
            <a:xfrm>
              <a:off x="609600" y="3810000"/>
              <a:ext cx="8001000" cy="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55" name="Group 93"/>
            <p:cNvGrpSpPr/>
            <p:nvPr/>
          </p:nvGrpSpPr>
          <p:grpSpPr>
            <a:xfrm>
              <a:off x="533400" y="2819400"/>
              <a:ext cx="7620000" cy="838200"/>
              <a:chOff x="228600" y="1295400"/>
              <a:chExt cx="7620000" cy="838200"/>
            </a:xfrm>
          </p:grpSpPr>
          <p:sp>
            <p:nvSpPr>
              <p:cNvPr id="256" name="Rectangle 255"/>
              <p:cNvSpPr/>
              <p:nvPr/>
            </p:nvSpPr>
            <p:spPr>
              <a:xfrm>
                <a:off x="228600" y="1524000"/>
                <a:ext cx="7620000" cy="609600"/>
              </a:xfrm>
              <a:prstGeom prst="rect">
                <a:avLst/>
              </a:prstGeom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7" name="Rectangle 256"/>
              <p:cNvSpPr/>
              <p:nvPr/>
            </p:nvSpPr>
            <p:spPr>
              <a:xfrm>
                <a:off x="304800" y="1752600"/>
                <a:ext cx="762000" cy="304800"/>
              </a:xfrm>
              <a:prstGeom prst="rect">
                <a:avLst/>
              </a:prstGeom>
              <a:solidFill>
                <a:schemeClr val="tx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 smtClean="0">
                    <a:solidFill>
                      <a:schemeClr val="bg1"/>
                    </a:solidFill>
                    <a:latin typeface="Tahoma" pitchFamily="34" charset="0"/>
                    <a:cs typeface="Tahoma" pitchFamily="34" charset="0"/>
                  </a:rPr>
                  <a:t>x8</a:t>
                </a:r>
                <a:endParaRPr lang="en-US" sz="1400" dirty="0">
                  <a:solidFill>
                    <a:schemeClr val="bg1"/>
                  </a:solidFill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258" name="Up-Down Arrow 257"/>
              <p:cNvSpPr/>
              <p:nvPr/>
            </p:nvSpPr>
            <p:spPr>
              <a:xfrm>
                <a:off x="609600" y="1295400"/>
                <a:ext cx="228600" cy="457200"/>
              </a:xfrm>
              <a:prstGeom prst="upDownArrow">
                <a:avLst/>
              </a:prstGeom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9" name="Rectangle 258"/>
              <p:cNvSpPr/>
              <p:nvPr/>
            </p:nvSpPr>
            <p:spPr>
              <a:xfrm>
                <a:off x="1143000" y="1752600"/>
                <a:ext cx="762000" cy="304800"/>
              </a:xfrm>
              <a:prstGeom prst="rect">
                <a:avLst/>
              </a:prstGeom>
              <a:solidFill>
                <a:schemeClr val="tx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 smtClean="0">
                    <a:solidFill>
                      <a:schemeClr val="bg1"/>
                    </a:solidFill>
                    <a:latin typeface="Tahoma" pitchFamily="34" charset="0"/>
                    <a:cs typeface="Tahoma" pitchFamily="34" charset="0"/>
                  </a:rPr>
                  <a:t>x8</a:t>
                </a:r>
                <a:endParaRPr lang="en-US" sz="1400" dirty="0">
                  <a:solidFill>
                    <a:schemeClr val="bg1"/>
                  </a:solidFill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260" name="Up-Down Arrow 259"/>
              <p:cNvSpPr/>
              <p:nvPr/>
            </p:nvSpPr>
            <p:spPr>
              <a:xfrm>
                <a:off x="1447800" y="1295400"/>
                <a:ext cx="228600" cy="457200"/>
              </a:xfrm>
              <a:prstGeom prst="upDownArrow">
                <a:avLst/>
              </a:prstGeom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1" name="Rectangle 260"/>
              <p:cNvSpPr/>
              <p:nvPr/>
            </p:nvSpPr>
            <p:spPr>
              <a:xfrm>
                <a:off x="1981200" y="1752600"/>
                <a:ext cx="762000" cy="304800"/>
              </a:xfrm>
              <a:prstGeom prst="rect">
                <a:avLst/>
              </a:prstGeom>
              <a:solidFill>
                <a:schemeClr val="tx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 smtClean="0">
                    <a:solidFill>
                      <a:schemeClr val="bg1"/>
                    </a:solidFill>
                    <a:latin typeface="Tahoma" pitchFamily="34" charset="0"/>
                    <a:cs typeface="Tahoma" pitchFamily="34" charset="0"/>
                  </a:rPr>
                  <a:t>x8</a:t>
                </a:r>
                <a:endParaRPr lang="en-US" sz="1400" dirty="0">
                  <a:solidFill>
                    <a:schemeClr val="bg1"/>
                  </a:solidFill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262" name="Up-Down Arrow 261"/>
              <p:cNvSpPr/>
              <p:nvPr/>
            </p:nvSpPr>
            <p:spPr>
              <a:xfrm>
                <a:off x="2286000" y="1295400"/>
                <a:ext cx="228600" cy="457200"/>
              </a:xfrm>
              <a:prstGeom prst="upDownArrow">
                <a:avLst/>
              </a:prstGeom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3" name="Rectangle 262"/>
              <p:cNvSpPr/>
              <p:nvPr/>
            </p:nvSpPr>
            <p:spPr>
              <a:xfrm>
                <a:off x="2819400" y="1752600"/>
                <a:ext cx="762000" cy="304800"/>
              </a:xfrm>
              <a:prstGeom prst="rect">
                <a:avLst/>
              </a:prstGeom>
              <a:solidFill>
                <a:schemeClr val="tx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 smtClean="0">
                    <a:solidFill>
                      <a:schemeClr val="bg1"/>
                    </a:solidFill>
                    <a:latin typeface="Tahoma" pitchFamily="34" charset="0"/>
                    <a:cs typeface="Tahoma" pitchFamily="34" charset="0"/>
                  </a:rPr>
                  <a:t>x8</a:t>
                </a:r>
                <a:endParaRPr lang="en-US" sz="1400" dirty="0">
                  <a:solidFill>
                    <a:schemeClr val="bg1"/>
                  </a:solidFill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264" name="Up-Down Arrow 263"/>
              <p:cNvSpPr/>
              <p:nvPr/>
            </p:nvSpPr>
            <p:spPr>
              <a:xfrm>
                <a:off x="3124200" y="1295400"/>
                <a:ext cx="228600" cy="457200"/>
              </a:xfrm>
              <a:prstGeom prst="upDownArrow">
                <a:avLst/>
              </a:prstGeom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5" name="Rectangle 264"/>
              <p:cNvSpPr/>
              <p:nvPr/>
            </p:nvSpPr>
            <p:spPr>
              <a:xfrm>
                <a:off x="3657600" y="1752600"/>
                <a:ext cx="762000" cy="304800"/>
              </a:xfrm>
              <a:prstGeom prst="rect">
                <a:avLst/>
              </a:prstGeom>
              <a:solidFill>
                <a:schemeClr val="tx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 smtClean="0">
                    <a:solidFill>
                      <a:schemeClr val="bg1"/>
                    </a:solidFill>
                    <a:latin typeface="Tahoma" pitchFamily="34" charset="0"/>
                    <a:cs typeface="Tahoma" pitchFamily="34" charset="0"/>
                  </a:rPr>
                  <a:t>x8</a:t>
                </a:r>
                <a:endParaRPr lang="en-US" sz="1400" dirty="0">
                  <a:solidFill>
                    <a:schemeClr val="bg1"/>
                  </a:solidFill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266" name="Up-Down Arrow 265"/>
              <p:cNvSpPr/>
              <p:nvPr/>
            </p:nvSpPr>
            <p:spPr>
              <a:xfrm>
                <a:off x="3962400" y="1295400"/>
                <a:ext cx="228600" cy="457200"/>
              </a:xfrm>
              <a:prstGeom prst="upDownArrow">
                <a:avLst/>
              </a:prstGeom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7" name="Rectangle 266"/>
              <p:cNvSpPr/>
              <p:nvPr/>
            </p:nvSpPr>
            <p:spPr>
              <a:xfrm>
                <a:off x="4495800" y="1752600"/>
                <a:ext cx="762000" cy="304800"/>
              </a:xfrm>
              <a:prstGeom prst="rect">
                <a:avLst/>
              </a:prstGeom>
              <a:solidFill>
                <a:schemeClr val="tx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 smtClean="0">
                    <a:solidFill>
                      <a:schemeClr val="bg1"/>
                    </a:solidFill>
                    <a:latin typeface="Tahoma" pitchFamily="34" charset="0"/>
                    <a:cs typeface="Tahoma" pitchFamily="34" charset="0"/>
                  </a:rPr>
                  <a:t>x8</a:t>
                </a:r>
                <a:endParaRPr lang="en-US" sz="1400" dirty="0">
                  <a:solidFill>
                    <a:schemeClr val="bg1"/>
                  </a:solidFill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268" name="Up-Down Arrow 267"/>
              <p:cNvSpPr/>
              <p:nvPr/>
            </p:nvSpPr>
            <p:spPr>
              <a:xfrm>
                <a:off x="4800600" y="1295400"/>
                <a:ext cx="228600" cy="457200"/>
              </a:xfrm>
              <a:prstGeom prst="upDownArrow">
                <a:avLst/>
              </a:prstGeom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9" name="Rectangle 268"/>
              <p:cNvSpPr/>
              <p:nvPr/>
            </p:nvSpPr>
            <p:spPr>
              <a:xfrm>
                <a:off x="5334000" y="1752600"/>
                <a:ext cx="762000" cy="304800"/>
              </a:xfrm>
              <a:prstGeom prst="rect">
                <a:avLst/>
              </a:prstGeom>
              <a:solidFill>
                <a:schemeClr val="tx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 smtClean="0">
                    <a:solidFill>
                      <a:schemeClr val="bg1"/>
                    </a:solidFill>
                    <a:latin typeface="Tahoma" pitchFamily="34" charset="0"/>
                    <a:cs typeface="Tahoma" pitchFamily="34" charset="0"/>
                  </a:rPr>
                  <a:t>x8</a:t>
                </a:r>
                <a:endParaRPr lang="en-US" sz="1400" dirty="0">
                  <a:solidFill>
                    <a:schemeClr val="bg1"/>
                  </a:solidFill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270" name="Up-Down Arrow 269"/>
              <p:cNvSpPr/>
              <p:nvPr/>
            </p:nvSpPr>
            <p:spPr>
              <a:xfrm>
                <a:off x="5638800" y="1295400"/>
                <a:ext cx="228600" cy="457200"/>
              </a:xfrm>
              <a:prstGeom prst="upDownArrow">
                <a:avLst/>
              </a:prstGeom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1" name="Rectangle 270"/>
              <p:cNvSpPr/>
              <p:nvPr/>
            </p:nvSpPr>
            <p:spPr>
              <a:xfrm>
                <a:off x="6172200" y="1752600"/>
                <a:ext cx="762000" cy="304800"/>
              </a:xfrm>
              <a:prstGeom prst="rect">
                <a:avLst/>
              </a:prstGeom>
              <a:solidFill>
                <a:schemeClr val="tx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 smtClean="0">
                    <a:solidFill>
                      <a:schemeClr val="bg1"/>
                    </a:solidFill>
                    <a:latin typeface="Tahoma" pitchFamily="34" charset="0"/>
                    <a:cs typeface="Tahoma" pitchFamily="34" charset="0"/>
                  </a:rPr>
                  <a:t>x8</a:t>
                </a:r>
                <a:endParaRPr lang="en-US" sz="1400" dirty="0">
                  <a:solidFill>
                    <a:schemeClr val="bg1"/>
                  </a:solidFill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272" name="Up-Down Arrow 271"/>
              <p:cNvSpPr/>
              <p:nvPr/>
            </p:nvSpPr>
            <p:spPr>
              <a:xfrm>
                <a:off x="6477000" y="1295400"/>
                <a:ext cx="228600" cy="457200"/>
              </a:xfrm>
              <a:prstGeom prst="upDownArrow">
                <a:avLst/>
              </a:prstGeom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3" name="Rectangle 272"/>
              <p:cNvSpPr/>
              <p:nvPr/>
            </p:nvSpPr>
            <p:spPr>
              <a:xfrm>
                <a:off x="7010400" y="1752600"/>
                <a:ext cx="762000" cy="304800"/>
              </a:xfrm>
              <a:prstGeom prst="rect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 smtClean="0">
                    <a:solidFill>
                      <a:schemeClr val="bg1"/>
                    </a:solidFill>
                    <a:latin typeface="Tahoma" pitchFamily="34" charset="0"/>
                    <a:cs typeface="Tahoma" pitchFamily="34" charset="0"/>
                  </a:rPr>
                  <a:t>x8</a:t>
                </a:r>
                <a:endParaRPr lang="en-US" sz="1400" dirty="0">
                  <a:solidFill>
                    <a:schemeClr val="bg1"/>
                  </a:solidFill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274" name="Up-Down Arrow 273"/>
              <p:cNvSpPr/>
              <p:nvPr/>
            </p:nvSpPr>
            <p:spPr>
              <a:xfrm>
                <a:off x="7315200" y="1295400"/>
                <a:ext cx="228600" cy="457200"/>
              </a:xfrm>
              <a:prstGeom prst="upDownArrow">
                <a:avLst/>
              </a:prstGeom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275" name="Straight Connector 274"/>
            <p:cNvCxnSpPr/>
            <p:nvPr/>
          </p:nvCxnSpPr>
          <p:spPr>
            <a:xfrm>
              <a:off x="609600" y="2819400"/>
              <a:ext cx="8001000" cy="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8" name="TextBox 277"/>
            <p:cNvSpPr txBox="1"/>
            <p:nvPr/>
          </p:nvSpPr>
          <p:spPr>
            <a:xfrm>
              <a:off x="533400" y="2511623"/>
              <a:ext cx="69342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chemeClr val="bg1"/>
                  </a:solidFill>
                  <a:latin typeface="Verdana" pitchFamily="34" charset="0"/>
                </a:rPr>
                <a:t>280-bit wide data bus</a:t>
              </a:r>
              <a:endParaRPr lang="en-US" sz="1400" dirty="0">
                <a:solidFill>
                  <a:schemeClr val="bg1"/>
                </a:solidFill>
                <a:latin typeface="Verdana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V-ECC for </a:t>
            </a:r>
            <a:r>
              <a:rPr lang="en-US" dirty="0" err="1" smtClean="0"/>
              <a:t>Chipkill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Use 3 check symbol error codes</a:t>
            </a:r>
          </a:p>
          <a:p>
            <a:pPr lvl="1"/>
            <a:r>
              <a:rPr lang="en-US" dirty="0" smtClean="0"/>
              <a:t>Single Symbol-error Correct and </a:t>
            </a:r>
            <a:br>
              <a:rPr lang="en-US" dirty="0" smtClean="0"/>
            </a:br>
            <a:r>
              <a:rPr lang="en-US" dirty="0" smtClean="0"/>
              <a:t>Double Symbol-error Detect</a:t>
            </a:r>
          </a:p>
          <a:p>
            <a:pPr lvl="2"/>
            <a:endParaRPr lang="en-US" dirty="0" smtClean="0"/>
          </a:p>
          <a:p>
            <a:r>
              <a:rPr lang="en-US" dirty="0" smtClean="0"/>
              <a:t>T1EC</a:t>
            </a:r>
          </a:p>
          <a:p>
            <a:pPr lvl="1"/>
            <a:r>
              <a:rPr lang="en-US" dirty="0" smtClean="0"/>
              <a:t>2 check symbols</a:t>
            </a:r>
          </a:p>
          <a:p>
            <a:pPr lvl="1"/>
            <a:r>
              <a:rPr lang="en-US" dirty="0" smtClean="0"/>
              <a:t>Detect up to 2 symbol error </a:t>
            </a:r>
          </a:p>
          <a:p>
            <a:pPr lvl="2"/>
            <a:endParaRPr lang="en-US" dirty="0" smtClean="0"/>
          </a:p>
          <a:p>
            <a:r>
              <a:rPr lang="en-US" dirty="0" smtClean="0"/>
              <a:t>T2EC</a:t>
            </a:r>
          </a:p>
          <a:p>
            <a:pPr lvl="1"/>
            <a:r>
              <a:rPr lang="en-US" dirty="0" smtClean="0"/>
              <a:t>3rd check symbol</a:t>
            </a:r>
          </a:p>
          <a:p>
            <a:pPr lvl="1"/>
            <a:r>
              <a:rPr lang="en-US" dirty="0" smtClean="0"/>
              <a:t>Combined T1EC/T2EC provides </a:t>
            </a:r>
            <a:r>
              <a:rPr lang="en-US" dirty="0" err="1" smtClean="0"/>
              <a:t>Chipkill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30B40-9C9D-45F1-8041-80A8CB8CB50B}" type="slidenum">
              <a:rPr lang="en-US" smtClean="0"/>
              <a:pPr/>
              <a:t>16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V-ECC: ECC x4 configuration</a:t>
            </a:r>
            <a:endParaRPr lang="en-US" dirty="0"/>
          </a:p>
        </p:txBody>
      </p:sp>
      <p:sp>
        <p:nvSpPr>
          <p:cNvPr id="429" name="Content Placeholder 428"/>
          <p:cNvSpPr>
            <a:spLocks noGrp="1"/>
          </p:cNvSpPr>
          <p:nvPr>
            <p:ph idx="1"/>
          </p:nvPr>
        </p:nvSpPr>
        <p:spPr>
          <a:xfrm>
            <a:off x="152400" y="1143000"/>
            <a:ext cx="8915400" cy="31242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Use 8-bit symbol error code</a:t>
            </a:r>
          </a:p>
          <a:p>
            <a:pPr lvl="1"/>
            <a:r>
              <a:rPr lang="en-US" sz="2000" dirty="0" smtClean="0"/>
              <a:t>2 bursts out of a x4 DRAM form an 8bit-symbol</a:t>
            </a:r>
          </a:p>
          <a:p>
            <a:pPr lvl="2"/>
            <a:r>
              <a:rPr lang="en-US" sz="1800" dirty="0" smtClean="0"/>
              <a:t>Modern DRAMs have minimum burst of 4 or 8</a:t>
            </a:r>
          </a:p>
          <a:p>
            <a:r>
              <a:rPr lang="en-US" sz="2400" dirty="0" smtClean="0"/>
              <a:t>1 x4 ECC DIMM + 1 x4 Non-ECC DIMM</a:t>
            </a:r>
            <a:endParaRPr lang="en-US" sz="2000" dirty="0" smtClean="0"/>
          </a:p>
          <a:p>
            <a:r>
              <a:rPr lang="en-US" sz="2400" dirty="0" smtClean="0"/>
              <a:t>Each DRAM access in DDR2 (burst 4)</a:t>
            </a:r>
          </a:p>
          <a:p>
            <a:pPr lvl="1"/>
            <a:r>
              <a:rPr lang="en-US" sz="2000" dirty="0" smtClean="0"/>
              <a:t>64B data, 4B T1EC</a:t>
            </a:r>
          </a:p>
          <a:p>
            <a:pPr lvl="1"/>
            <a:r>
              <a:rPr lang="en-US" sz="2000" dirty="0" smtClean="0"/>
              <a:t>2B T2EC is virtualized within memory namespace</a:t>
            </a:r>
          </a:p>
          <a:p>
            <a:pPr lvl="2"/>
            <a:r>
              <a:rPr lang="en-US" sz="1800" dirty="0" smtClean="0"/>
              <a:t>32 T2ECs per 64B cache line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30B40-9C9D-45F1-8041-80A8CB8CB50B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84" name="Rectangle 83"/>
          <p:cNvSpPr/>
          <p:nvPr/>
        </p:nvSpPr>
        <p:spPr>
          <a:xfrm>
            <a:off x="7924800" y="3962400"/>
            <a:ext cx="533400" cy="304800"/>
          </a:xfrm>
          <a:prstGeom prst="rect">
            <a:avLst/>
          </a:prstGeom>
          <a:ln w="38100"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Verdana" pitchFamily="34" charset="0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7086600" y="3352800"/>
            <a:ext cx="2057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  <a:latin typeface="Verdana" pitchFamily="34" charset="0"/>
              </a:rPr>
              <a:t>Virtualized within memory</a:t>
            </a:r>
            <a:endParaRPr lang="en-US" sz="1400" dirty="0">
              <a:solidFill>
                <a:schemeClr val="bg1"/>
              </a:solidFill>
              <a:latin typeface="Verdana" pitchFamily="34" charset="0"/>
            </a:endParaRPr>
          </a:p>
        </p:txBody>
      </p:sp>
      <p:grpSp>
        <p:nvGrpSpPr>
          <p:cNvPr id="88" name="Group 87"/>
          <p:cNvGrpSpPr/>
          <p:nvPr/>
        </p:nvGrpSpPr>
        <p:grpSpPr>
          <a:xfrm>
            <a:off x="533400" y="4191000"/>
            <a:ext cx="8077200" cy="2514600"/>
            <a:chOff x="457200" y="4191000"/>
            <a:chExt cx="8077200" cy="2514600"/>
          </a:xfrm>
        </p:grpSpPr>
        <p:grpSp>
          <p:nvGrpSpPr>
            <p:cNvPr id="89" name="Group 120"/>
            <p:cNvGrpSpPr/>
            <p:nvPr/>
          </p:nvGrpSpPr>
          <p:grpSpPr>
            <a:xfrm>
              <a:off x="457200" y="4495800"/>
              <a:ext cx="7924800" cy="838200"/>
              <a:chOff x="457200" y="4343400"/>
              <a:chExt cx="7924800" cy="838200"/>
            </a:xfrm>
          </p:grpSpPr>
          <p:sp>
            <p:nvSpPr>
              <p:cNvPr id="132" name="Rectangle 131"/>
              <p:cNvSpPr/>
              <p:nvPr/>
            </p:nvSpPr>
            <p:spPr>
              <a:xfrm>
                <a:off x="457200" y="4572000"/>
                <a:ext cx="7924800" cy="609600"/>
              </a:xfrm>
              <a:prstGeom prst="rect">
                <a:avLst/>
              </a:prstGeom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3" name="Rectangle 132"/>
              <p:cNvSpPr/>
              <p:nvPr/>
            </p:nvSpPr>
            <p:spPr>
              <a:xfrm>
                <a:off x="533400" y="4800600"/>
                <a:ext cx="381000" cy="293132"/>
              </a:xfrm>
              <a:prstGeom prst="rect">
                <a:avLst/>
              </a:prstGeom>
              <a:solidFill>
                <a:schemeClr val="tx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 smtClean="0">
                    <a:solidFill>
                      <a:schemeClr val="bg1"/>
                    </a:solidFill>
                    <a:latin typeface="Tahoma" pitchFamily="34" charset="0"/>
                    <a:cs typeface="Tahoma" pitchFamily="34" charset="0"/>
                  </a:rPr>
                  <a:t>x4</a:t>
                </a:r>
                <a:endParaRPr lang="en-US" sz="1400" dirty="0">
                  <a:solidFill>
                    <a:schemeClr val="bg1"/>
                  </a:solidFill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134" name="Up-Down Arrow 133"/>
              <p:cNvSpPr/>
              <p:nvPr/>
            </p:nvSpPr>
            <p:spPr>
              <a:xfrm>
                <a:off x="609600" y="4343400"/>
                <a:ext cx="228600" cy="457200"/>
              </a:xfrm>
              <a:prstGeom prst="upDownArrow">
                <a:avLst/>
              </a:prstGeom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5" name="Rectangle 134"/>
              <p:cNvSpPr/>
              <p:nvPr/>
            </p:nvSpPr>
            <p:spPr>
              <a:xfrm>
                <a:off x="965200" y="4800600"/>
                <a:ext cx="381000" cy="293132"/>
              </a:xfrm>
              <a:prstGeom prst="rect">
                <a:avLst/>
              </a:prstGeom>
              <a:solidFill>
                <a:schemeClr val="tx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 smtClean="0">
                    <a:solidFill>
                      <a:schemeClr val="bg1"/>
                    </a:solidFill>
                    <a:latin typeface="Tahoma" pitchFamily="34" charset="0"/>
                    <a:cs typeface="Tahoma" pitchFamily="34" charset="0"/>
                  </a:rPr>
                  <a:t>x4</a:t>
                </a:r>
                <a:endParaRPr lang="en-US" sz="1400" dirty="0">
                  <a:solidFill>
                    <a:schemeClr val="bg1"/>
                  </a:solidFill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136" name="Up-Down Arrow 135"/>
              <p:cNvSpPr/>
              <p:nvPr/>
            </p:nvSpPr>
            <p:spPr>
              <a:xfrm>
                <a:off x="1041400" y="4343400"/>
                <a:ext cx="228600" cy="457200"/>
              </a:xfrm>
              <a:prstGeom prst="upDownArrow">
                <a:avLst/>
              </a:prstGeom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7" name="Rectangle 136"/>
              <p:cNvSpPr/>
              <p:nvPr/>
            </p:nvSpPr>
            <p:spPr>
              <a:xfrm>
                <a:off x="1397000" y="4800600"/>
                <a:ext cx="381000" cy="293132"/>
              </a:xfrm>
              <a:prstGeom prst="rect">
                <a:avLst/>
              </a:prstGeom>
              <a:solidFill>
                <a:schemeClr val="tx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 smtClean="0">
                    <a:solidFill>
                      <a:schemeClr val="bg1"/>
                    </a:solidFill>
                    <a:latin typeface="Tahoma" pitchFamily="34" charset="0"/>
                    <a:cs typeface="Tahoma" pitchFamily="34" charset="0"/>
                  </a:rPr>
                  <a:t>x4</a:t>
                </a:r>
                <a:endParaRPr lang="en-US" sz="1400" dirty="0">
                  <a:solidFill>
                    <a:schemeClr val="bg1"/>
                  </a:solidFill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138" name="Up-Down Arrow 137"/>
              <p:cNvSpPr/>
              <p:nvPr/>
            </p:nvSpPr>
            <p:spPr>
              <a:xfrm>
                <a:off x="1473200" y="4343400"/>
                <a:ext cx="228600" cy="457200"/>
              </a:xfrm>
              <a:prstGeom prst="upDownArrow">
                <a:avLst/>
              </a:prstGeom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9" name="Rectangle 138"/>
              <p:cNvSpPr/>
              <p:nvPr/>
            </p:nvSpPr>
            <p:spPr>
              <a:xfrm>
                <a:off x="1828800" y="4800600"/>
                <a:ext cx="381000" cy="293132"/>
              </a:xfrm>
              <a:prstGeom prst="rect">
                <a:avLst/>
              </a:prstGeom>
              <a:solidFill>
                <a:schemeClr val="tx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 smtClean="0">
                    <a:solidFill>
                      <a:schemeClr val="bg1"/>
                    </a:solidFill>
                    <a:latin typeface="Tahoma" pitchFamily="34" charset="0"/>
                    <a:cs typeface="Tahoma" pitchFamily="34" charset="0"/>
                  </a:rPr>
                  <a:t>x4</a:t>
                </a:r>
                <a:endParaRPr lang="en-US" sz="1400" dirty="0">
                  <a:solidFill>
                    <a:schemeClr val="bg1"/>
                  </a:solidFill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140" name="Up-Down Arrow 139"/>
              <p:cNvSpPr/>
              <p:nvPr/>
            </p:nvSpPr>
            <p:spPr>
              <a:xfrm>
                <a:off x="1905000" y="4343400"/>
                <a:ext cx="228600" cy="457200"/>
              </a:xfrm>
              <a:prstGeom prst="upDownArrow">
                <a:avLst/>
              </a:prstGeom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1" name="Rectangle 140"/>
              <p:cNvSpPr/>
              <p:nvPr/>
            </p:nvSpPr>
            <p:spPr>
              <a:xfrm>
                <a:off x="2260600" y="4800600"/>
                <a:ext cx="381000" cy="293132"/>
              </a:xfrm>
              <a:prstGeom prst="rect">
                <a:avLst/>
              </a:prstGeom>
              <a:solidFill>
                <a:schemeClr val="tx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 smtClean="0">
                    <a:solidFill>
                      <a:schemeClr val="bg1"/>
                    </a:solidFill>
                    <a:latin typeface="Tahoma" pitchFamily="34" charset="0"/>
                    <a:cs typeface="Tahoma" pitchFamily="34" charset="0"/>
                  </a:rPr>
                  <a:t>x4</a:t>
                </a:r>
                <a:endParaRPr lang="en-US" sz="1400" dirty="0">
                  <a:solidFill>
                    <a:schemeClr val="bg1"/>
                  </a:solidFill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142" name="Up-Down Arrow 141"/>
              <p:cNvSpPr/>
              <p:nvPr/>
            </p:nvSpPr>
            <p:spPr>
              <a:xfrm>
                <a:off x="2336800" y="4343400"/>
                <a:ext cx="228600" cy="457200"/>
              </a:xfrm>
              <a:prstGeom prst="upDownArrow">
                <a:avLst/>
              </a:prstGeom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3" name="Rectangle 142"/>
              <p:cNvSpPr/>
              <p:nvPr/>
            </p:nvSpPr>
            <p:spPr>
              <a:xfrm>
                <a:off x="2692400" y="4800600"/>
                <a:ext cx="381000" cy="293132"/>
              </a:xfrm>
              <a:prstGeom prst="rect">
                <a:avLst/>
              </a:prstGeom>
              <a:solidFill>
                <a:schemeClr val="tx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 smtClean="0">
                    <a:solidFill>
                      <a:schemeClr val="bg1"/>
                    </a:solidFill>
                    <a:latin typeface="Tahoma" pitchFamily="34" charset="0"/>
                    <a:cs typeface="Tahoma" pitchFamily="34" charset="0"/>
                  </a:rPr>
                  <a:t>x4</a:t>
                </a:r>
                <a:endParaRPr lang="en-US" sz="1400" dirty="0">
                  <a:solidFill>
                    <a:schemeClr val="bg1"/>
                  </a:solidFill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144" name="Up-Down Arrow 143"/>
              <p:cNvSpPr/>
              <p:nvPr/>
            </p:nvSpPr>
            <p:spPr>
              <a:xfrm>
                <a:off x="2768600" y="4343400"/>
                <a:ext cx="228600" cy="457200"/>
              </a:xfrm>
              <a:prstGeom prst="upDownArrow">
                <a:avLst/>
              </a:prstGeom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5" name="Rectangle 144"/>
              <p:cNvSpPr/>
              <p:nvPr/>
            </p:nvSpPr>
            <p:spPr>
              <a:xfrm>
                <a:off x="3124200" y="4800600"/>
                <a:ext cx="381000" cy="293132"/>
              </a:xfrm>
              <a:prstGeom prst="rect">
                <a:avLst/>
              </a:prstGeom>
              <a:solidFill>
                <a:schemeClr val="tx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 smtClean="0">
                    <a:solidFill>
                      <a:schemeClr val="bg1"/>
                    </a:solidFill>
                    <a:latin typeface="Tahoma" pitchFamily="34" charset="0"/>
                    <a:cs typeface="Tahoma" pitchFamily="34" charset="0"/>
                  </a:rPr>
                  <a:t>x4</a:t>
                </a:r>
                <a:endParaRPr lang="en-US" sz="1400" dirty="0">
                  <a:solidFill>
                    <a:schemeClr val="bg1"/>
                  </a:solidFill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146" name="Up-Down Arrow 145"/>
              <p:cNvSpPr/>
              <p:nvPr/>
            </p:nvSpPr>
            <p:spPr>
              <a:xfrm>
                <a:off x="3200400" y="4343400"/>
                <a:ext cx="228600" cy="457200"/>
              </a:xfrm>
              <a:prstGeom prst="upDownArrow">
                <a:avLst/>
              </a:prstGeom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7" name="Rectangle 146"/>
              <p:cNvSpPr/>
              <p:nvPr/>
            </p:nvSpPr>
            <p:spPr>
              <a:xfrm>
                <a:off x="3556000" y="4800600"/>
                <a:ext cx="381000" cy="293132"/>
              </a:xfrm>
              <a:prstGeom prst="rect">
                <a:avLst/>
              </a:prstGeom>
              <a:solidFill>
                <a:schemeClr val="tx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 smtClean="0">
                    <a:solidFill>
                      <a:schemeClr val="bg1"/>
                    </a:solidFill>
                    <a:latin typeface="Tahoma" pitchFamily="34" charset="0"/>
                    <a:cs typeface="Tahoma" pitchFamily="34" charset="0"/>
                  </a:rPr>
                  <a:t>x4</a:t>
                </a:r>
                <a:endParaRPr lang="en-US" sz="1400" dirty="0">
                  <a:solidFill>
                    <a:schemeClr val="bg1"/>
                  </a:solidFill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148" name="Up-Down Arrow 147"/>
              <p:cNvSpPr/>
              <p:nvPr/>
            </p:nvSpPr>
            <p:spPr>
              <a:xfrm>
                <a:off x="3632200" y="4343400"/>
                <a:ext cx="228600" cy="457200"/>
              </a:xfrm>
              <a:prstGeom prst="upDownArrow">
                <a:avLst/>
              </a:prstGeom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9" name="Rectangle 148"/>
              <p:cNvSpPr/>
              <p:nvPr/>
            </p:nvSpPr>
            <p:spPr>
              <a:xfrm>
                <a:off x="3987800" y="4800600"/>
                <a:ext cx="381000" cy="293132"/>
              </a:xfrm>
              <a:prstGeom prst="rect">
                <a:avLst/>
              </a:prstGeom>
              <a:solidFill>
                <a:schemeClr val="tx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 smtClean="0">
                    <a:solidFill>
                      <a:schemeClr val="bg1"/>
                    </a:solidFill>
                    <a:latin typeface="Tahoma" pitchFamily="34" charset="0"/>
                    <a:cs typeface="Tahoma" pitchFamily="34" charset="0"/>
                  </a:rPr>
                  <a:t>x4</a:t>
                </a:r>
                <a:endParaRPr lang="en-US" sz="1400" dirty="0">
                  <a:solidFill>
                    <a:schemeClr val="bg1"/>
                  </a:solidFill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150" name="Up-Down Arrow 149"/>
              <p:cNvSpPr/>
              <p:nvPr/>
            </p:nvSpPr>
            <p:spPr>
              <a:xfrm>
                <a:off x="4064000" y="4343400"/>
                <a:ext cx="228600" cy="457200"/>
              </a:xfrm>
              <a:prstGeom prst="upDownArrow">
                <a:avLst/>
              </a:prstGeom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1" name="Rectangle 150"/>
              <p:cNvSpPr/>
              <p:nvPr/>
            </p:nvSpPr>
            <p:spPr>
              <a:xfrm>
                <a:off x="4419600" y="4800600"/>
                <a:ext cx="381000" cy="293132"/>
              </a:xfrm>
              <a:prstGeom prst="rect">
                <a:avLst/>
              </a:prstGeom>
              <a:solidFill>
                <a:schemeClr val="tx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 smtClean="0">
                    <a:solidFill>
                      <a:schemeClr val="bg1"/>
                    </a:solidFill>
                    <a:latin typeface="Tahoma" pitchFamily="34" charset="0"/>
                    <a:cs typeface="Tahoma" pitchFamily="34" charset="0"/>
                  </a:rPr>
                  <a:t>x4</a:t>
                </a:r>
                <a:endParaRPr lang="en-US" sz="1400" dirty="0">
                  <a:solidFill>
                    <a:schemeClr val="bg1"/>
                  </a:solidFill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152" name="Up-Down Arrow 151"/>
              <p:cNvSpPr/>
              <p:nvPr/>
            </p:nvSpPr>
            <p:spPr>
              <a:xfrm>
                <a:off x="4495800" y="4343400"/>
                <a:ext cx="228600" cy="457200"/>
              </a:xfrm>
              <a:prstGeom prst="upDownArrow">
                <a:avLst/>
              </a:prstGeom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3" name="Rectangle 152"/>
              <p:cNvSpPr/>
              <p:nvPr/>
            </p:nvSpPr>
            <p:spPr>
              <a:xfrm>
                <a:off x="4851400" y="4800600"/>
                <a:ext cx="381000" cy="293132"/>
              </a:xfrm>
              <a:prstGeom prst="rect">
                <a:avLst/>
              </a:prstGeom>
              <a:solidFill>
                <a:schemeClr val="tx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 smtClean="0">
                    <a:solidFill>
                      <a:schemeClr val="bg1"/>
                    </a:solidFill>
                    <a:latin typeface="Tahoma" pitchFamily="34" charset="0"/>
                    <a:cs typeface="Tahoma" pitchFamily="34" charset="0"/>
                  </a:rPr>
                  <a:t>x4</a:t>
                </a:r>
                <a:endParaRPr lang="en-US" sz="1400" dirty="0">
                  <a:solidFill>
                    <a:schemeClr val="bg1"/>
                  </a:solidFill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154" name="Up-Down Arrow 153"/>
              <p:cNvSpPr/>
              <p:nvPr/>
            </p:nvSpPr>
            <p:spPr>
              <a:xfrm>
                <a:off x="4927600" y="4343400"/>
                <a:ext cx="228600" cy="457200"/>
              </a:xfrm>
              <a:prstGeom prst="upDownArrow">
                <a:avLst/>
              </a:prstGeom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5" name="Rectangle 154"/>
              <p:cNvSpPr/>
              <p:nvPr/>
            </p:nvSpPr>
            <p:spPr>
              <a:xfrm>
                <a:off x="5283200" y="4800600"/>
                <a:ext cx="381000" cy="293132"/>
              </a:xfrm>
              <a:prstGeom prst="rect">
                <a:avLst/>
              </a:prstGeom>
              <a:solidFill>
                <a:schemeClr val="tx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 smtClean="0">
                    <a:solidFill>
                      <a:schemeClr val="bg1"/>
                    </a:solidFill>
                    <a:latin typeface="Tahoma" pitchFamily="34" charset="0"/>
                    <a:cs typeface="Tahoma" pitchFamily="34" charset="0"/>
                  </a:rPr>
                  <a:t>x4</a:t>
                </a:r>
                <a:endParaRPr lang="en-US" sz="1400" dirty="0">
                  <a:solidFill>
                    <a:schemeClr val="bg1"/>
                  </a:solidFill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156" name="Up-Down Arrow 155"/>
              <p:cNvSpPr/>
              <p:nvPr/>
            </p:nvSpPr>
            <p:spPr>
              <a:xfrm>
                <a:off x="5359400" y="4343400"/>
                <a:ext cx="228600" cy="457200"/>
              </a:xfrm>
              <a:prstGeom prst="upDownArrow">
                <a:avLst/>
              </a:prstGeom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7" name="Rectangle 156"/>
              <p:cNvSpPr/>
              <p:nvPr/>
            </p:nvSpPr>
            <p:spPr>
              <a:xfrm>
                <a:off x="5715000" y="4800600"/>
                <a:ext cx="381000" cy="293132"/>
              </a:xfrm>
              <a:prstGeom prst="rect">
                <a:avLst/>
              </a:prstGeom>
              <a:solidFill>
                <a:schemeClr val="tx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 smtClean="0">
                    <a:solidFill>
                      <a:schemeClr val="bg1"/>
                    </a:solidFill>
                    <a:latin typeface="Tahoma" pitchFamily="34" charset="0"/>
                    <a:cs typeface="Tahoma" pitchFamily="34" charset="0"/>
                  </a:rPr>
                  <a:t>x4</a:t>
                </a:r>
                <a:endParaRPr lang="en-US" sz="1400" dirty="0">
                  <a:solidFill>
                    <a:schemeClr val="bg1"/>
                  </a:solidFill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158" name="Up-Down Arrow 157"/>
              <p:cNvSpPr/>
              <p:nvPr/>
            </p:nvSpPr>
            <p:spPr>
              <a:xfrm>
                <a:off x="5791200" y="4343400"/>
                <a:ext cx="228600" cy="457200"/>
              </a:xfrm>
              <a:prstGeom prst="upDownArrow">
                <a:avLst/>
              </a:prstGeom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9" name="Rectangle 158"/>
              <p:cNvSpPr/>
              <p:nvPr/>
            </p:nvSpPr>
            <p:spPr>
              <a:xfrm>
                <a:off x="6146800" y="4800600"/>
                <a:ext cx="381000" cy="293132"/>
              </a:xfrm>
              <a:prstGeom prst="rect">
                <a:avLst/>
              </a:prstGeom>
              <a:solidFill>
                <a:schemeClr val="tx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 smtClean="0">
                    <a:solidFill>
                      <a:schemeClr val="bg1"/>
                    </a:solidFill>
                    <a:latin typeface="Tahoma" pitchFamily="34" charset="0"/>
                    <a:cs typeface="Tahoma" pitchFamily="34" charset="0"/>
                  </a:rPr>
                  <a:t>x4</a:t>
                </a:r>
                <a:endParaRPr lang="en-US" sz="1400" dirty="0">
                  <a:solidFill>
                    <a:schemeClr val="bg1"/>
                  </a:solidFill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160" name="Up-Down Arrow 159"/>
              <p:cNvSpPr/>
              <p:nvPr/>
            </p:nvSpPr>
            <p:spPr>
              <a:xfrm>
                <a:off x="6223000" y="4343400"/>
                <a:ext cx="228600" cy="457200"/>
              </a:xfrm>
              <a:prstGeom prst="upDownArrow">
                <a:avLst/>
              </a:prstGeom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6" name="Rectangle 205"/>
              <p:cNvSpPr/>
              <p:nvPr/>
            </p:nvSpPr>
            <p:spPr>
              <a:xfrm>
                <a:off x="6578600" y="4800600"/>
                <a:ext cx="381000" cy="293132"/>
              </a:xfrm>
              <a:prstGeom prst="rect">
                <a:avLst/>
              </a:prstGeom>
              <a:solidFill>
                <a:schemeClr val="tx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 smtClean="0">
                    <a:solidFill>
                      <a:schemeClr val="bg1"/>
                    </a:solidFill>
                    <a:latin typeface="Tahoma" pitchFamily="34" charset="0"/>
                    <a:cs typeface="Tahoma" pitchFamily="34" charset="0"/>
                  </a:rPr>
                  <a:t>x4</a:t>
                </a:r>
                <a:endParaRPr lang="en-US" sz="1400" dirty="0">
                  <a:solidFill>
                    <a:schemeClr val="bg1"/>
                  </a:solidFill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207" name="Up-Down Arrow 206"/>
              <p:cNvSpPr/>
              <p:nvPr/>
            </p:nvSpPr>
            <p:spPr>
              <a:xfrm>
                <a:off x="6654800" y="4343400"/>
                <a:ext cx="228600" cy="457200"/>
              </a:xfrm>
              <a:prstGeom prst="upDownArrow">
                <a:avLst/>
              </a:prstGeom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8" name="Rectangle 207"/>
              <p:cNvSpPr/>
              <p:nvPr/>
            </p:nvSpPr>
            <p:spPr>
              <a:xfrm>
                <a:off x="7010400" y="4800600"/>
                <a:ext cx="381000" cy="293132"/>
              </a:xfrm>
              <a:prstGeom prst="rect">
                <a:avLst/>
              </a:prstGeom>
              <a:solidFill>
                <a:schemeClr val="tx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 smtClean="0">
                    <a:solidFill>
                      <a:schemeClr val="bg1"/>
                    </a:solidFill>
                    <a:latin typeface="Tahoma" pitchFamily="34" charset="0"/>
                    <a:cs typeface="Tahoma" pitchFamily="34" charset="0"/>
                  </a:rPr>
                  <a:t>x4</a:t>
                </a:r>
                <a:endParaRPr lang="en-US" sz="1400" dirty="0">
                  <a:solidFill>
                    <a:schemeClr val="bg1"/>
                  </a:solidFill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209" name="Up-Down Arrow 208"/>
              <p:cNvSpPr/>
              <p:nvPr/>
            </p:nvSpPr>
            <p:spPr>
              <a:xfrm>
                <a:off x="7086600" y="4343400"/>
                <a:ext cx="228600" cy="457200"/>
              </a:xfrm>
              <a:prstGeom prst="upDownArrow">
                <a:avLst/>
              </a:prstGeom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0" name="Rectangle 209"/>
              <p:cNvSpPr/>
              <p:nvPr/>
            </p:nvSpPr>
            <p:spPr>
              <a:xfrm>
                <a:off x="7442200" y="4800600"/>
                <a:ext cx="381000" cy="293132"/>
              </a:xfrm>
              <a:prstGeom prst="rect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 smtClean="0">
                    <a:solidFill>
                      <a:schemeClr val="bg1"/>
                    </a:solidFill>
                    <a:latin typeface="Tahoma" pitchFamily="34" charset="0"/>
                    <a:cs typeface="Tahoma" pitchFamily="34" charset="0"/>
                  </a:rPr>
                  <a:t>x4</a:t>
                </a:r>
                <a:endParaRPr lang="en-US" sz="1400" dirty="0">
                  <a:solidFill>
                    <a:schemeClr val="bg1"/>
                  </a:solidFill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211" name="Up-Down Arrow 210"/>
              <p:cNvSpPr/>
              <p:nvPr/>
            </p:nvSpPr>
            <p:spPr>
              <a:xfrm>
                <a:off x="7518400" y="4343400"/>
                <a:ext cx="228600" cy="457200"/>
              </a:xfrm>
              <a:prstGeom prst="upDownArrow">
                <a:avLst/>
              </a:prstGeom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2" name="Rectangle 211"/>
              <p:cNvSpPr/>
              <p:nvPr/>
            </p:nvSpPr>
            <p:spPr>
              <a:xfrm>
                <a:off x="7874000" y="4800600"/>
                <a:ext cx="381000" cy="293132"/>
              </a:xfrm>
              <a:prstGeom prst="rect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 smtClean="0">
                    <a:solidFill>
                      <a:schemeClr val="bg1"/>
                    </a:solidFill>
                    <a:latin typeface="Tahoma" pitchFamily="34" charset="0"/>
                    <a:cs typeface="Tahoma" pitchFamily="34" charset="0"/>
                  </a:rPr>
                  <a:t>x4</a:t>
                </a:r>
                <a:endParaRPr lang="en-US" sz="1400" dirty="0">
                  <a:solidFill>
                    <a:schemeClr val="bg1"/>
                  </a:solidFill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213" name="Up-Down Arrow 212"/>
              <p:cNvSpPr/>
              <p:nvPr/>
            </p:nvSpPr>
            <p:spPr>
              <a:xfrm>
                <a:off x="7950200" y="4343400"/>
                <a:ext cx="228600" cy="457200"/>
              </a:xfrm>
              <a:prstGeom prst="upDownArrow">
                <a:avLst/>
              </a:prstGeom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90" name="Straight Connector 89"/>
            <p:cNvCxnSpPr/>
            <p:nvPr/>
          </p:nvCxnSpPr>
          <p:spPr>
            <a:xfrm>
              <a:off x="533400" y="4495800"/>
              <a:ext cx="8001000" cy="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91" name="Group 159"/>
            <p:cNvGrpSpPr/>
            <p:nvPr/>
          </p:nvGrpSpPr>
          <p:grpSpPr>
            <a:xfrm>
              <a:off x="457200" y="5867400"/>
              <a:ext cx="7086600" cy="838200"/>
              <a:chOff x="457200" y="4343400"/>
              <a:chExt cx="7086600" cy="838200"/>
            </a:xfrm>
          </p:grpSpPr>
          <p:sp>
            <p:nvSpPr>
              <p:cNvPr id="95" name="Rectangle 94"/>
              <p:cNvSpPr/>
              <p:nvPr/>
            </p:nvSpPr>
            <p:spPr>
              <a:xfrm>
                <a:off x="457200" y="4572000"/>
                <a:ext cx="7086600" cy="609600"/>
              </a:xfrm>
              <a:prstGeom prst="rect">
                <a:avLst/>
              </a:prstGeom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6" name="Rectangle 95"/>
              <p:cNvSpPr/>
              <p:nvPr/>
            </p:nvSpPr>
            <p:spPr>
              <a:xfrm>
                <a:off x="533400" y="4800600"/>
                <a:ext cx="381000" cy="293132"/>
              </a:xfrm>
              <a:prstGeom prst="rect">
                <a:avLst/>
              </a:prstGeom>
              <a:solidFill>
                <a:schemeClr val="tx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 smtClean="0">
                    <a:solidFill>
                      <a:schemeClr val="bg1"/>
                    </a:solidFill>
                    <a:latin typeface="Tahoma" pitchFamily="34" charset="0"/>
                    <a:cs typeface="Tahoma" pitchFamily="34" charset="0"/>
                  </a:rPr>
                  <a:t>x4</a:t>
                </a:r>
                <a:endParaRPr lang="en-US" sz="1400" dirty="0">
                  <a:solidFill>
                    <a:schemeClr val="bg1"/>
                  </a:solidFill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97" name="Up-Down Arrow 96"/>
              <p:cNvSpPr/>
              <p:nvPr/>
            </p:nvSpPr>
            <p:spPr>
              <a:xfrm>
                <a:off x="609600" y="4343400"/>
                <a:ext cx="228600" cy="457200"/>
              </a:xfrm>
              <a:prstGeom prst="upDownArrow">
                <a:avLst/>
              </a:prstGeom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8" name="Rectangle 97"/>
              <p:cNvSpPr/>
              <p:nvPr/>
            </p:nvSpPr>
            <p:spPr>
              <a:xfrm>
                <a:off x="965200" y="4800600"/>
                <a:ext cx="381000" cy="293132"/>
              </a:xfrm>
              <a:prstGeom prst="rect">
                <a:avLst/>
              </a:prstGeom>
              <a:solidFill>
                <a:schemeClr val="tx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 smtClean="0">
                    <a:solidFill>
                      <a:schemeClr val="bg1"/>
                    </a:solidFill>
                    <a:latin typeface="Tahoma" pitchFamily="34" charset="0"/>
                    <a:cs typeface="Tahoma" pitchFamily="34" charset="0"/>
                  </a:rPr>
                  <a:t>x4</a:t>
                </a:r>
                <a:endParaRPr lang="en-US" sz="1400" dirty="0">
                  <a:solidFill>
                    <a:schemeClr val="bg1"/>
                  </a:solidFill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99" name="Up-Down Arrow 98"/>
              <p:cNvSpPr/>
              <p:nvPr/>
            </p:nvSpPr>
            <p:spPr>
              <a:xfrm>
                <a:off x="1041400" y="4343400"/>
                <a:ext cx="228600" cy="457200"/>
              </a:xfrm>
              <a:prstGeom prst="upDownArrow">
                <a:avLst/>
              </a:prstGeom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0" name="Rectangle 99"/>
              <p:cNvSpPr/>
              <p:nvPr/>
            </p:nvSpPr>
            <p:spPr>
              <a:xfrm>
                <a:off x="1397000" y="4800600"/>
                <a:ext cx="381000" cy="293132"/>
              </a:xfrm>
              <a:prstGeom prst="rect">
                <a:avLst/>
              </a:prstGeom>
              <a:solidFill>
                <a:schemeClr val="tx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 smtClean="0">
                    <a:solidFill>
                      <a:schemeClr val="bg1"/>
                    </a:solidFill>
                    <a:latin typeface="Tahoma" pitchFamily="34" charset="0"/>
                    <a:cs typeface="Tahoma" pitchFamily="34" charset="0"/>
                  </a:rPr>
                  <a:t>x4</a:t>
                </a:r>
                <a:endParaRPr lang="en-US" sz="1400" dirty="0">
                  <a:solidFill>
                    <a:schemeClr val="bg1"/>
                  </a:solidFill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101" name="Up-Down Arrow 100"/>
              <p:cNvSpPr/>
              <p:nvPr/>
            </p:nvSpPr>
            <p:spPr>
              <a:xfrm>
                <a:off x="1473200" y="4343400"/>
                <a:ext cx="228600" cy="457200"/>
              </a:xfrm>
              <a:prstGeom prst="upDownArrow">
                <a:avLst/>
              </a:prstGeom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2" name="Rectangle 101"/>
              <p:cNvSpPr/>
              <p:nvPr/>
            </p:nvSpPr>
            <p:spPr>
              <a:xfrm>
                <a:off x="1828800" y="4800600"/>
                <a:ext cx="381000" cy="293132"/>
              </a:xfrm>
              <a:prstGeom prst="rect">
                <a:avLst/>
              </a:prstGeom>
              <a:solidFill>
                <a:schemeClr val="tx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 smtClean="0">
                    <a:solidFill>
                      <a:schemeClr val="bg1"/>
                    </a:solidFill>
                    <a:latin typeface="Tahoma" pitchFamily="34" charset="0"/>
                    <a:cs typeface="Tahoma" pitchFamily="34" charset="0"/>
                  </a:rPr>
                  <a:t>x4</a:t>
                </a:r>
                <a:endParaRPr lang="en-US" sz="1400" dirty="0">
                  <a:solidFill>
                    <a:schemeClr val="bg1"/>
                  </a:solidFill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103" name="Up-Down Arrow 102"/>
              <p:cNvSpPr/>
              <p:nvPr/>
            </p:nvSpPr>
            <p:spPr>
              <a:xfrm>
                <a:off x="1905000" y="4343400"/>
                <a:ext cx="228600" cy="457200"/>
              </a:xfrm>
              <a:prstGeom prst="upDownArrow">
                <a:avLst/>
              </a:prstGeom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4" name="Rectangle 103"/>
              <p:cNvSpPr/>
              <p:nvPr/>
            </p:nvSpPr>
            <p:spPr>
              <a:xfrm>
                <a:off x="2260600" y="4800600"/>
                <a:ext cx="381000" cy="293132"/>
              </a:xfrm>
              <a:prstGeom prst="rect">
                <a:avLst/>
              </a:prstGeom>
              <a:solidFill>
                <a:schemeClr val="tx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 smtClean="0">
                    <a:solidFill>
                      <a:schemeClr val="bg1"/>
                    </a:solidFill>
                    <a:latin typeface="Tahoma" pitchFamily="34" charset="0"/>
                    <a:cs typeface="Tahoma" pitchFamily="34" charset="0"/>
                  </a:rPr>
                  <a:t>x4</a:t>
                </a:r>
                <a:endParaRPr lang="en-US" sz="1400" dirty="0">
                  <a:solidFill>
                    <a:schemeClr val="bg1"/>
                  </a:solidFill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105" name="Up-Down Arrow 104"/>
              <p:cNvSpPr/>
              <p:nvPr/>
            </p:nvSpPr>
            <p:spPr>
              <a:xfrm>
                <a:off x="2336800" y="4343400"/>
                <a:ext cx="228600" cy="457200"/>
              </a:xfrm>
              <a:prstGeom prst="upDownArrow">
                <a:avLst/>
              </a:prstGeom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2692400" y="4800600"/>
                <a:ext cx="381000" cy="293132"/>
              </a:xfrm>
              <a:prstGeom prst="rect">
                <a:avLst/>
              </a:prstGeom>
              <a:solidFill>
                <a:schemeClr val="tx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 smtClean="0">
                    <a:solidFill>
                      <a:schemeClr val="bg1"/>
                    </a:solidFill>
                    <a:latin typeface="Tahoma" pitchFamily="34" charset="0"/>
                    <a:cs typeface="Tahoma" pitchFamily="34" charset="0"/>
                  </a:rPr>
                  <a:t>x4</a:t>
                </a:r>
                <a:endParaRPr lang="en-US" sz="1400" dirty="0">
                  <a:solidFill>
                    <a:schemeClr val="bg1"/>
                  </a:solidFill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107" name="Up-Down Arrow 106"/>
              <p:cNvSpPr/>
              <p:nvPr/>
            </p:nvSpPr>
            <p:spPr>
              <a:xfrm>
                <a:off x="2768600" y="4343400"/>
                <a:ext cx="228600" cy="457200"/>
              </a:xfrm>
              <a:prstGeom prst="upDownArrow">
                <a:avLst/>
              </a:prstGeom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8" name="Rectangle 107"/>
              <p:cNvSpPr/>
              <p:nvPr/>
            </p:nvSpPr>
            <p:spPr>
              <a:xfrm>
                <a:off x="3124200" y="4800600"/>
                <a:ext cx="381000" cy="293132"/>
              </a:xfrm>
              <a:prstGeom prst="rect">
                <a:avLst/>
              </a:prstGeom>
              <a:solidFill>
                <a:schemeClr val="tx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 smtClean="0">
                    <a:solidFill>
                      <a:schemeClr val="bg1"/>
                    </a:solidFill>
                    <a:latin typeface="Tahoma" pitchFamily="34" charset="0"/>
                    <a:cs typeface="Tahoma" pitchFamily="34" charset="0"/>
                  </a:rPr>
                  <a:t>x4</a:t>
                </a:r>
                <a:endParaRPr lang="en-US" sz="1400" dirty="0">
                  <a:solidFill>
                    <a:schemeClr val="bg1"/>
                  </a:solidFill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109" name="Up-Down Arrow 108"/>
              <p:cNvSpPr/>
              <p:nvPr/>
            </p:nvSpPr>
            <p:spPr>
              <a:xfrm>
                <a:off x="3200400" y="4343400"/>
                <a:ext cx="228600" cy="457200"/>
              </a:xfrm>
              <a:prstGeom prst="upDownArrow">
                <a:avLst/>
              </a:prstGeom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0" name="Rectangle 109"/>
              <p:cNvSpPr/>
              <p:nvPr/>
            </p:nvSpPr>
            <p:spPr>
              <a:xfrm>
                <a:off x="3556000" y="4800600"/>
                <a:ext cx="381000" cy="293132"/>
              </a:xfrm>
              <a:prstGeom prst="rect">
                <a:avLst/>
              </a:prstGeom>
              <a:solidFill>
                <a:schemeClr val="tx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 smtClean="0">
                    <a:solidFill>
                      <a:schemeClr val="bg1"/>
                    </a:solidFill>
                    <a:latin typeface="Tahoma" pitchFamily="34" charset="0"/>
                    <a:cs typeface="Tahoma" pitchFamily="34" charset="0"/>
                  </a:rPr>
                  <a:t>x4</a:t>
                </a:r>
                <a:endParaRPr lang="en-US" sz="1400" dirty="0">
                  <a:solidFill>
                    <a:schemeClr val="bg1"/>
                  </a:solidFill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111" name="Up-Down Arrow 110"/>
              <p:cNvSpPr/>
              <p:nvPr/>
            </p:nvSpPr>
            <p:spPr>
              <a:xfrm>
                <a:off x="3632200" y="4343400"/>
                <a:ext cx="228600" cy="457200"/>
              </a:xfrm>
              <a:prstGeom prst="upDownArrow">
                <a:avLst/>
              </a:prstGeom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2" name="Rectangle 111"/>
              <p:cNvSpPr/>
              <p:nvPr/>
            </p:nvSpPr>
            <p:spPr>
              <a:xfrm>
                <a:off x="3987800" y="4800600"/>
                <a:ext cx="381000" cy="293132"/>
              </a:xfrm>
              <a:prstGeom prst="rect">
                <a:avLst/>
              </a:prstGeom>
              <a:solidFill>
                <a:schemeClr val="tx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 smtClean="0">
                    <a:solidFill>
                      <a:schemeClr val="bg1"/>
                    </a:solidFill>
                    <a:latin typeface="Tahoma" pitchFamily="34" charset="0"/>
                    <a:cs typeface="Tahoma" pitchFamily="34" charset="0"/>
                  </a:rPr>
                  <a:t>x4</a:t>
                </a:r>
                <a:endParaRPr lang="en-US" sz="1400" dirty="0">
                  <a:solidFill>
                    <a:schemeClr val="bg1"/>
                  </a:solidFill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113" name="Up-Down Arrow 112"/>
              <p:cNvSpPr/>
              <p:nvPr/>
            </p:nvSpPr>
            <p:spPr>
              <a:xfrm>
                <a:off x="4064000" y="4343400"/>
                <a:ext cx="228600" cy="457200"/>
              </a:xfrm>
              <a:prstGeom prst="upDownArrow">
                <a:avLst/>
              </a:prstGeom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4" name="Rectangle 113"/>
              <p:cNvSpPr/>
              <p:nvPr/>
            </p:nvSpPr>
            <p:spPr>
              <a:xfrm>
                <a:off x="4419600" y="4800600"/>
                <a:ext cx="381000" cy="293132"/>
              </a:xfrm>
              <a:prstGeom prst="rect">
                <a:avLst/>
              </a:prstGeom>
              <a:solidFill>
                <a:schemeClr val="tx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 smtClean="0">
                    <a:solidFill>
                      <a:schemeClr val="bg1"/>
                    </a:solidFill>
                    <a:latin typeface="Tahoma" pitchFamily="34" charset="0"/>
                    <a:cs typeface="Tahoma" pitchFamily="34" charset="0"/>
                  </a:rPr>
                  <a:t>x4</a:t>
                </a:r>
                <a:endParaRPr lang="en-US" sz="1400" dirty="0">
                  <a:solidFill>
                    <a:schemeClr val="bg1"/>
                  </a:solidFill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115" name="Up-Down Arrow 114"/>
              <p:cNvSpPr/>
              <p:nvPr/>
            </p:nvSpPr>
            <p:spPr>
              <a:xfrm>
                <a:off x="4495800" y="4343400"/>
                <a:ext cx="228600" cy="457200"/>
              </a:xfrm>
              <a:prstGeom prst="upDownArrow">
                <a:avLst/>
              </a:prstGeom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6" name="Rectangle 115"/>
              <p:cNvSpPr/>
              <p:nvPr/>
            </p:nvSpPr>
            <p:spPr>
              <a:xfrm>
                <a:off x="4851400" y="4800600"/>
                <a:ext cx="381000" cy="293132"/>
              </a:xfrm>
              <a:prstGeom prst="rect">
                <a:avLst/>
              </a:prstGeom>
              <a:solidFill>
                <a:schemeClr val="tx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 smtClean="0">
                    <a:solidFill>
                      <a:schemeClr val="bg1"/>
                    </a:solidFill>
                    <a:latin typeface="Tahoma" pitchFamily="34" charset="0"/>
                    <a:cs typeface="Tahoma" pitchFamily="34" charset="0"/>
                  </a:rPr>
                  <a:t>x4</a:t>
                </a:r>
                <a:endParaRPr lang="en-US" sz="1400" dirty="0">
                  <a:solidFill>
                    <a:schemeClr val="bg1"/>
                  </a:solidFill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117" name="Up-Down Arrow 116"/>
              <p:cNvSpPr/>
              <p:nvPr/>
            </p:nvSpPr>
            <p:spPr>
              <a:xfrm>
                <a:off x="4927600" y="4343400"/>
                <a:ext cx="228600" cy="457200"/>
              </a:xfrm>
              <a:prstGeom prst="upDownArrow">
                <a:avLst/>
              </a:prstGeom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8" name="Rectangle 117"/>
              <p:cNvSpPr/>
              <p:nvPr/>
            </p:nvSpPr>
            <p:spPr>
              <a:xfrm>
                <a:off x="5283200" y="4800600"/>
                <a:ext cx="381000" cy="293132"/>
              </a:xfrm>
              <a:prstGeom prst="rect">
                <a:avLst/>
              </a:prstGeom>
              <a:solidFill>
                <a:schemeClr val="tx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 smtClean="0">
                    <a:solidFill>
                      <a:schemeClr val="bg1"/>
                    </a:solidFill>
                    <a:latin typeface="Tahoma" pitchFamily="34" charset="0"/>
                    <a:cs typeface="Tahoma" pitchFamily="34" charset="0"/>
                  </a:rPr>
                  <a:t>x4</a:t>
                </a:r>
                <a:endParaRPr lang="en-US" sz="1400" dirty="0">
                  <a:solidFill>
                    <a:schemeClr val="bg1"/>
                  </a:solidFill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119" name="Up-Down Arrow 118"/>
              <p:cNvSpPr/>
              <p:nvPr/>
            </p:nvSpPr>
            <p:spPr>
              <a:xfrm>
                <a:off x="5359400" y="4343400"/>
                <a:ext cx="228600" cy="457200"/>
              </a:xfrm>
              <a:prstGeom prst="upDownArrow">
                <a:avLst/>
              </a:prstGeom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0" name="Rectangle 119"/>
              <p:cNvSpPr/>
              <p:nvPr/>
            </p:nvSpPr>
            <p:spPr>
              <a:xfrm>
                <a:off x="5715000" y="4800600"/>
                <a:ext cx="381000" cy="293132"/>
              </a:xfrm>
              <a:prstGeom prst="rect">
                <a:avLst/>
              </a:prstGeom>
              <a:solidFill>
                <a:schemeClr val="tx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 smtClean="0">
                    <a:solidFill>
                      <a:schemeClr val="bg1"/>
                    </a:solidFill>
                    <a:latin typeface="Tahoma" pitchFamily="34" charset="0"/>
                    <a:cs typeface="Tahoma" pitchFamily="34" charset="0"/>
                  </a:rPr>
                  <a:t>x4</a:t>
                </a:r>
                <a:endParaRPr lang="en-US" sz="1400" dirty="0">
                  <a:solidFill>
                    <a:schemeClr val="bg1"/>
                  </a:solidFill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121" name="Up-Down Arrow 120"/>
              <p:cNvSpPr/>
              <p:nvPr/>
            </p:nvSpPr>
            <p:spPr>
              <a:xfrm>
                <a:off x="5791200" y="4343400"/>
                <a:ext cx="228600" cy="457200"/>
              </a:xfrm>
              <a:prstGeom prst="upDownArrow">
                <a:avLst/>
              </a:prstGeom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2" name="Rectangle 121"/>
              <p:cNvSpPr/>
              <p:nvPr/>
            </p:nvSpPr>
            <p:spPr>
              <a:xfrm>
                <a:off x="6146800" y="4800600"/>
                <a:ext cx="381000" cy="293132"/>
              </a:xfrm>
              <a:prstGeom prst="rect">
                <a:avLst/>
              </a:prstGeom>
              <a:solidFill>
                <a:schemeClr val="tx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 smtClean="0">
                    <a:solidFill>
                      <a:schemeClr val="bg1"/>
                    </a:solidFill>
                    <a:latin typeface="Tahoma" pitchFamily="34" charset="0"/>
                    <a:cs typeface="Tahoma" pitchFamily="34" charset="0"/>
                  </a:rPr>
                  <a:t>x4</a:t>
                </a:r>
                <a:endParaRPr lang="en-US" sz="1400" dirty="0">
                  <a:solidFill>
                    <a:schemeClr val="bg1"/>
                  </a:solidFill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123" name="Up-Down Arrow 122"/>
              <p:cNvSpPr/>
              <p:nvPr/>
            </p:nvSpPr>
            <p:spPr>
              <a:xfrm>
                <a:off x="6223000" y="4343400"/>
                <a:ext cx="228600" cy="457200"/>
              </a:xfrm>
              <a:prstGeom prst="upDownArrow">
                <a:avLst/>
              </a:prstGeom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4" name="Rectangle 123"/>
              <p:cNvSpPr/>
              <p:nvPr/>
            </p:nvSpPr>
            <p:spPr>
              <a:xfrm>
                <a:off x="6578600" y="4800600"/>
                <a:ext cx="381000" cy="293132"/>
              </a:xfrm>
              <a:prstGeom prst="rect">
                <a:avLst/>
              </a:prstGeom>
              <a:solidFill>
                <a:schemeClr val="tx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 smtClean="0">
                    <a:solidFill>
                      <a:schemeClr val="bg1"/>
                    </a:solidFill>
                    <a:latin typeface="Tahoma" pitchFamily="34" charset="0"/>
                    <a:cs typeface="Tahoma" pitchFamily="34" charset="0"/>
                  </a:rPr>
                  <a:t>x4</a:t>
                </a:r>
                <a:endParaRPr lang="en-US" sz="1400" dirty="0">
                  <a:solidFill>
                    <a:schemeClr val="bg1"/>
                  </a:solidFill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125" name="Up-Down Arrow 124"/>
              <p:cNvSpPr/>
              <p:nvPr/>
            </p:nvSpPr>
            <p:spPr>
              <a:xfrm>
                <a:off x="6654800" y="4343400"/>
                <a:ext cx="228600" cy="457200"/>
              </a:xfrm>
              <a:prstGeom prst="upDownArrow">
                <a:avLst/>
              </a:prstGeom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6" name="Rectangle 125"/>
              <p:cNvSpPr/>
              <p:nvPr/>
            </p:nvSpPr>
            <p:spPr>
              <a:xfrm>
                <a:off x="7010400" y="4800600"/>
                <a:ext cx="381000" cy="293132"/>
              </a:xfrm>
              <a:prstGeom prst="rect">
                <a:avLst/>
              </a:prstGeom>
              <a:solidFill>
                <a:schemeClr val="tx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 smtClean="0">
                    <a:solidFill>
                      <a:schemeClr val="bg1"/>
                    </a:solidFill>
                    <a:latin typeface="Tahoma" pitchFamily="34" charset="0"/>
                    <a:cs typeface="Tahoma" pitchFamily="34" charset="0"/>
                  </a:rPr>
                  <a:t>x4</a:t>
                </a:r>
                <a:endParaRPr lang="en-US" sz="1400" dirty="0">
                  <a:solidFill>
                    <a:schemeClr val="bg1"/>
                  </a:solidFill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127" name="Up-Down Arrow 126"/>
              <p:cNvSpPr/>
              <p:nvPr/>
            </p:nvSpPr>
            <p:spPr>
              <a:xfrm>
                <a:off x="7086600" y="4343400"/>
                <a:ext cx="228600" cy="457200"/>
              </a:xfrm>
              <a:prstGeom prst="upDownArrow">
                <a:avLst/>
              </a:prstGeom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92" name="Straight Connector 91"/>
            <p:cNvCxnSpPr/>
            <p:nvPr/>
          </p:nvCxnSpPr>
          <p:spPr>
            <a:xfrm>
              <a:off x="533400" y="5867400"/>
              <a:ext cx="8001000" cy="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Straight Connector 92"/>
            <p:cNvCxnSpPr/>
            <p:nvPr/>
          </p:nvCxnSpPr>
          <p:spPr>
            <a:xfrm rot="5400000" flipH="1" flipV="1">
              <a:off x="7848600" y="5181600"/>
              <a:ext cx="1371600" cy="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4" name="TextBox 93"/>
            <p:cNvSpPr txBox="1"/>
            <p:nvPr/>
          </p:nvSpPr>
          <p:spPr>
            <a:xfrm>
              <a:off x="838200" y="4191000"/>
              <a:ext cx="69342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chemeClr val="bg1"/>
                  </a:solidFill>
                  <a:latin typeface="Verdana" pitchFamily="34" charset="0"/>
                </a:rPr>
                <a:t>136-bit wide data bus</a:t>
              </a:r>
              <a:endParaRPr lang="en-US" sz="1400" dirty="0">
                <a:solidFill>
                  <a:schemeClr val="bg1"/>
                </a:solidFill>
                <a:latin typeface="Verdana" pitchFamily="34" charset="0"/>
              </a:endParaRPr>
            </a:p>
          </p:txBody>
        </p:sp>
      </p:grpSp>
      <p:grpSp>
        <p:nvGrpSpPr>
          <p:cNvPr id="216" name="Group 215"/>
          <p:cNvGrpSpPr/>
          <p:nvPr/>
        </p:nvGrpSpPr>
        <p:grpSpPr>
          <a:xfrm>
            <a:off x="609600" y="4953000"/>
            <a:ext cx="6858000" cy="1676400"/>
            <a:chOff x="609600" y="4953000"/>
            <a:chExt cx="6858000" cy="1676400"/>
          </a:xfrm>
        </p:grpSpPr>
        <p:sp>
          <p:nvSpPr>
            <p:cNvPr id="393" name="Rectangle 392"/>
            <p:cNvSpPr/>
            <p:nvPr/>
          </p:nvSpPr>
          <p:spPr>
            <a:xfrm>
              <a:off x="609600" y="4953000"/>
              <a:ext cx="6858000" cy="304800"/>
            </a:xfrm>
            <a:prstGeom prst="rect">
              <a:avLst/>
            </a:prstGeom>
            <a:ln w="38100"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latin typeface="Verdana" pitchFamily="34" charset="0"/>
                </a:rPr>
                <a:t>Data</a:t>
              </a:r>
              <a:endParaRPr lang="en-US" dirty="0">
                <a:latin typeface="Verdana" pitchFamily="34" charset="0"/>
              </a:endParaRPr>
            </a:p>
          </p:txBody>
        </p:sp>
        <p:sp>
          <p:nvSpPr>
            <p:cNvPr id="214" name="Rectangle 213"/>
            <p:cNvSpPr/>
            <p:nvPr/>
          </p:nvSpPr>
          <p:spPr>
            <a:xfrm>
              <a:off x="609600" y="6324600"/>
              <a:ext cx="6858000" cy="304800"/>
            </a:xfrm>
            <a:prstGeom prst="rect">
              <a:avLst/>
            </a:prstGeom>
            <a:ln w="38100"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latin typeface="Verdana" pitchFamily="34" charset="0"/>
                </a:rPr>
                <a:t>Data</a:t>
              </a:r>
              <a:endParaRPr lang="en-US" dirty="0">
                <a:latin typeface="Verdana" pitchFamily="34" charset="0"/>
              </a:endParaRPr>
            </a:p>
          </p:txBody>
        </p:sp>
      </p:grpSp>
      <p:sp>
        <p:nvSpPr>
          <p:cNvPr id="395" name="Rectangle 394"/>
          <p:cNvSpPr/>
          <p:nvPr/>
        </p:nvSpPr>
        <p:spPr>
          <a:xfrm>
            <a:off x="7514772" y="4953000"/>
            <a:ext cx="838200" cy="304800"/>
          </a:xfrm>
          <a:prstGeom prst="rect">
            <a:avLst/>
          </a:prstGeom>
          <a:ln w="381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Verdana" pitchFamily="34" charset="0"/>
              </a:rPr>
              <a:t>T1EC</a:t>
            </a:r>
            <a:endParaRPr lang="en-US" dirty="0">
              <a:latin typeface="Verdana" pitchFamily="34" charset="0"/>
            </a:endParaRPr>
          </a:p>
        </p:txBody>
      </p:sp>
      <p:sp>
        <p:nvSpPr>
          <p:cNvPr id="215" name="TextBox 214"/>
          <p:cNvSpPr txBox="1"/>
          <p:nvPr/>
        </p:nvSpPr>
        <p:spPr>
          <a:xfrm>
            <a:off x="7739742" y="3933372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bg1"/>
                </a:solidFill>
                <a:latin typeface="Verdana" pitchFamily="34" charset="0"/>
              </a:rPr>
              <a:t>T2EC</a:t>
            </a:r>
            <a:endParaRPr lang="en-US" sz="1600" dirty="0">
              <a:solidFill>
                <a:schemeClr val="bg1"/>
              </a:solidFill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" grpId="0" animBg="1"/>
      <p:bldP spid="85" grpId="0"/>
      <p:bldP spid="395" grpId="0" animBg="1"/>
      <p:bldP spid="21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5" name="Group 54"/>
          <p:cNvGrpSpPr/>
          <p:nvPr/>
        </p:nvGrpSpPr>
        <p:grpSpPr>
          <a:xfrm>
            <a:off x="533400" y="4188023"/>
            <a:ext cx="8077200" cy="2517577"/>
            <a:chOff x="381000" y="4264223"/>
            <a:chExt cx="8077200" cy="2517577"/>
          </a:xfrm>
        </p:grpSpPr>
        <p:sp>
          <p:nvSpPr>
            <p:cNvPr id="56" name="TextBox 55"/>
            <p:cNvSpPr txBox="1"/>
            <p:nvPr/>
          </p:nvSpPr>
          <p:spPr>
            <a:xfrm>
              <a:off x="838200" y="4264223"/>
              <a:ext cx="69342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chemeClr val="bg1"/>
                  </a:solidFill>
                  <a:latin typeface="Verdana" pitchFamily="34" charset="0"/>
                </a:rPr>
                <a:t>144-bit wide data bus</a:t>
              </a:r>
              <a:endParaRPr lang="en-US" sz="1400" dirty="0">
                <a:solidFill>
                  <a:schemeClr val="bg1"/>
                </a:solidFill>
                <a:latin typeface="Verdana" pitchFamily="34" charset="0"/>
              </a:endParaRPr>
            </a:p>
          </p:txBody>
        </p:sp>
        <p:grpSp>
          <p:nvGrpSpPr>
            <p:cNvPr id="57" name="Group 93"/>
            <p:cNvGrpSpPr/>
            <p:nvPr/>
          </p:nvGrpSpPr>
          <p:grpSpPr>
            <a:xfrm>
              <a:off x="381000" y="4572000"/>
              <a:ext cx="7620000" cy="838200"/>
              <a:chOff x="228600" y="1295400"/>
              <a:chExt cx="7620000" cy="838200"/>
            </a:xfrm>
          </p:grpSpPr>
          <p:sp>
            <p:nvSpPr>
              <p:cNvPr id="83" name="Rectangle 82"/>
              <p:cNvSpPr/>
              <p:nvPr/>
            </p:nvSpPr>
            <p:spPr>
              <a:xfrm>
                <a:off x="228600" y="1524000"/>
                <a:ext cx="7620000" cy="609600"/>
              </a:xfrm>
              <a:prstGeom prst="rect">
                <a:avLst/>
              </a:prstGeom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4" name="Rectangle 83"/>
              <p:cNvSpPr/>
              <p:nvPr/>
            </p:nvSpPr>
            <p:spPr>
              <a:xfrm>
                <a:off x="304800" y="1752600"/>
                <a:ext cx="762000" cy="304800"/>
              </a:xfrm>
              <a:prstGeom prst="rect">
                <a:avLst/>
              </a:prstGeom>
              <a:solidFill>
                <a:schemeClr val="tx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 smtClean="0">
                    <a:solidFill>
                      <a:schemeClr val="bg1"/>
                    </a:solidFill>
                    <a:latin typeface="Tahoma" pitchFamily="34" charset="0"/>
                    <a:cs typeface="Tahoma" pitchFamily="34" charset="0"/>
                  </a:rPr>
                  <a:t>x8</a:t>
                </a:r>
                <a:endParaRPr lang="en-US" sz="1400" dirty="0">
                  <a:solidFill>
                    <a:schemeClr val="bg1"/>
                  </a:solidFill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85" name="Up-Down Arrow 84"/>
              <p:cNvSpPr/>
              <p:nvPr/>
            </p:nvSpPr>
            <p:spPr>
              <a:xfrm>
                <a:off x="609600" y="1295400"/>
                <a:ext cx="228600" cy="457200"/>
              </a:xfrm>
              <a:prstGeom prst="upDownArrow">
                <a:avLst/>
              </a:prstGeom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6" name="Rectangle 85"/>
              <p:cNvSpPr/>
              <p:nvPr/>
            </p:nvSpPr>
            <p:spPr>
              <a:xfrm>
                <a:off x="1143000" y="1752600"/>
                <a:ext cx="762000" cy="304800"/>
              </a:xfrm>
              <a:prstGeom prst="rect">
                <a:avLst/>
              </a:prstGeom>
              <a:solidFill>
                <a:schemeClr val="tx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 smtClean="0">
                    <a:solidFill>
                      <a:schemeClr val="bg1"/>
                    </a:solidFill>
                    <a:latin typeface="Tahoma" pitchFamily="34" charset="0"/>
                    <a:cs typeface="Tahoma" pitchFamily="34" charset="0"/>
                  </a:rPr>
                  <a:t>x8</a:t>
                </a:r>
                <a:endParaRPr lang="en-US" sz="1400" dirty="0">
                  <a:solidFill>
                    <a:schemeClr val="bg1"/>
                  </a:solidFill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87" name="Up-Down Arrow 86"/>
              <p:cNvSpPr/>
              <p:nvPr/>
            </p:nvSpPr>
            <p:spPr>
              <a:xfrm>
                <a:off x="1447800" y="1295400"/>
                <a:ext cx="228600" cy="457200"/>
              </a:xfrm>
              <a:prstGeom prst="upDownArrow">
                <a:avLst/>
              </a:prstGeom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8" name="Rectangle 87"/>
              <p:cNvSpPr/>
              <p:nvPr/>
            </p:nvSpPr>
            <p:spPr>
              <a:xfrm>
                <a:off x="1981200" y="1752600"/>
                <a:ext cx="762000" cy="304800"/>
              </a:xfrm>
              <a:prstGeom prst="rect">
                <a:avLst/>
              </a:prstGeom>
              <a:solidFill>
                <a:schemeClr val="tx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 smtClean="0">
                    <a:solidFill>
                      <a:schemeClr val="bg1"/>
                    </a:solidFill>
                    <a:latin typeface="Tahoma" pitchFamily="34" charset="0"/>
                    <a:cs typeface="Tahoma" pitchFamily="34" charset="0"/>
                  </a:rPr>
                  <a:t>x8</a:t>
                </a:r>
                <a:endParaRPr lang="en-US" sz="1400" dirty="0">
                  <a:solidFill>
                    <a:schemeClr val="bg1"/>
                  </a:solidFill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89" name="Up-Down Arrow 88"/>
              <p:cNvSpPr/>
              <p:nvPr/>
            </p:nvSpPr>
            <p:spPr>
              <a:xfrm>
                <a:off x="2286000" y="1295400"/>
                <a:ext cx="228600" cy="457200"/>
              </a:xfrm>
              <a:prstGeom prst="upDownArrow">
                <a:avLst/>
              </a:prstGeom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0" name="Rectangle 89"/>
              <p:cNvSpPr/>
              <p:nvPr/>
            </p:nvSpPr>
            <p:spPr>
              <a:xfrm>
                <a:off x="2819400" y="1752600"/>
                <a:ext cx="762000" cy="304800"/>
              </a:xfrm>
              <a:prstGeom prst="rect">
                <a:avLst/>
              </a:prstGeom>
              <a:solidFill>
                <a:schemeClr val="tx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 smtClean="0">
                    <a:solidFill>
                      <a:schemeClr val="bg1"/>
                    </a:solidFill>
                    <a:latin typeface="Tahoma" pitchFamily="34" charset="0"/>
                    <a:cs typeface="Tahoma" pitchFamily="34" charset="0"/>
                  </a:rPr>
                  <a:t>x8</a:t>
                </a:r>
                <a:endParaRPr lang="en-US" sz="1400" dirty="0">
                  <a:solidFill>
                    <a:schemeClr val="bg1"/>
                  </a:solidFill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91" name="Up-Down Arrow 90"/>
              <p:cNvSpPr/>
              <p:nvPr/>
            </p:nvSpPr>
            <p:spPr>
              <a:xfrm>
                <a:off x="3124200" y="1295400"/>
                <a:ext cx="228600" cy="457200"/>
              </a:xfrm>
              <a:prstGeom prst="upDownArrow">
                <a:avLst/>
              </a:prstGeom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2" name="Rectangle 91"/>
              <p:cNvSpPr/>
              <p:nvPr/>
            </p:nvSpPr>
            <p:spPr>
              <a:xfrm>
                <a:off x="3657600" y="1752600"/>
                <a:ext cx="762000" cy="304800"/>
              </a:xfrm>
              <a:prstGeom prst="rect">
                <a:avLst/>
              </a:prstGeom>
              <a:solidFill>
                <a:schemeClr val="tx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 smtClean="0">
                    <a:solidFill>
                      <a:schemeClr val="bg1"/>
                    </a:solidFill>
                    <a:latin typeface="Tahoma" pitchFamily="34" charset="0"/>
                    <a:cs typeface="Tahoma" pitchFamily="34" charset="0"/>
                  </a:rPr>
                  <a:t>x8</a:t>
                </a:r>
                <a:endParaRPr lang="en-US" sz="1400" dirty="0">
                  <a:solidFill>
                    <a:schemeClr val="bg1"/>
                  </a:solidFill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93" name="Up-Down Arrow 92"/>
              <p:cNvSpPr/>
              <p:nvPr/>
            </p:nvSpPr>
            <p:spPr>
              <a:xfrm>
                <a:off x="3962400" y="1295400"/>
                <a:ext cx="228600" cy="457200"/>
              </a:xfrm>
              <a:prstGeom prst="upDownArrow">
                <a:avLst/>
              </a:prstGeom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4" name="Rectangle 93"/>
              <p:cNvSpPr/>
              <p:nvPr/>
            </p:nvSpPr>
            <p:spPr>
              <a:xfrm>
                <a:off x="4495800" y="1752600"/>
                <a:ext cx="762000" cy="304800"/>
              </a:xfrm>
              <a:prstGeom prst="rect">
                <a:avLst/>
              </a:prstGeom>
              <a:solidFill>
                <a:schemeClr val="tx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 smtClean="0">
                    <a:solidFill>
                      <a:schemeClr val="bg1"/>
                    </a:solidFill>
                    <a:latin typeface="Tahoma" pitchFamily="34" charset="0"/>
                    <a:cs typeface="Tahoma" pitchFamily="34" charset="0"/>
                  </a:rPr>
                  <a:t>x8</a:t>
                </a:r>
                <a:endParaRPr lang="en-US" sz="1400" dirty="0">
                  <a:solidFill>
                    <a:schemeClr val="bg1"/>
                  </a:solidFill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95" name="Up-Down Arrow 94"/>
              <p:cNvSpPr/>
              <p:nvPr/>
            </p:nvSpPr>
            <p:spPr>
              <a:xfrm>
                <a:off x="4800600" y="1295400"/>
                <a:ext cx="228600" cy="457200"/>
              </a:xfrm>
              <a:prstGeom prst="upDownArrow">
                <a:avLst/>
              </a:prstGeom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6" name="Rectangle 95"/>
              <p:cNvSpPr/>
              <p:nvPr/>
            </p:nvSpPr>
            <p:spPr>
              <a:xfrm>
                <a:off x="5334000" y="1752600"/>
                <a:ext cx="762000" cy="304800"/>
              </a:xfrm>
              <a:prstGeom prst="rect">
                <a:avLst/>
              </a:prstGeom>
              <a:solidFill>
                <a:schemeClr val="tx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 smtClean="0">
                    <a:solidFill>
                      <a:schemeClr val="bg1"/>
                    </a:solidFill>
                    <a:latin typeface="Tahoma" pitchFamily="34" charset="0"/>
                    <a:cs typeface="Tahoma" pitchFamily="34" charset="0"/>
                  </a:rPr>
                  <a:t>x8</a:t>
                </a:r>
                <a:endParaRPr lang="en-US" sz="1400" dirty="0">
                  <a:solidFill>
                    <a:schemeClr val="bg1"/>
                  </a:solidFill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97" name="Up-Down Arrow 96"/>
              <p:cNvSpPr/>
              <p:nvPr/>
            </p:nvSpPr>
            <p:spPr>
              <a:xfrm>
                <a:off x="5638800" y="1295400"/>
                <a:ext cx="228600" cy="457200"/>
              </a:xfrm>
              <a:prstGeom prst="upDownArrow">
                <a:avLst/>
              </a:prstGeom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8" name="Rectangle 97"/>
              <p:cNvSpPr/>
              <p:nvPr/>
            </p:nvSpPr>
            <p:spPr>
              <a:xfrm>
                <a:off x="6172200" y="1752600"/>
                <a:ext cx="762000" cy="304800"/>
              </a:xfrm>
              <a:prstGeom prst="rect">
                <a:avLst/>
              </a:prstGeom>
              <a:solidFill>
                <a:schemeClr val="tx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 smtClean="0">
                    <a:solidFill>
                      <a:schemeClr val="bg1"/>
                    </a:solidFill>
                    <a:latin typeface="Tahoma" pitchFamily="34" charset="0"/>
                    <a:cs typeface="Tahoma" pitchFamily="34" charset="0"/>
                  </a:rPr>
                  <a:t>x8</a:t>
                </a:r>
                <a:endParaRPr lang="en-US" sz="1400" dirty="0">
                  <a:solidFill>
                    <a:schemeClr val="bg1"/>
                  </a:solidFill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99" name="Up-Down Arrow 98"/>
              <p:cNvSpPr/>
              <p:nvPr/>
            </p:nvSpPr>
            <p:spPr>
              <a:xfrm>
                <a:off x="6477000" y="1295400"/>
                <a:ext cx="228600" cy="457200"/>
              </a:xfrm>
              <a:prstGeom prst="upDownArrow">
                <a:avLst/>
              </a:prstGeom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0" name="Rectangle 99"/>
              <p:cNvSpPr/>
              <p:nvPr/>
            </p:nvSpPr>
            <p:spPr>
              <a:xfrm>
                <a:off x="7010400" y="1752600"/>
                <a:ext cx="762000" cy="304800"/>
              </a:xfrm>
              <a:prstGeom prst="rect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 smtClean="0">
                    <a:solidFill>
                      <a:schemeClr val="bg1"/>
                    </a:solidFill>
                    <a:latin typeface="Tahoma" pitchFamily="34" charset="0"/>
                    <a:cs typeface="Tahoma" pitchFamily="34" charset="0"/>
                  </a:rPr>
                  <a:t>x8</a:t>
                </a:r>
                <a:endParaRPr lang="en-US" sz="1400" dirty="0">
                  <a:solidFill>
                    <a:schemeClr val="bg1"/>
                  </a:solidFill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101" name="Up-Down Arrow 100"/>
              <p:cNvSpPr/>
              <p:nvPr/>
            </p:nvSpPr>
            <p:spPr>
              <a:xfrm>
                <a:off x="7315200" y="1295400"/>
                <a:ext cx="228600" cy="457200"/>
              </a:xfrm>
              <a:prstGeom prst="upDownArrow">
                <a:avLst/>
              </a:prstGeom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8" name="Group 113"/>
            <p:cNvGrpSpPr/>
            <p:nvPr/>
          </p:nvGrpSpPr>
          <p:grpSpPr>
            <a:xfrm>
              <a:off x="381000" y="5943600"/>
              <a:ext cx="7620000" cy="838200"/>
              <a:chOff x="228600" y="1295400"/>
              <a:chExt cx="7620000" cy="838200"/>
            </a:xfrm>
          </p:grpSpPr>
          <p:sp>
            <p:nvSpPr>
              <p:cNvPr id="64" name="Rectangle 63"/>
              <p:cNvSpPr/>
              <p:nvPr/>
            </p:nvSpPr>
            <p:spPr>
              <a:xfrm>
                <a:off x="228600" y="1524000"/>
                <a:ext cx="7620000" cy="609600"/>
              </a:xfrm>
              <a:prstGeom prst="rect">
                <a:avLst/>
              </a:prstGeom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5" name="Rectangle 64"/>
              <p:cNvSpPr/>
              <p:nvPr/>
            </p:nvSpPr>
            <p:spPr>
              <a:xfrm>
                <a:off x="304800" y="1752600"/>
                <a:ext cx="762000" cy="304800"/>
              </a:xfrm>
              <a:prstGeom prst="rect">
                <a:avLst/>
              </a:prstGeom>
              <a:solidFill>
                <a:schemeClr val="tx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 smtClean="0">
                    <a:solidFill>
                      <a:schemeClr val="bg1"/>
                    </a:solidFill>
                    <a:latin typeface="Tahoma" pitchFamily="34" charset="0"/>
                    <a:cs typeface="Tahoma" pitchFamily="34" charset="0"/>
                  </a:rPr>
                  <a:t>x8</a:t>
                </a:r>
                <a:endParaRPr lang="en-US" sz="1400" dirty="0">
                  <a:solidFill>
                    <a:schemeClr val="bg1"/>
                  </a:solidFill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66" name="Up-Down Arrow 65"/>
              <p:cNvSpPr/>
              <p:nvPr/>
            </p:nvSpPr>
            <p:spPr>
              <a:xfrm>
                <a:off x="609600" y="1295400"/>
                <a:ext cx="228600" cy="457200"/>
              </a:xfrm>
              <a:prstGeom prst="upDownArrow">
                <a:avLst/>
              </a:prstGeom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7" name="Rectangle 66"/>
              <p:cNvSpPr/>
              <p:nvPr/>
            </p:nvSpPr>
            <p:spPr>
              <a:xfrm>
                <a:off x="1143000" y="1752600"/>
                <a:ext cx="762000" cy="304800"/>
              </a:xfrm>
              <a:prstGeom prst="rect">
                <a:avLst/>
              </a:prstGeom>
              <a:solidFill>
                <a:schemeClr val="tx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 smtClean="0">
                    <a:solidFill>
                      <a:schemeClr val="bg1"/>
                    </a:solidFill>
                    <a:latin typeface="Tahoma" pitchFamily="34" charset="0"/>
                    <a:cs typeface="Tahoma" pitchFamily="34" charset="0"/>
                  </a:rPr>
                  <a:t>x8</a:t>
                </a:r>
                <a:endParaRPr lang="en-US" sz="1400" dirty="0">
                  <a:solidFill>
                    <a:schemeClr val="bg1"/>
                  </a:solidFill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68" name="Up-Down Arrow 67"/>
              <p:cNvSpPr/>
              <p:nvPr/>
            </p:nvSpPr>
            <p:spPr>
              <a:xfrm>
                <a:off x="1447800" y="1295400"/>
                <a:ext cx="228600" cy="457200"/>
              </a:xfrm>
              <a:prstGeom prst="upDownArrow">
                <a:avLst/>
              </a:prstGeom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9" name="Rectangle 68"/>
              <p:cNvSpPr/>
              <p:nvPr/>
            </p:nvSpPr>
            <p:spPr>
              <a:xfrm>
                <a:off x="1981200" y="1752600"/>
                <a:ext cx="762000" cy="304800"/>
              </a:xfrm>
              <a:prstGeom prst="rect">
                <a:avLst/>
              </a:prstGeom>
              <a:solidFill>
                <a:schemeClr val="tx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 smtClean="0">
                    <a:solidFill>
                      <a:schemeClr val="bg1"/>
                    </a:solidFill>
                    <a:latin typeface="Tahoma" pitchFamily="34" charset="0"/>
                    <a:cs typeface="Tahoma" pitchFamily="34" charset="0"/>
                  </a:rPr>
                  <a:t>x8</a:t>
                </a:r>
                <a:endParaRPr lang="en-US" sz="1400" dirty="0">
                  <a:solidFill>
                    <a:schemeClr val="bg1"/>
                  </a:solidFill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70" name="Up-Down Arrow 69"/>
              <p:cNvSpPr/>
              <p:nvPr/>
            </p:nvSpPr>
            <p:spPr>
              <a:xfrm>
                <a:off x="2286000" y="1295400"/>
                <a:ext cx="228600" cy="457200"/>
              </a:xfrm>
              <a:prstGeom prst="upDownArrow">
                <a:avLst/>
              </a:prstGeom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1" name="Rectangle 70"/>
              <p:cNvSpPr/>
              <p:nvPr/>
            </p:nvSpPr>
            <p:spPr>
              <a:xfrm>
                <a:off x="2819400" y="1752600"/>
                <a:ext cx="762000" cy="304800"/>
              </a:xfrm>
              <a:prstGeom prst="rect">
                <a:avLst/>
              </a:prstGeom>
              <a:solidFill>
                <a:schemeClr val="tx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 smtClean="0">
                    <a:solidFill>
                      <a:schemeClr val="bg1"/>
                    </a:solidFill>
                    <a:latin typeface="Tahoma" pitchFamily="34" charset="0"/>
                    <a:cs typeface="Tahoma" pitchFamily="34" charset="0"/>
                  </a:rPr>
                  <a:t>x8</a:t>
                </a:r>
                <a:endParaRPr lang="en-US" sz="1400" dirty="0">
                  <a:solidFill>
                    <a:schemeClr val="bg1"/>
                  </a:solidFill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72" name="Up-Down Arrow 71"/>
              <p:cNvSpPr/>
              <p:nvPr/>
            </p:nvSpPr>
            <p:spPr>
              <a:xfrm>
                <a:off x="3124200" y="1295400"/>
                <a:ext cx="228600" cy="457200"/>
              </a:xfrm>
              <a:prstGeom prst="upDownArrow">
                <a:avLst/>
              </a:prstGeom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3" name="Rectangle 72"/>
              <p:cNvSpPr/>
              <p:nvPr/>
            </p:nvSpPr>
            <p:spPr>
              <a:xfrm>
                <a:off x="3657600" y="1752600"/>
                <a:ext cx="762000" cy="304800"/>
              </a:xfrm>
              <a:prstGeom prst="rect">
                <a:avLst/>
              </a:prstGeom>
              <a:solidFill>
                <a:schemeClr val="tx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 smtClean="0">
                    <a:solidFill>
                      <a:schemeClr val="bg1"/>
                    </a:solidFill>
                    <a:latin typeface="Tahoma" pitchFamily="34" charset="0"/>
                    <a:cs typeface="Tahoma" pitchFamily="34" charset="0"/>
                  </a:rPr>
                  <a:t>x8</a:t>
                </a:r>
                <a:endParaRPr lang="en-US" sz="1400" dirty="0">
                  <a:solidFill>
                    <a:schemeClr val="bg1"/>
                  </a:solidFill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74" name="Up-Down Arrow 73"/>
              <p:cNvSpPr/>
              <p:nvPr/>
            </p:nvSpPr>
            <p:spPr>
              <a:xfrm>
                <a:off x="3962400" y="1295400"/>
                <a:ext cx="228600" cy="457200"/>
              </a:xfrm>
              <a:prstGeom prst="upDownArrow">
                <a:avLst/>
              </a:prstGeom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5" name="Rectangle 74"/>
              <p:cNvSpPr/>
              <p:nvPr/>
            </p:nvSpPr>
            <p:spPr>
              <a:xfrm>
                <a:off x="4495800" y="1752600"/>
                <a:ext cx="762000" cy="304800"/>
              </a:xfrm>
              <a:prstGeom prst="rect">
                <a:avLst/>
              </a:prstGeom>
              <a:solidFill>
                <a:schemeClr val="tx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 smtClean="0">
                    <a:solidFill>
                      <a:schemeClr val="bg1"/>
                    </a:solidFill>
                    <a:latin typeface="Tahoma" pitchFamily="34" charset="0"/>
                    <a:cs typeface="Tahoma" pitchFamily="34" charset="0"/>
                  </a:rPr>
                  <a:t>x8</a:t>
                </a:r>
                <a:endParaRPr lang="en-US" sz="1400" dirty="0">
                  <a:solidFill>
                    <a:schemeClr val="bg1"/>
                  </a:solidFill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76" name="Up-Down Arrow 75"/>
              <p:cNvSpPr/>
              <p:nvPr/>
            </p:nvSpPr>
            <p:spPr>
              <a:xfrm>
                <a:off x="4800600" y="1295400"/>
                <a:ext cx="228600" cy="457200"/>
              </a:xfrm>
              <a:prstGeom prst="upDownArrow">
                <a:avLst/>
              </a:prstGeom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5334000" y="1752600"/>
                <a:ext cx="762000" cy="304800"/>
              </a:xfrm>
              <a:prstGeom prst="rect">
                <a:avLst/>
              </a:prstGeom>
              <a:solidFill>
                <a:schemeClr val="tx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 smtClean="0">
                    <a:solidFill>
                      <a:schemeClr val="bg1"/>
                    </a:solidFill>
                    <a:latin typeface="Tahoma" pitchFamily="34" charset="0"/>
                    <a:cs typeface="Tahoma" pitchFamily="34" charset="0"/>
                  </a:rPr>
                  <a:t>x8</a:t>
                </a:r>
                <a:endParaRPr lang="en-US" sz="1400" dirty="0">
                  <a:solidFill>
                    <a:schemeClr val="bg1"/>
                  </a:solidFill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78" name="Up-Down Arrow 77"/>
              <p:cNvSpPr/>
              <p:nvPr/>
            </p:nvSpPr>
            <p:spPr>
              <a:xfrm>
                <a:off x="5638800" y="1295400"/>
                <a:ext cx="228600" cy="457200"/>
              </a:xfrm>
              <a:prstGeom prst="upDownArrow">
                <a:avLst/>
              </a:prstGeom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6172200" y="1752600"/>
                <a:ext cx="762000" cy="304800"/>
              </a:xfrm>
              <a:prstGeom prst="rect">
                <a:avLst/>
              </a:prstGeom>
              <a:solidFill>
                <a:schemeClr val="tx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 smtClean="0">
                    <a:solidFill>
                      <a:schemeClr val="bg1"/>
                    </a:solidFill>
                    <a:latin typeface="Tahoma" pitchFamily="34" charset="0"/>
                    <a:cs typeface="Tahoma" pitchFamily="34" charset="0"/>
                  </a:rPr>
                  <a:t>x8</a:t>
                </a:r>
                <a:endParaRPr lang="en-US" sz="1400" dirty="0">
                  <a:solidFill>
                    <a:schemeClr val="bg1"/>
                  </a:solidFill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80" name="Up-Down Arrow 79"/>
              <p:cNvSpPr/>
              <p:nvPr/>
            </p:nvSpPr>
            <p:spPr>
              <a:xfrm>
                <a:off x="6477000" y="1295400"/>
                <a:ext cx="228600" cy="457200"/>
              </a:xfrm>
              <a:prstGeom prst="upDownArrow">
                <a:avLst/>
              </a:prstGeom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1" name="Rectangle 80"/>
              <p:cNvSpPr/>
              <p:nvPr/>
            </p:nvSpPr>
            <p:spPr>
              <a:xfrm>
                <a:off x="7010400" y="1752600"/>
                <a:ext cx="762000" cy="304800"/>
              </a:xfrm>
              <a:prstGeom prst="rect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 smtClean="0">
                    <a:solidFill>
                      <a:schemeClr val="bg1"/>
                    </a:solidFill>
                    <a:latin typeface="Tahoma" pitchFamily="34" charset="0"/>
                    <a:cs typeface="Tahoma" pitchFamily="34" charset="0"/>
                  </a:rPr>
                  <a:t>x8</a:t>
                </a:r>
                <a:endParaRPr lang="en-US" sz="1400" dirty="0">
                  <a:solidFill>
                    <a:schemeClr val="bg1"/>
                  </a:solidFill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82" name="Up-Down Arrow 81"/>
              <p:cNvSpPr/>
              <p:nvPr/>
            </p:nvSpPr>
            <p:spPr>
              <a:xfrm>
                <a:off x="7315200" y="1295400"/>
                <a:ext cx="228600" cy="457200"/>
              </a:xfrm>
              <a:prstGeom prst="upDownArrow">
                <a:avLst/>
              </a:prstGeom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59" name="Straight Connector 58"/>
            <p:cNvCxnSpPr/>
            <p:nvPr/>
          </p:nvCxnSpPr>
          <p:spPr>
            <a:xfrm>
              <a:off x="457200" y="4572000"/>
              <a:ext cx="8001000" cy="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>
              <a:off x="457200" y="5943600"/>
              <a:ext cx="8001000" cy="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5400000" flipH="1" flipV="1">
              <a:off x="7772400" y="5257800"/>
              <a:ext cx="1371600" cy="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51" name="Title 450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V-ECC: ECC x8 configuration</a:t>
            </a:r>
            <a:endParaRPr lang="en-US" dirty="0"/>
          </a:p>
        </p:txBody>
      </p:sp>
      <p:sp>
        <p:nvSpPr>
          <p:cNvPr id="452" name="Content Placeholder 45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Use 8-bit symbol error code</a:t>
            </a:r>
          </a:p>
          <a:p>
            <a:r>
              <a:rPr lang="en-US" sz="2400" dirty="0" smtClean="0"/>
              <a:t>2 x8 </a:t>
            </a:r>
            <a:r>
              <a:rPr lang="en-US" sz="2400" dirty="0" smtClean="0"/>
              <a:t>ECC DIMMs</a:t>
            </a:r>
            <a:endParaRPr lang="en-US" sz="2400" dirty="0" smtClean="0"/>
          </a:p>
          <a:p>
            <a:r>
              <a:rPr lang="en-US" sz="2400" dirty="0" smtClean="0"/>
              <a:t>Each DRAM access in DDR2 (burst 4)</a:t>
            </a:r>
          </a:p>
          <a:p>
            <a:pPr lvl="1"/>
            <a:r>
              <a:rPr lang="en-US" sz="2000" dirty="0" smtClean="0"/>
              <a:t>64B data, 8B T1EC</a:t>
            </a:r>
          </a:p>
          <a:p>
            <a:pPr lvl="1"/>
            <a:r>
              <a:rPr lang="en-US" sz="2000" dirty="0" smtClean="0"/>
              <a:t>4B T2EC is virtualized</a:t>
            </a:r>
          </a:p>
          <a:p>
            <a:pPr lvl="2"/>
            <a:r>
              <a:rPr lang="en-US" sz="1800" dirty="0" smtClean="0"/>
              <a:t>16 T2ECs per 64B cache line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30B40-9C9D-45F1-8041-80A8CB8CB50B}" type="slidenum">
              <a:rPr lang="en-US" smtClean="0"/>
              <a:pPr/>
              <a:t>18</a:t>
            </a:fld>
            <a:endParaRPr lang="en-US" dirty="0"/>
          </a:p>
        </p:txBody>
      </p:sp>
      <p:grpSp>
        <p:nvGrpSpPr>
          <p:cNvPr id="223" name="Group 222"/>
          <p:cNvGrpSpPr/>
          <p:nvPr/>
        </p:nvGrpSpPr>
        <p:grpSpPr>
          <a:xfrm>
            <a:off x="609600" y="4953000"/>
            <a:ext cx="6629400" cy="1687158"/>
            <a:chOff x="304800" y="4953000"/>
            <a:chExt cx="6629400" cy="1687158"/>
          </a:xfrm>
        </p:grpSpPr>
        <p:sp>
          <p:nvSpPr>
            <p:cNvPr id="224" name="Rectangle 223"/>
            <p:cNvSpPr/>
            <p:nvPr/>
          </p:nvSpPr>
          <p:spPr>
            <a:xfrm>
              <a:off x="304800" y="4953000"/>
              <a:ext cx="6629400" cy="315558"/>
            </a:xfrm>
            <a:prstGeom prst="rect">
              <a:avLst/>
            </a:prstGeom>
            <a:ln w="38100"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latin typeface="Verdana" pitchFamily="34" charset="0"/>
                </a:rPr>
                <a:t>Data</a:t>
              </a:r>
              <a:endParaRPr lang="en-US" dirty="0">
                <a:latin typeface="Verdana" pitchFamily="34" charset="0"/>
              </a:endParaRPr>
            </a:p>
          </p:txBody>
        </p:sp>
        <p:sp>
          <p:nvSpPr>
            <p:cNvPr id="102" name="Rectangle 101"/>
            <p:cNvSpPr/>
            <p:nvPr/>
          </p:nvSpPr>
          <p:spPr>
            <a:xfrm>
              <a:off x="304800" y="6324600"/>
              <a:ext cx="6629400" cy="315558"/>
            </a:xfrm>
            <a:prstGeom prst="rect">
              <a:avLst/>
            </a:prstGeom>
            <a:ln w="38100"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latin typeface="Verdana" pitchFamily="34" charset="0"/>
                </a:rPr>
                <a:t>Data</a:t>
              </a:r>
              <a:endParaRPr lang="en-US" dirty="0">
                <a:latin typeface="Verdana" pitchFamily="34" charset="0"/>
              </a:endParaRPr>
            </a:p>
          </p:txBody>
        </p:sp>
      </p:grpSp>
      <p:grpSp>
        <p:nvGrpSpPr>
          <p:cNvPr id="228" name="Group 227"/>
          <p:cNvGrpSpPr/>
          <p:nvPr/>
        </p:nvGrpSpPr>
        <p:grpSpPr>
          <a:xfrm>
            <a:off x="7267902" y="4953000"/>
            <a:ext cx="838200" cy="1676400"/>
            <a:chOff x="7543800" y="5029200"/>
            <a:chExt cx="838200" cy="1676400"/>
          </a:xfrm>
        </p:grpSpPr>
        <p:sp>
          <p:nvSpPr>
            <p:cNvPr id="226" name="Rectangle 225"/>
            <p:cNvSpPr/>
            <p:nvPr/>
          </p:nvSpPr>
          <p:spPr>
            <a:xfrm>
              <a:off x="7543800" y="5029200"/>
              <a:ext cx="838200" cy="304800"/>
            </a:xfrm>
            <a:prstGeom prst="rect">
              <a:avLst/>
            </a:prstGeom>
            <a:ln w="381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latin typeface="Verdana" pitchFamily="34" charset="0"/>
                </a:rPr>
                <a:t>T1EC</a:t>
              </a:r>
              <a:endParaRPr lang="en-US" dirty="0">
                <a:latin typeface="Verdana" pitchFamily="34" charset="0"/>
              </a:endParaRPr>
            </a:p>
          </p:txBody>
        </p:sp>
        <p:sp>
          <p:nvSpPr>
            <p:cNvPr id="103" name="Rectangle 102"/>
            <p:cNvSpPr/>
            <p:nvPr/>
          </p:nvSpPr>
          <p:spPr>
            <a:xfrm>
              <a:off x="7543800" y="6400800"/>
              <a:ext cx="838200" cy="304800"/>
            </a:xfrm>
            <a:prstGeom prst="rect">
              <a:avLst/>
            </a:prstGeom>
            <a:ln w="381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latin typeface="Verdana" pitchFamily="34" charset="0"/>
                </a:rPr>
                <a:t>T1EC</a:t>
              </a:r>
              <a:endParaRPr lang="en-US" dirty="0">
                <a:latin typeface="Verdana" pitchFamily="34" charset="0"/>
              </a:endParaRPr>
            </a:p>
          </p:txBody>
        </p:sp>
      </p:grpSp>
      <p:sp>
        <p:nvSpPr>
          <p:cNvPr id="53" name="Rectangle 52"/>
          <p:cNvSpPr/>
          <p:nvPr/>
        </p:nvSpPr>
        <p:spPr>
          <a:xfrm>
            <a:off x="7543800" y="3962400"/>
            <a:ext cx="838200" cy="304800"/>
          </a:xfrm>
          <a:prstGeom prst="rect">
            <a:avLst/>
          </a:prstGeom>
          <a:ln w="38100"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Verdana" pitchFamily="34" charset="0"/>
              </a:rPr>
              <a:t>T2EC</a:t>
            </a:r>
            <a:endParaRPr lang="en-US" dirty="0">
              <a:latin typeface="Verdana" pitchFamily="34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7086600" y="3352800"/>
            <a:ext cx="2057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  <a:latin typeface="Verdana" pitchFamily="34" charset="0"/>
              </a:rPr>
              <a:t>Virtualized within memory</a:t>
            </a:r>
            <a:endParaRPr lang="en-US" sz="1400" dirty="0">
              <a:solidFill>
                <a:schemeClr val="bg1"/>
              </a:solidFill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 animBg="1"/>
      <p:bldP spid="5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Flexible Error Protection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 smtClean="0"/>
              <a:t>Single HW with V-ECC can provide</a:t>
            </a:r>
          </a:p>
          <a:p>
            <a:pPr lvl="1"/>
            <a:r>
              <a:rPr lang="en-US" sz="2400" dirty="0" err="1" smtClean="0"/>
              <a:t>Chipkill</a:t>
            </a:r>
            <a:r>
              <a:rPr lang="en-US" sz="2400" dirty="0" smtClean="0"/>
              <a:t>-detect, </a:t>
            </a:r>
            <a:r>
              <a:rPr lang="en-US" sz="2400" dirty="0" err="1" smtClean="0"/>
              <a:t>Chipkill</a:t>
            </a:r>
            <a:r>
              <a:rPr lang="en-US" sz="2400" dirty="0" smtClean="0"/>
              <a:t>-correct, and </a:t>
            </a:r>
            <a:br>
              <a:rPr lang="en-US" sz="2400" dirty="0" smtClean="0"/>
            </a:br>
            <a:r>
              <a:rPr lang="en-US" sz="2400" dirty="0" smtClean="0"/>
              <a:t>Double </a:t>
            </a:r>
            <a:r>
              <a:rPr lang="en-US" sz="2400" dirty="0" err="1" smtClean="0"/>
              <a:t>chipkill</a:t>
            </a:r>
            <a:r>
              <a:rPr lang="en-US" sz="2400" dirty="0" smtClean="0"/>
              <a:t>-correct</a:t>
            </a:r>
          </a:p>
          <a:p>
            <a:pPr lvl="1"/>
            <a:r>
              <a:rPr lang="en-US" sz="2400" dirty="0" smtClean="0"/>
              <a:t>Use different T2EC for different pages</a:t>
            </a:r>
          </a:p>
          <a:p>
            <a:endParaRPr lang="en-US" sz="2800" dirty="0" smtClean="0"/>
          </a:p>
          <a:p>
            <a:endParaRPr lang="en-US" sz="2800" dirty="0" smtClean="0"/>
          </a:p>
          <a:p>
            <a:r>
              <a:rPr lang="en-US" sz="2800" dirty="0" smtClean="0"/>
              <a:t>Reliability – Performance tradeoff</a:t>
            </a:r>
            <a:endParaRPr lang="en-US" dirty="0" smtClean="0"/>
          </a:p>
          <a:p>
            <a:pPr lvl="1"/>
            <a:endParaRPr lang="en-US" sz="2400" dirty="0" smtClean="0"/>
          </a:p>
          <a:p>
            <a:r>
              <a:rPr lang="en-US" sz="2800" dirty="0" smtClean="0"/>
              <a:t>Maximize performance/power efficiency </a:t>
            </a:r>
            <a:br>
              <a:rPr lang="en-US" sz="2800" dirty="0" smtClean="0"/>
            </a:br>
            <a:r>
              <a:rPr lang="en-US" sz="2800" dirty="0" smtClean="0"/>
              <a:t>with </a:t>
            </a:r>
            <a:r>
              <a:rPr lang="en-US" sz="2800" dirty="0" err="1" smtClean="0"/>
              <a:t>Chipkill</a:t>
            </a:r>
            <a:r>
              <a:rPr lang="en-US" sz="2800" dirty="0" smtClean="0"/>
              <a:t>-Detect</a:t>
            </a:r>
          </a:p>
          <a:p>
            <a:r>
              <a:rPr lang="en-US" sz="2800" dirty="0" smtClean="0"/>
              <a:t>Stronger protection at the cost of </a:t>
            </a:r>
            <a:br>
              <a:rPr lang="en-US" sz="2800" dirty="0" smtClean="0"/>
            </a:br>
            <a:r>
              <a:rPr lang="en-US" sz="2800" dirty="0" smtClean="0"/>
              <a:t>additional T2EC access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30B40-9C9D-45F1-8041-80A8CB8CB50B}" type="slidenum">
              <a:rPr lang="en-US" smtClean="0"/>
              <a:pPr/>
              <a:t>19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28601" y="3002280"/>
          <a:ext cx="8686798" cy="1493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2599"/>
                <a:gridCol w="1981200"/>
                <a:gridCol w="2133600"/>
                <a:gridCol w="2819399"/>
              </a:tblGrid>
              <a:tr h="370840">
                <a:tc>
                  <a:txBody>
                    <a:bodyPr/>
                    <a:lstStyle/>
                    <a:p>
                      <a:endParaRPr lang="en-US" sz="2000" dirty="0">
                        <a:solidFill>
                          <a:schemeClr val="bg1"/>
                        </a:solidFill>
                        <a:latin typeface="Verdana" pitchFamily="34" charset="0"/>
                      </a:endParaRPr>
                    </a:p>
                  </a:txBody>
                  <a:tcP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>
                          <a:solidFill>
                            <a:schemeClr val="bg1"/>
                          </a:solidFill>
                          <a:latin typeface="Verdana" pitchFamily="34" charset="0"/>
                        </a:rPr>
                        <a:t>Chipkill</a:t>
                      </a:r>
                      <a:r>
                        <a:rPr lang="en-US" sz="2000" dirty="0" smtClean="0">
                          <a:solidFill>
                            <a:schemeClr val="bg1"/>
                          </a:solidFill>
                          <a:latin typeface="Verdana" pitchFamily="34" charset="0"/>
                        </a:rPr>
                        <a:t>-Detect</a:t>
                      </a:r>
                      <a:endParaRPr lang="en-US" sz="2000" dirty="0">
                        <a:solidFill>
                          <a:schemeClr val="bg1"/>
                        </a:solidFill>
                        <a:latin typeface="Verdana" pitchFamily="34" charset="0"/>
                      </a:endParaRPr>
                    </a:p>
                  </a:txBody>
                  <a:tcP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>
                          <a:solidFill>
                            <a:schemeClr val="bg1"/>
                          </a:solidFill>
                          <a:latin typeface="Verdana" pitchFamily="34" charset="0"/>
                        </a:rPr>
                        <a:t>Chipkill</a:t>
                      </a:r>
                      <a:r>
                        <a:rPr lang="en-US" sz="2000" dirty="0" smtClean="0">
                          <a:solidFill>
                            <a:schemeClr val="bg1"/>
                          </a:solidFill>
                          <a:latin typeface="Verdana" pitchFamily="34" charset="0"/>
                        </a:rPr>
                        <a:t>-Correct</a:t>
                      </a:r>
                      <a:endParaRPr lang="en-US" sz="2000" dirty="0">
                        <a:solidFill>
                          <a:schemeClr val="bg1"/>
                        </a:solidFill>
                        <a:latin typeface="Verdana" pitchFamily="34" charset="0"/>
                      </a:endParaRPr>
                    </a:p>
                  </a:txBody>
                  <a:tcP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bg1"/>
                          </a:solidFill>
                          <a:latin typeface="Verdana" pitchFamily="34" charset="0"/>
                        </a:rPr>
                        <a:t>Double </a:t>
                      </a:r>
                      <a:r>
                        <a:rPr lang="en-US" sz="2000" dirty="0" err="1" smtClean="0">
                          <a:solidFill>
                            <a:schemeClr val="bg1"/>
                          </a:solidFill>
                          <a:latin typeface="Verdana" pitchFamily="34" charset="0"/>
                        </a:rPr>
                        <a:t>Chipkill</a:t>
                      </a:r>
                      <a:r>
                        <a:rPr lang="en-US" sz="2000" dirty="0" smtClean="0">
                          <a:solidFill>
                            <a:schemeClr val="bg1"/>
                          </a:solidFill>
                          <a:latin typeface="Verdana" pitchFamily="34" charset="0"/>
                        </a:rPr>
                        <a:t>-Correct</a:t>
                      </a:r>
                      <a:endParaRPr lang="en-US" sz="2000" dirty="0">
                        <a:solidFill>
                          <a:schemeClr val="bg1"/>
                        </a:solidFill>
                        <a:latin typeface="Verdana" pitchFamily="34" charset="0"/>
                      </a:endParaRPr>
                    </a:p>
                  </a:txBody>
                  <a:tcP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bg1"/>
                          </a:solidFill>
                          <a:latin typeface="Verdana" pitchFamily="34" charset="0"/>
                        </a:rPr>
                        <a:t>ECC x4</a:t>
                      </a:r>
                      <a:endParaRPr lang="en-US" sz="2000" dirty="0">
                        <a:solidFill>
                          <a:schemeClr val="bg1"/>
                        </a:solidFill>
                        <a:latin typeface="Verdana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bg1"/>
                          </a:solidFill>
                          <a:latin typeface="Verdana" pitchFamily="34" charset="0"/>
                        </a:rPr>
                        <a:t>0B</a:t>
                      </a:r>
                      <a:endParaRPr lang="en-US" sz="2000" dirty="0">
                        <a:solidFill>
                          <a:schemeClr val="bg1"/>
                        </a:solidFill>
                        <a:latin typeface="Verdana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bg1"/>
                          </a:solidFill>
                          <a:latin typeface="Verdana" pitchFamily="34" charset="0"/>
                        </a:rPr>
                        <a:t>2B</a:t>
                      </a:r>
                      <a:endParaRPr lang="en-US" sz="2000" dirty="0">
                        <a:solidFill>
                          <a:schemeClr val="bg1"/>
                        </a:solidFill>
                        <a:latin typeface="Verdana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bg1"/>
                          </a:solidFill>
                          <a:latin typeface="Verdana" pitchFamily="34" charset="0"/>
                        </a:rPr>
                        <a:t>4B</a:t>
                      </a:r>
                      <a:endParaRPr lang="en-US" sz="2000" dirty="0">
                        <a:solidFill>
                          <a:schemeClr val="bg1"/>
                        </a:solidFill>
                        <a:latin typeface="Verdana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bg1"/>
                          </a:solidFill>
                          <a:latin typeface="Verdana" pitchFamily="34" charset="0"/>
                        </a:rPr>
                        <a:t>ECC x8</a:t>
                      </a:r>
                      <a:endParaRPr lang="en-US" sz="2000" dirty="0">
                        <a:solidFill>
                          <a:schemeClr val="bg1"/>
                        </a:solidFill>
                        <a:latin typeface="Verdana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bg1"/>
                          </a:solidFill>
                          <a:latin typeface="Verdana" pitchFamily="34" charset="0"/>
                        </a:rPr>
                        <a:t>0B</a:t>
                      </a:r>
                      <a:endParaRPr lang="en-US" sz="2000" dirty="0">
                        <a:solidFill>
                          <a:schemeClr val="bg1"/>
                        </a:solidFill>
                        <a:latin typeface="Verdana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bg1"/>
                          </a:solidFill>
                          <a:latin typeface="Verdana" pitchFamily="34" charset="0"/>
                        </a:rPr>
                        <a:t>4B</a:t>
                      </a:r>
                      <a:endParaRPr lang="en-US" sz="2000" dirty="0">
                        <a:solidFill>
                          <a:schemeClr val="bg1"/>
                        </a:solidFill>
                        <a:latin typeface="Verdana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bg1"/>
                          </a:solidFill>
                          <a:latin typeface="Verdana" pitchFamily="34" charset="0"/>
                        </a:rPr>
                        <a:t>8B</a:t>
                      </a:r>
                      <a:endParaRPr lang="en-US" sz="2000" dirty="0">
                        <a:solidFill>
                          <a:schemeClr val="bg1"/>
                        </a:solidFill>
                        <a:latin typeface="Verdana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Memory Error Protection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95400"/>
            <a:ext cx="8915400" cy="55626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Applying ECC uniformly – ECC DIMMs</a:t>
            </a:r>
          </a:p>
          <a:p>
            <a:pPr lvl="1"/>
            <a:r>
              <a:rPr lang="en-US" dirty="0" smtClean="0"/>
              <a:t>Simple and transparent to programmers</a:t>
            </a:r>
          </a:p>
          <a:p>
            <a:pPr lvl="2"/>
            <a:endParaRPr lang="en-US" dirty="0" smtClean="0"/>
          </a:p>
          <a:p>
            <a:r>
              <a:rPr lang="en-US" dirty="0" smtClean="0"/>
              <a:t>Error protection level</a:t>
            </a:r>
          </a:p>
          <a:p>
            <a:pPr lvl="1"/>
            <a:r>
              <a:rPr lang="en-US" dirty="0" smtClean="0"/>
              <a:t>Fixed, design-time decision</a:t>
            </a:r>
          </a:p>
          <a:p>
            <a:pPr lvl="2"/>
            <a:endParaRPr lang="en-US" dirty="0" smtClean="0"/>
          </a:p>
          <a:p>
            <a:r>
              <a:rPr lang="en-US" dirty="0" err="1" smtClean="0"/>
              <a:t>Chipkill</a:t>
            </a:r>
            <a:r>
              <a:rPr lang="en-US" dirty="0" smtClean="0"/>
              <a:t>-correct used in high-end servers</a:t>
            </a:r>
          </a:p>
          <a:p>
            <a:pPr lvl="1"/>
            <a:r>
              <a:rPr lang="en-US" dirty="0" smtClean="0"/>
              <a:t>Constrain memory module design space</a:t>
            </a:r>
          </a:p>
          <a:p>
            <a:pPr lvl="2"/>
            <a:r>
              <a:rPr lang="en-US" dirty="0" smtClean="0"/>
              <a:t>Allow only x4 DRAMs</a:t>
            </a:r>
          </a:p>
          <a:p>
            <a:pPr lvl="2"/>
            <a:r>
              <a:rPr lang="en-US" dirty="0" smtClean="0"/>
              <a:t>Lower energy efficiency than x8 DRAMs</a:t>
            </a:r>
          </a:p>
          <a:p>
            <a:pPr lvl="2"/>
            <a:endParaRPr lang="en-US" dirty="0" smtClean="0"/>
          </a:p>
          <a:p>
            <a:r>
              <a:rPr lang="en-US" sz="3300" b="1" i="1" dirty="0" smtClean="0"/>
              <a:t>Virtualized ECC </a:t>
            </a:r>
            <a:r>
              <a:rPr lang="en-US" sz="3300" b="1" dirty="0" smtClean="0"/>
              <a:t>– objectives</a:t>
            </a:r>
          </a:p>
          <a:p>
            <a:pPr lvl="1"/>
            <a:r>
              <a:rPr lang="en-US" sz="3300" dirty="0" smtClean="0"/>
              <a:t>To provide </a:t>
            </a:r>
            <a:r>
              <a:rPr lang="en-US" sz="3300" i="1" dirty="0" smtClean="0">
                <a:solidFill>
                  <a:srgbClr val="FF0000"/>
                </a:solidFill>
              </a:rPr>
              <a:t>flexible</a:t>
            </a:r>
            <a:r>
              <a:rPr lang="en-US" sz="3300" dirty="0" smtClean="0"/>
              <a:t> memory error protection</a:t>
            </a:r>
          </a:p>
          <a:p>
            <a:pPr lvl="1"/>
            <a:r>
              <a:rPr lang="en-US" sz="3300" dirty="0" smtClean="0"/>
              <a:t>To </a:t>
            </a:r>
            <a:r>
              <a:rPr lang="en-US" sz="3300" i="1" dirty="0" smtClean="0">
                <a:solidFill>
                  <a:srgbClr val="FF0000"/>
                </a:solidFill>
              </a:rPr>
              <a:t>relax</a:t>
            </a:r>
            <a:r>
              <a:rPr lang="en-US" sz="3300" dirty="0" smtClean="0"/>
              <a:t> design constraints of </a:t>
            </a:r>
            <a:r>
              <a:rPr lang="en-US" sz="3300" dirty="0" err="1" smtClean="0"/>
              <a:t>chipkill</a:t>
            </a:r>
            <a:endParaRPr lang="en-US" sz="33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30B40-9C9D-45F1-8041-80A8CB8CB50B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30B40-9C9D-45F1-8041-80A8CB8CB50B}" type="slidenum">
              <a:rPr lang="en-US" smtClean="0"/>
              <a:pPr/>
              <a:t>20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Simulator/Workload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GEMS + </a:t>
            </a:r>
            <a:r>
              <a:rPr lang="en-US" dirty="0" err="1" smtClean="0"/>
              <a:t>DRAMsim</a:t>
            </a:r>
            <a:endParaRPr lang="en-US" dirty="0" smtClean="0"/>
          </a:p>
          <a:p>
            <a:pPr lvl="1"/>
            <a:r>
              <a:rPr lang="en-US" dirty="0" smtClean="0"/>
              <a:t>An out-of-order SPARC V9 core</a:t>
            </a:r>
          </a:p>
          <a:p>
            <a:pPr lvl="1"/>
            <a:r>
              <a:rPr lang="en-US" dirty="0" smtClean="0"/>
              <a:t>Exclusive two-level cache hierarchy</a:t>
            </a:r>
          </a:p>
          <a:p>
            <a:pPr lvl="1"/>
            <a:r>
              <a:rPr lang="en-US" dirty="0" smtClean="0"/>
              <a:t>DDR2 800MHz – 12.8GB/s (128-bit wide data path)</a:t>
            </a:r>
          </a:p>
          <a:p>
            <a:pPr lvl="2"/>
            <a:r>
              <a:rPr lang="en-US" dirty="0" smtClean="0"/>
              <a:t>1 channel 4 ranks </a:t>
            </a:r>
          </a:p>
          <a:p>
            <a:pPr lvl="2"/>
            <a:endParaRPr lang="en-US" dirty="0" smtClean="0"/>
          </a:p>
          <a:p>
            <a:r>
              <a:rPr lang="en-US" dirty="0" smtClean="0"/>
              <a:t>Power model	</a:t>
            </a:r>
          </a:p>
          <a:p>
            <a:pPr lvl="1"/>
            <a:r>
              <a:rPr lang="en-US" dirty="0" smtClean="0"/>
              <a:t>WATTCH for processor power – scaled to 45nm</a:t>
            </a:r>
          </a:p>
          <a:p>
            <a:pPr lvl="1"/>
            <a:r>
              <a:rPr lang="en-US" dirty="0" smtClean="0"/>
              <a:t>CACTI for cache power – cacti 45nm</a:t>
            </a:r>
          </a:p>
          <a:p>
            <a:pPr lvl="1"/>
            <a:r>
              <a:rPr lang="en-US" dirty="0" smtClean="0"/>
              <a:t>Micron model for DRAM power – commodity DRAMs</a:t>
            </a:r>
          </a:p>
          <a:p>
            <a:pPr lvl="2"/>
            <a:endParaRPr lang="en-US" dirty="0" smtClean="0"/>
          </a:p>
          <a:p>
            <a:r>
              <a:rPr lang="en-US" dirty="0" smtClean="0"/>
              <a:t>Workloads</a:t>
            </a:r>
          </a:p>
          <a:p>
            <a:pPr lvl="1"/>
            <a:r>
              <a:rPr lang="en-US" dirty="0" smtClean="0"/>
              <a:t>12 data intensive applications </a:t>
            </a:r>
            <a:br>
              <a:rPr lang="en-US" dirty="0" smtClean="0"/>
            </a:br>
            <a:r>
              <a:rPr lang="en-US" dirty="0" smtClean="0"/>
              <a:t>from SPEC CPU 2006 and PARSEC</a:t>
            </a:r>
          </a:p>
          <a:p>
            <a:pPr lvl="1"/>
            <a:r>
              <a:rPr lang="en-US" dirty="0" err="1" smtClean="0"/>
              <a:t>Microbenchmarks</a:t>
            </a:r>
            <a:r>
              <a:rPr lang="en-US" dirty="0" smtClean="0"/>
              <a:t>: STREAM and GUPS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30B40-9C9D-45F1-8041-80A8CB8CB50B}" type="slidenum">
              <a:rPr lang="en-US" smtClean="0"/>
              <a:pPr/>
              <a:t>21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0" y="3317420"/>
            <a:ext cx="9144000" cy="3769180"/>
            <a:chOff x="3810000" y="4648200"/>
            <a:chExt cx="9144000" cy="3769180"/>
          </a:xfrm>
        </p:grpSpPr>
        <p:graphicFrame>
          <p:nvGraphicFramePr>
            <p:cNvPr id="11" name="Chart 10"/>
            <p:cNvGraphicFramePr/>
            <p:nvPr/>
          </p:nvGraphicFramePr>
          <p:xfrm>
            <a:off x="3810000" y="4648200"/>
            <a:ext cx="7620000" cy="376918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graphicFrame>
          <p:nvGraphicFramePr>
            <p:cNvPr id="12" name="Chart 11"/>
            <p:cNvGraphicFramePr/>
            <p:nvPr/>
          </p:nvGraphicFramePr>
          <p:xfrm>
            <a:off x="11353800" y="4648200"/>
            <a:ext cx="1600200" cy="376918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</p:grpSp>
      <p:sp>
        <p:nvSpPr>
          <p:cNvPr id="22" name="Rectangle 21"/>
          <p:cNvSpPr/>
          <p:nvPr/>
        </p:nvSpPr>
        <p:spPr>
          <a:xfrm>
            <a:off x="1981200" y="3505200"/>
            <a:ext cx="914400" cy="3048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Normalized Execution Time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52400" y="1295400"/>
            <a:ext cx="8915400" cy="21336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Less than 1% penalty on average</a:t>
            </a:r>
          </a:p>
          <a:p>
            <a:r>
              <a:rPr lang="en-US" sz="2800" dirty="0" smtClean="0"/>
              <a:t>Performance penalty </a:t>
            </a:r>
            <a:r>
              <a:rPr lang="en-US" sz="2800" b="1" dirty="0" smtClean="0">
                <a:sym typeface="Symbol"/>
              </a:rPr>
              <a:t></a:t>
            </a:r>
          </a:p>
          <a:p>
            <a:pPr lvl="1"/>
            <a:r>
              <a:rPr lang="en-US" sz="2400" dirty="0" smtClean="0"/>
              <a:t>Spatial locality </a:t>
            </a:r>
            <a:r>
              <a:rPr lang="en-US" sz="2400" b="1" dirty="0" smtClean="0">
                <a:sym typeface="Symbol"/>
              </a:rPr>
              <a:t></a:t>
            </a:r>
            <a:r>
              <a:rPr lang="en-US" sz="2400" dirty="0" smtClean="0"/>
              <a:t> </a:t>
            </a:r>
          </a:p>
          <a:p>
            <a:pPr lvl="1"/>
            <a:r>
              <a:rPr lang="en-US" sz="2400" dirty="0" smtClean="0"/>
              <a:t>Write-back traffic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b="1" dirty="0" smtClean="0">
                <a:sym typeface="Symbol"/>
              </a:rPr>
              <a:t></a:t>
            </a:r>
            <a:r>
              <a:rPr lang="en-US" sz="2400" dirty="0" smtClean="0">
                <a:sym typeface="Symbol"/>
              </a:rPr>
              <a:t> </a:t>
            </a:r>
            <a:endParaRPr lang="en-US" sz="2400" dirty="0" smtClean="0"/>
          </a:p>
        </p:txBody>
      </p:sp>
      <p:grpSp>
        <p:nvGrpSpPr>
          <p:cNvPr id="24" name="Group 23"/>
          <p:cNvGrpSpPr/>
          <p:nvPr/>
        </p:nvGrpSpPr>
        <p:grpSpPr>
          <a:xfrm>
            <a:off x="0" y="3317420"/>
            <a:ext cx="9144000" cy="3769180"/>
            <a:chOff x="3810000" y="4648200"/>
            <a:chExt cx="9144000" cy="3769180"/>
          </a:xfrm>
        </p:grpSpPr>
        <p:graphicFrame>
          <p:nvGraphicFramePr>
            <p:cNvPr id="25" name="Chart 24"/>
            <p:cNvGraphicFramePr/>
            <p:nvPr/>
          </p:nvGraphicFramePr>
          <p:xfrm>
            <a:off x="3810000" y="4648200"/>
            <a:ext cx="7620000" cy="376918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5"/>
            </a:graphicData>
          </a:graphic>
        </p:graphicFrame>
        <p:graphicFrame>
          <p:nvGraphicFramePr>
            <p:cNvPr id="26" name="Chart 25"/>
            <p:cNvGraphicFramePr/>
            <p:nvPr/>
          </p:nvGraphicFramePr>
          <p:xfrm>
            <a:off x="11353800" y="4648200"/>
            <a:ext cx="1600200" cy="376918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6"/>
            </a:graphicData>
          </a:graphic>
        </p:graphicFrame>
      </p:grpSp>
      <p:sp>
        <p:nvSpPr>
          <p:cNvPr id="23" name="Rectangle 22"/>
          <p:cNvSpPr/>
          <p:nvPr/>
        </p:nvSpPr>
        <p:spPr>
          <a:xfrm>
            <a:off x="3048000" y="3505200"/>
            <a:ext cx="914400" cy="3048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7" name="Group 26"/>
          <p:cNvGrpSpPr/>
          <p:nvPr/>
        </p:nvGrpSpPr>
        <p:grpSpPr>
          <a:xfrm>
            <a:off x="0" y="3317420"/>
            <a:ext cx="9144000" cy="3769180"/>
            <a:chOff x="3810000" y="4648200"/>
            <a:chExt cx="9144000" cy="3769180"/>
          </a:xfrm>
        </p:grpSpPr>
        <p:graphicFrame>
          <p:nvGraphicFramePr>
            <p:cNvPr id="28" name="Chart 27"/>
            <p:cNvGraphicFramePr/>
            <p:nvPr/>
          </p:nvGraphicFramePr>
          <p:xfrm>
            <a:off x="3810000" y="4648200"/>
            <a:ext cx="7620000" cy="376918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7"/>
            </a:graphicData>
          </a:graphic>
        </p:graphicFrame>
        <p:graphicFrame>
          <p:nvGraphicFramePr>
            <p:cNvPr id="29" name="Chart 28"/>
            <p:cNvGraphicFramePr/>
            <p:nvPr/>
          </p:nvGraphicFramePr>
          <p:xfrm>
            <a:off x="11353800" y="4648200"/>
            <a:ext cx="1600200" cy="376918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8"/>
            </a:graphicData>
          </a:graphic>
        </p:graphicFrame>
      </p:grpSp>
      <p:grpSp>
        <p:nvGrpSpPr>
          <p:cNvPr id="21" name="Group 20"/>
          <p:cNvGrpSpPr/>
          <p:nvPr/>
        </p:nvGrpSpPr>
        <p:grpSpPr>
          <a:xfrm>
            <a:off x="457200" y="4800600"/>
            <a:ext cx="8686800" cy="11875"/>
            <a:chOff x="4267200" y="6324355"/>
            <a:chExt cx="8686800" cy="11875"/>
          </a:xfrm>
        </p:grpSpPr>
        <p:cxnSp>
          <p:nvCxnSpPr>
            <p:cNvPr id="7" name="Straight Connector 6"/>
            <p:cNvCxnSpPr/>
            <p:nvPr/>
          </p:nvCxnSpPr>
          <p:spPr>
            <a:xfrm>
              <a:off x="4267200" y="6334642"/>
              <a:ext cx="7162800" cy="1588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11811000" y="6324355"/>
              <a:ext cx="1143000" cy="1588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31" name="Group 30"/>
          <p:cNvGrpSpPr/>
          <p:nvPr/>
        </p:nvGrpSpPr>
        <p:grpSpPr>
          <a:xfrm>
            <a:off x="2667000" y="3124200"/>
            <a:ext cx="6477000" cy="3505200"/>
            <a:chOff x="2667000" y="2971800"/>
            <a:chExt cx="6477000" cy="3505200"/>
          </a:xfrm>
        </p:grpSpPr>
        <p:sp>
          <p:nvSpPr>
            <p:cNvPr id="18" name="Oval 17"/>
            <p:cNvSpPr/>
            <p:nvPr/>
          </p:nvSpPr>
          <p:spPr>
            <a:xfrm>
              <a:off x="2667000" y="4114800"/>
              <a:ext cx="609600" cy="2133600"/>
            </a:xfrm>
            <a:prstGeom prst="ellipse">
              <a:avLst/>
            </a:prstGeom>
            <a:noFill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/>
            <p:cNvSpPr/>
            <p:nvPr/>
          </p:nvSpPr>
          <p:spPr>
            <a:xfrm>
              <a:off x="4876800" y="4114800"/>
              <a:ext cx="609600" cy="2133600"/>
            </a:xfrm>
            <a:prstGeom prst="ellipse">
              <a:avLst/>
            </a:prstGeom>
            <a:noFill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8610600" y="2971800"/>
              <a:ext cx="533400" cy="3505200"/>
            </a:xfrm>
            <a:prstGeom prst="ellipse">
              <a:avLst/>
            </a:prstGeom>
            <a:noFill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2" name="Oval 31"/>
          <p:cNvSpPr/>
          <p:nvPr/>
        </p:nvSpPr>
        <p:spPr>
          <a:xfrm>
            <a:off x="1600200" y="4267200"/>
            <a:ext cx="609600" cy="2133600"/>
          </a:xfrm>
          <a:prstGeom prst="ellipse">
            <a:avLst/>
          </a:prstGeom>
          <a:noFill/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3733800" y="4267200"/>
            <a:ext cx="609600" cy="2133600"/>
          </a:xfrm>
          <a:prstGeom prst="ellipse">
            <a:avLst/>
          </a:prstGeom>
          <a:noFill/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33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roup 26"/>
          <p:cNvGrpSpPr/>
          <p:nvPr/>
        </p:nvGrpSpPr>
        <p:grpSpPr>
          <a:xfrm>
            <a:off x="0" y="3124200"/>
            <a:ext cx="9144000" cy="4038600"/>
            <a:chOff x="0" y="2819401"/>
            <a:chExt cx="9144000" cy="4038600"/>
          </a:xfrm>
        </p:grpSpPr>
        <p:graphicFrame>
          <p:nvGraphicFramePr>
            <p:cNvPr id="28" name="Chart 27"/>
            <p:cNvGraphicFramePr/>
            <p:nvPr/>
          </p:nvGraphicFramePr>
          <p:xfrm>
            <a:off x="0" y="2819401"/>
            <a:ext cx="7467600" cy="40386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graphicFrame>
          <p:nvGraphicFramePr>
            <p:cNvPr id="29" name="Chart 28"/>
            <p:cNvGraphicFramePr/>
            <p:nvPr/>
          </p:nvGraphicFramePr>
          <p:xfrm>
            <a:off x="7391400" y="2895599"/>
            <a:ext cx="1752600" cy="3962401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</p:grp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System Energy Efficiency</a:t>
            </a:r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>
          <a:xfrm>
            <a:off x="152400" y="1295400"/>
            <a:ext cx="8915400" cy="2133600"/>
          </a:xfrm>
        </p:spPr>
        <p:txBody>
          <a:bodyPr>
            <a:normAutofit/>
          </a:bodyPr>
          <a:lstStyle/>
          <a:p>
            <a:r>
              <a:rPr lang="en-US" dirty="0" smtClean="0"/>
              <a:t>Energy Delay Product (EDP) gain</a:t>
            </a:r>
          </a:p>
          <a:p>
            <a:pPr lvl="1"/>
            <a:r>
              <a:rPr lang="en-US" dirty="0" smtClean="0"/>
              <a:t>ECC x4: 1.1% on average</a:t>
            </a:r>
          </a:p>
          <a:p>
            <a:pPr lvl="1"/>
            <a:r>
              <a:rPr lang="en-US" dirty="0" smtClean="0"/>
              <a:t>ECC x8: 12.0% on average</a:t>
            </a:r>
          </a:p>
        </p:txBody>
      </p:sp>
      <p:sp>
        <p:nvSpPr>
          <p:cNvPr id="17" name="Rectangle 16"/>
          <p:cNvSpPr/>
          <p:nvPr/>
        </p:nvSpPr>
        <p:spPr>
          <a:xfrm>
            <a:off x="2362200" y="3429000"/>
            <a:ext cx="914400" cy="3048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3581400" y="3429000"/>
            <a:ext cx="914400" cy="3048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9" name="Group 18"/>
          <p:cNvGrpSpPr/>
          <p:nvPr/>
        </p:nvGrpSpPr>
        <p:grpSpPr>
          <a:xfrm>
            <a:off x="0" y="2895600"/>
            <a:ext cx="9144000" cy="4267200"/>
            <a:chOff x="0" y="2590800"/>
            <a:chExt cx="9144000" cy="4267200"/>
          </a:xfrm>
        </p:grpSpPr>
        <p:grpSp>
          <p:nvGrpSpPr>
            <p:cNvPr id="30" name="Group 29"/>
            <p:cNvGrpSpPr/>
            <p:nvPr/>
          </p:nvGrpSpPr>
          <p:grpSpPr>
            <a:xfrm>
              <a:off x="0" y="2819400"/>
              <a:ext cx="9144000" cy="4038600"/>
              <a:chOff x="0" y="2819401"/>
              <a:chExt cx="9144000" cy="4038600"/>
            </a:xfrm>
          </p:grpSpPr>
          <p:graphicFrame>
            <p:nvGraphicFramePr>
              <p:cNvPr id="31" name="Chart 30"/>
              <p:cNvGraphicFramePr/>
              <p:nvPr/>
            </p:nvGraphicFramePr>
            <p:xfrm>
              <a:off x="0" y="2819401"/>
              <a:ext cx="7467600" cy="4038600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5"/>
              </a:graphicData>
            </a:graphic>
          </p:graphicFrame>
          <p:graphicFrame>
            <p:nvGraphicFramePr>
              <p:cNvPr id="32" name="Chart 31"/>
              <p:cNvGraphicFramePr/>
              <p:nvPr/>
            </p:nvGraphicFramePr>
            <p:xfrm>
              <a:off x="7391400" y="2895599"/>
              <a:ext cx="1752600" cy="3962401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6"/>
              </a:graphicData>
            </a:graphic>
          </p:graphicFrame>
        </p:grpSp>
        <p:sp>
          <p:nvSpPr>
            <p:cNvPr id="18" name="TextBox 17"/>
            <p:cNvSpPr txBox="1"/>
            <p:nvPr/>
          </p:nvSpPr>
          <p:spPr>
            <a:xfrm>
              <a:off x="8305800" y="2590800"/>
              <a:ext cx="838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dirty="0" smtClean="0">
                  <a:solidFill>
                    <a:schemeClr val="bg1"/>
                  </a:solidFill>
                  <a:latin typeface="Verdana" pitchFamily="34" charset="0"/>
                </a:rPr>
                <a:t>1.23</a:t>
              </a:r>
              <a:endParaRPr lang="en-US" dirty="0">
                <a:solidFill>
                  <a:schemeClr val="bg1"/>
                </a:solidFill>
                <a:latin typeface="Verdana" pitchFamily="34" charset="0"/>
              </a:endParaRP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0" y="3124200"/>
            <a:ext cx="9144000" cy="4038600"/>
            <a:chOff x="0" y="2819401"/>
            <a:chExt cx="9144000" cy="4038600"/>
          </a:xfrm>
        </p:grpSpPr>
        <p:graphicFrame>
          <p:nvGraphicFramePr>
            <p:cNvPr id="14" name="Chart 13"/>
            <p:cNvGraphicFramePr/>
            <p:nvPr/>
          </p:nvGraphicFramePr>
          <p:xfrm>
            <a:off x="7391400" y="2895599"/>
            <a:ext cx="1752600" cy="3962401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7"/>
            </a:graphicData>
          </a:graphic>
        </p:graphicFrame>
        <p:graphicFrame>
          <p:nvGraphicFramePr>
            <p:cNvPr id="13" name="Chart 12"/>
            <p:cNvGraphicFramePr/>
            <p:nvPr/>
          </p:nvGraphicFramePr>
          <p:xfrm>
            <a:off x="0" y="2819401"/>
            <a:ext cx="7467600" cy="40386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8"/>
            </a:graphicData>
          </a:graphic>
        </p:graphicFrame>
      </p:grpSp>
      <p:grpSp>
        <p:nvGrpSpPr>
          <p:cNvPr id="33" name="Group 32"/>
          <p:cNvGrpSpPr/>
          <p:nvPr/>
        </p:nvGrpSpPr>
        <p:grpSpPr>
          <a:xfrm>
            <a:off x="457200" y="3833750"/>
            <a:ext cx="8686800" cy="28700"/>
            <a:chOff x="4267200" y="6131980"/>
            <a:chExt cx="8686800" cy="28700"/>
          </a:xfrm>
        </p:grpSpPr>
        <p:cxnSp>
          <p:nvCxnSpPr>
            <p:cNvPr id="34" name="Straight Connector 33"/>
            <p:cNvCxnSpPr/>
            <p:nvPr/>
          </p:nvCxnSpPr>
          <p:spPr>
            <a:xfrm>
              <a:off x="4267200" y="6160680"/>
              <a:ext cx="7010400" cy="0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>
              <a:off x="11734800" y="6131980"/>
              <a:ext cx="1219200" cy="1588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38" name="Group 37"/>
          <p:cNvGrpSpPr/>
          <p:nvPr/>
        </p:nvGrpSpPr>
        <p:grpSpPr>
          <a:xfrm>
            <a:off x="1600200" y="3886994"/>
            <a:ext cx="838200" cy="1359138"/>
            <a:chOff x="1600200" y="3582194"/>
            <a:chExt cx="838200" cy="1359138"/>
          </a:xfrm>
        </p:grpSpPr>
        <p:cxnSp>
          <p:nvCxnSpPr>
            <p:cNvPr id="21" name="Straight Arrow Connector 20"/>
            <p:cNvCxnSpPr/>
            <p:nvPr/>
          </p:nvCxnSpPr>
          <p:spPr>
            <a:xfrm rot="5400000">
              <a:off x="1447800" y="4114800"/>
              <a:ext cx="1066800" cy="1588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sp>
          <p:nvSpPr>
            <p:cNvPr id="22" name="TextBox 21"/>
            <p:cNvSpPr txBox="1"/>
            <p:nvPr/>
          </p:nvSpPr>
          <p:spPr>
            <a:xfrm>
              <a:off x="1600200" y="4572000"/>
              <a:ext cx="838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solidFill>
                    <a:srgbClr val="C00000"/>
                  </a:solidFill>
                  <a:latin typeface="Verdana" pitchFamily="34" charset="0"/>
                </a:rPr>
                <a:t>20%</a:t>
              </a:r>
              <a:endParaRPr lang="en-US" b="1" dirty="0">
                <a:solidFill>
                  <a:srgbClr val="C00000"/>
                </a:solidFill>
                <a:latin typeface="Verdana" pitchFamily="34" charset="0"/>
              </a:endParaRPr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3733800" y="3886200"/>
            <a:ext cx="838200" cy="1207532"/>
            <a:chOff x="3733800" y="3581400"/>
            <a:chExt cx="838200" cy="1207532"/>
          </a:xfrm>
        </p:grpSpPr>
        <p:cxnSp>
          <p:nvCxnSpPr>
            <p:cNvPr id="23" name="Straight Arrow Connector 22"/>
            <p:cNvCxnSpPr/>
            <p:nvPr/>
          </p:nvCxnSpPr>
          <p:spPr>
            <a:xfrm rot="5400000">
              <a:off x="3658394" y="4037806"/>
              <a:ext cx="914400" cy="1588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sp>
          <p:nvSpPr>
            <p:cNvPr id="25" name="TextBox 24"/>
            <p:cNvSpPr txBox="1"/>
            <p:nvPr/>
          </p:nvSpPr>
          <p:spPr>
            <a:xfrm>
              <a:off x="3733800" y="4419600"/>
              <a:ext cx="838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solidFill>
                    <a:srgbClr val="C00000"/>
                  </a:solidFill>
                  <a:latin typeface="Verdana" pitchFamily="34" charset="0"/>
                </a:rPr>
                <a:t>17%</a:t>
              </a:r>
              <a:endParaRPr lang="en-US" b="1" dirty="0">
                <a:solidFill>
                  <a:srgbClr val="C00000"/>
                </a:solidFill>
                <a:latin typeface="Verdana" pitchFamily="34" charset="0"/>
              </a:endParaRPr>
            </a:p>
          </p:txBody>
        </p:sp>
      </p:grpSp>
      <p:grpSp>
        <p:nvGrpSpPr>
          <p:cNvPr id="40" name="Group 39"/>
          <p:cNvGrpSpPr/>
          <p:nvPr/>
        </p:nvGrpSpPr>
        <p:grpSpPr>
          <a:xfrm>
            <a:off x="8305800" y="3810000"/>
            <a:ext cx="838200" cy="902732"/>
            <a:chOff x="8305800" y="3505200"/>
            <a:chExt cx="838200" cy="902732"/>
          </a:xfrm>
        </p:grpSpPr>
        <p:cxnSp>
          <p:nvCxnSpPr>
            <p:cNvPr id="26" name="Straight Arrow Connector 25"/>
            <p:cNvCxnSpPr/>
            <p:nvPr/>
          </p:nvCxnSpPr>
          <p:spPr>
            <a:xfrm rot="5400000">
              <a:off x="8724106" y="3771900"/>
              <a:ext cx="534194" cy="794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sp>
          <p:nvSpPr>
            <p:cNvPr id="37" name="TextBox 36"/>
            <p:cNvSpPr txBox="1"/>
            <p:nvPr/>
          </p:nvSpPr>
          <p:spPr>
            <a:xfrm>
              <a:off x="8305800" y="4038600"/>
              <a:ext cx="838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b="1" dirty="0" smtClean="0">
                  <a:solidFill>
                    <a:srgbClr val="C00000"/>
                  </a:solidFill>
                  <a:latin typeface="Verdana" pitchFamily="34" charset="0"/>
                </a:rPr>
                <a:t>10%</a:t>
              </a:r>
              <a:endParaRPr lang="en-US" b="1" dirty="0">
                <a:solidFill>
                  <a:srgbClr val="C00000"/>
                </a:solidFill>
                <a:latin typeface="Verdana" pitchFamily="34" charset="0"/>
              </a:endParaRPr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6934200" y="3886200"/>
            <a:ext cx="838200" cy="978932"/>
            <a:chOff x="8610600" y="3505200"/>
            <a:chExt cx="838200" cy="978932"/>
          </a:xfrm>
        </p:grpSpPr>
        <p:cxnSp>
          <p:nvCxnSpPr>
            <p:cNvPr id="42" name="Straight Arrow Connector 41"/>
            <p:cNvCxnSpPr/>
            <p:nvPr/>
          </p:nvCxnSpPr>
          <p:spPr>
            <a:xfrm rot="5400000">
              <a:off x="8687594" y="3809206"/>
              <a:ext cx="609600" cy="1588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sp>
          <p:nvSpPr>
            <p:cNvPr id="43" name="TextBox 42"/>
            <p:cNvSpPr txBox="1"/>
            <p:nvPr/>
          </p:nvSpPr>
          <p:spPr>
            <a:xfrm>
              <a:off x="8610600" y="4114800"/>
              <a:ext cx="838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b="1" dirty="0" smtClean="0">
                  <a:solidFill>
                    <a:srgbClr val="C00000"/>
                  </a:solidFill>
                  <a:latin typeface="Verdana" pitchFamily="34" charset="0"/>
                </a:rPr>
                <a:t>12%</a:t>
              </a:r>
              <a:endParaRPr lang="en-US" b="1" dirty="0">
                <a:solidFill>
                  <a:srgbClr val="C00000"/>
                </a:solidFill>
                <a:latin typeface="Verdana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hart 8"/>
          <p:cNvGraphicFramePr/>
          <p:nvPr/>
        </p:nvGraphicFramePr>
        <p:xfrm>
          <a:off x="1" y="838200"/>
          <a:ext cx="7619999" cy="2362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Title 9"/>
          <p:cNvSpPr txBox="1">
            <a:spLocks/>
          </p:cNvSpPr>
          <p:nvPr/>
        </p:nvSpPr>
        <p:spPr>
          <a:xfrm>
            <a:off x="152400" y="76200"/>
            <a:ext cx="89154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itchFamily="34" charset="0"/>
                <a:ea typeface="+mj-ea"/>
                <a:cs typeface="+mj-cs"/>
              </a:rPr>
              <a:t>Flexible Error Protection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 pitchFamily="34" charset="0"/>
              <a:ea typeface="+mj-ea"/>
              <a:cs typeface="+mj-cs"/>
            </a:endParaRPr>
          </a:p>
        </p:txBody>
      </p:sp>
      <p:graphicFrame>
        <p:nvGraphicFramePr>
          <p:cNvPr id="12" name="Chart 11"/>
          <p:cNvGraphicFramePr/>
          <p:nvPr/>
        </p:nvGraphicFramePr>
        <p:xfrm>
          <a:off x="7391400" y="838201"/>
          <a:ext cx="1752600" cy="23621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8" name="Rectangle 7"/>
          <p:cNvSpPr/>
          <p:nvPr/>
        </p:nvSpPr>
        <p:spPr bwMode="white">
          <a:xfrm>
            <a:off x="0" y="2743199"/>
            <a:ext cx="9144000" cy="1752600"/>
          </a:xfrm>
          <a:prstGeom prst="rect">
            <a:avLst/>
          </a:prstGeom>
          <a:solidFill>
            <a:srgbClr val="2C2C2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0" name="Chart 9"/>
          <p:cNvGraphicFramePr/>
          <p:nvPr/>
        </p:nvGraphicFramePr>
        <p:xfrm>
          <a:off x="1" y="2895600"/>
          <a:ext cx="7467600" cy="3962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3" name="Chart 12"/>
          <p:cNvGraphicFramePr/>
          <p:nvPr/>
        </p:nvGraphicFramePr>
        <p:xfrm>
          <a:off x="7467600" y="2895600"/>
          <a:ext cx="1676400" cy="3962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cxnSp>
        <p:nvCxnSpPr>
          <p:cNvPr id="14" name="Straight Connector 13"/>
          <p:cNvCxnSpPr/>
          <p:nvPr/>
        </p:nvCxnSpPr>
        <p:spPr>
          <a:xfrm>
            <a:off x="533400" y="2197925"/>
            <a:ext cx="693420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33400" y="2988625"/>
            <a:ext cx="693420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V="1">
            <a:off x="7924800" y="2174176"/>
            <a:ext cx="1219200" cy="11874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V="1">
            <a:off x="7924800" y="2983675"/>
            <a:ext cx="1219200" cy="11874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grpSp>
        <p:nvGrpSpPr>
          <p:cNvPr id="44" name="Group 43"/>
          <p:cNvGrpSpPr/>
          <p:nvPr/>
        </p:nvGrpSpPr>
        <p:grpSpPr>
          <a:xfrm>
            <a:off x="1066799" y="2209799"/>
            <a:ext cx="7543801" cy="2743202"/>
            <a:chOff x="1066799" y="1295399"/>
            <a:chExt cx="7543801" cy="3657602"/>
          </a:xfrm>
        </p:grpSpPr>
        <p:cxnSp>
          <p:nvCxnSpPr>
            <p:cNvPr id="16" name="Straight Connector 15"/>
            <p:cNvCxnSpPr/>
            <p:nvPr/>
          </p:nvCxnSpPr>
          <p:spPr>
            <a:xfrm rot="5400000">
              <a:off x="-762000" y="3124200"/>
              <a:ext cx="3657600" cy="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>
              <a:off x="-228600" y="3124200"/>
              <a:ext cx="3657600" cy="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304801" y="3124200"/>
              <a:ext cx="3657597" cy="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5400000">
              <a:off x="4316184" y="3886200"/>
              <a:ext cx="21336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6781800" y="3124200"/>
              <a:ext cx="36576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16200000" flipH="1">
              <a:off x="838200" y="3124199"/>
              <a:ext cx="3657601" cy="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1371602" y="3124201"/>
              <a:ext cx="3657597" cy="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5400000">
              <a:off x="1905000" y="3124200"/>
              <a:ext cx="3657601" cy="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5400000">
              <a:off x="2438400" y="3124200"/>
              <a:ext cx="3657598" cy="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3004077" y="3124198"/>
              <a:ext cx="3657600" cy="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5400000">
              <a:off x="4925784" y="1752600"/>
              <a:ext cx="9144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4835980" y="3886200"/>
              <a:ext cx="21336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5400000">
              <a:off x="5445580" y="1752600"/>
              <a:ext cx="9144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5400000">
              <a:off x="5385708" y="3886200"/>
              <a:ext cx="21336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5995308" y="1752600"/>
              <a:ext cx="9144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5400000">
              <a:off x="5919107" y="3886200"/>
              <a:ext cx="21336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5400000">
              <a:off x="6528707" y="1752600"/>
              <a:ext cx="9144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96" name="Group 95"/>
          <p:cNvGrpSpPr/>
          <p:nvPr/>
        </p:nvGrpSpPr>
        <p:grpSpPr>
          <a:xfrm>
            <a:off x="609600" y="762000"/>
            <a:ext cx="2438400" cy="1371600"/>
            <a:chOff x="609600" y="762000"/>
            <a:chExt cx="2438400" cy="1371600"/>
          </a:xfrm>
        </p:grpSpPr>
        <p:sp>
          <p:nvSpPr>
            <p:cNvPr id="32" name="TextBox 31"/>
            <p:cNvSpPr txBox="1"/>
            <p:nvPr/>
          </p:nvSpPr>
          <p:spPr>
            <a:xfrm>
              <a:off x="990600" y="762000"/>
              <a:ext cx="2057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 smtClean="0">
                  <a:solidFill>
                    <a:schemeClr val="bg1"/>
                  </a:solidFill>
                  <a:latin typeface="Verdana" pitchFamily="34" charset="0"/>
                </a:rPr>
                <a:t>Chipkill</a:t>
              </a:r>
              <a:r>
                <a:rPr lang="en-US" dirty="0" smtClean="0">
                  <a:solidFill>
                    <a:schemeClr val="bg1"/>
                  </a:solidFill>
                  <a:latin typeface="Verdana" pitchFamily="34" charset="0"/>
                </a:rPr>
                <a:t>-Detect</a:t>
              </a:r>
              <a:endParaRPr lang="en-US" dirty="0">
                <a:solidFill>
                  <a:schemeClr val="bg1"/>
                </a:solidFill>
                <a:latin typeface="Verdana" pitchFamily="34" charset="0"/>
              </a:endParaRPr>
            </a:p>
          </p:txBody>
        </p:sp>
        <p:cxnSp>
          <p:nvCxnSpPr>
            <p:cNvPr id="76" name="Straight Arrow Connector 75"/>
            <p:cNvCxnSpPr>
              <a:stCxn id="32" idx="1"/>
            </p:cNvCxnSpPr>
            <p:nvPr/>
          </p:nvCxnSpPr>
          <p:spPr>
            <a:xfrm rot="10800000" flipV="1">
              <a:off x="609600" y="946666"/>
              <a:ext cx="381000" cy="1186934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97" name="Group 96"/>
          <p:cNvGrpSpPr/>
          <p:nvPr/>
        </p:nvGrpSpPr>
        <p:grpSpPr>
          <a:xfrm>
            <a:off x="762000" y="1066800"/>
            <a:ext cx="2590800" cy="990600"/>
            <a:chOff x="762000" y="1066800"/>
            <a:chExt cx="2590800" cy="990600"/>
          </a:xfrm>
        </p:grpSpPr>
        <p:sp>
          <p:nvSpPr>
            <p:cNvPr id="73" name="TextBox 72"/>
            <p:cNvSpPr txBox="1"/>
            <p:nvPr/>
          </p:nvSpPr>
          <p:spPr>
            <a:xfrm>
              <a:off x="1295400" y="1066800"/>
              <a:ext cx="2057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 smtClean="0">
                  <a:solidFill>
                    <a:schemeClr val="bg1"/>
                  </a:solidFill>
                  <a:latin typeface="Verdana" pitchFamily="34" charset="0"/>
                </a:rPr>
                <a:t>Chipkill</a:t>
              </a:r>
              <a:r>
                <a:rPr lang="en-US" dirty="0" smtClean="0">
                  <a:solidFill>
                    <a:schemeClr val="bg1"/>
                  </a:solidFill>
                  <a:latin typeface="Verdana" pitchFamily="34" charset="0"/>
                </a:rPr>
                <a:t>-Correct</a:t>
              </a:r>
              <a:endParaRPr lang="en-US" dirty="0">
                <a:solidFill>
                  <a:schemeClr val="bg1"/>
                </a:solidFill>
                <a:latin typeface="Verdana" pitchFamily="34" charset="0"/>
              </a:endParaRPr>
            </a:p>
          </p:txBody>
        </p:sp>
        <p:cxnSp>
          <p:nvCxnSpPr>
            <p:cNvPr id="77" name="Straight Arrow Connector 76"/>
            <p:cNvCxnSpPr>
              <a:stCxn id="73" idx="1"/>
            </p:cNvCxnSpPr>
            <p:nvPr/>
          </p:nvCxnSpPr>
          <p:spPr>
            <a:xfrm rot="10800000" flipV="1">
              <a:off x="762000" y="1251466"/>
              <a:ext cx="533400" cy="805934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98" name="Group 97"/>
          <p:cNvGrpSpPr/>
          <p:nvPr/>
        </p:nvGrpSpPr>
        <p:grpSpPr>
          <a:xfrm>
            <a:off x="914400" y="1371600"/>
            <a:ext cx="3581400" cy="685800"/>
            <a:chOff x="914400" y="1371600"/>
            <a:chExt cx="3581400" cy="685800"/>
          </a:xfrm>
        </p:grpSpPr>
        <p:sp>
          <p:nvSpPr>
            <p:cNvPr id="74" name="TextBox 73"/>
            <p:cNvSpPr txBox="1"/>
            <p:nvPr/>
          </p:nvSpPr>
          <p:spPr>
            <a:xfrm>
              <a:off x="1600200" y="1371600"/>
              <a:ext cx="2895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  <a:latin typeface="Verdana" pitchFamily="34" charset="0"/>
                </a:rPr>
                <a:t>Double </a:t>
              </a:r>
              <a:r>
                <a:rPr lang="en-US" dirty="0" err="1" smtClean="0">
                  <a:solidFill>
                    <a:schemeClr val="bg1"/>
                  </a:solidFill>
                  <a:latin typeface="Verdana" pitchFamily="34" charset="0"/>
                </a:rPr>
                <a:t>Chipkill</a:t>
              </a:r>
              <a:r>
                <a:rPr lang="en-US" dirty="0" smtClean="0">
                  <a:solidFill>
                    <a:schemeClr val="bg1"/>
                  </a:solidFill>
                  <a:latin typeface="Verdana" pitchFamily="34" charset="0"/>
                </a:rPr>
                <a:t>-Correct</a:t>
              </a:r>
              <a:endParaRPr lang="en-US" dirty="0">
                <a:solidFill>
                  <a:schemeClr val="bg1"/>
                </a:solidFill>
                <a:latin typeface="Verdana" pitchFamily="34" charset="0"/>
              </a:endParaRPr>
            </a:p>
          </p:txBody>
        </p:sp>
        <p:cxnSp>
          <p:nvCxnSpPr>
            <p:cNvPr id="80" name="Straight Arrow Connector 79"/>
            <p:cNvCxnSpPr>
              <a:stCxn id="74" idx="1"/>
            </p:cNvCxnSpPr>
            <p:nvPr/>
          </p:nvCxnSpPr>
          <p:spPr>
            <a:xfrm rot="10800000" flipV="1">
              <a:off x="914400" y="1556266"/>
              <a:ext cx="685800" cy="501134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90" name="Oval 89"/>
          <p:cNvSpPr/>
          <p:nvPr/>
        </p:nvSpPr>
        <p:spPr>
          <a:xfrm>
            <a:off x="4800600" y="1600200"/>
            <a:ext cx="609600" cy="838200"/>
          </a:xfrm>
          <a:prstGeom prst="ellipse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Oval 90"/>
          <p:cNvSpPr/>
          <p:nvPr/>
        </p:nvSpPr>
        <p:spPr>
          <a:xfrm>
            <a:off x="4800600" y="3505200"/>
            <a:ext cx="609600" cy="838200"/>
          </a:xfrm>
          <a:prstGeom prst="ellipse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Oval 91"/>
          <p:cNvSpPr/>
          <p:nvPr/>
        </p:nvSpPr>
        <p:spPr>
          <a:xfrm>
            <a:off x="8610600" y="838200"/>
            <a:ext cx="533400" cy="1524000"/>
          </a:xfrm>
          <a:prstGeom prst="ellipse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Oval 92"/>
          <p:cNvSpPr/>
          <p:nvPr/>
        </p:nvSpPr>
        <p:spPr>
          <a:xfrm>
            <a:off x="8610600" y="2819400"/>
            <a:ext cx="533400" cy="2819400"/>
          </a:xfrm>
          <a:prstGeom prst="ellipse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Oval 93"/>
          <p:cNvSpPr/>
          <p:nvPr/>
        </p:nvSpPr>
        <p:spPr>
          <a:xfrm>
            <a:off x="1553817" y="3657600"/>
            <a:ext cx="609600" cy="685800"/>
          </a:xfrm>
          <a:prstGeom prst="ellipse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Oval 94"/>
          <p:cNvSpPr/>
          <p:nvPr/>
        </p:nvSpPr>
        <p:spPr>
          <a:xfrm>
            <a:off x="3733800" y="3581400"/>
            <a:ext cx="609600" cy="685800"/>
          </a:xfrm>
          <a:prstGeom prst="ellipse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" grpId="0" animBg="1"/>
      <p:bldP spid="91" grpId="0" animBg="1"/>
      <p:bldP spid="92" grpId="0" animBg="1"/>
      <p:bldP spid="93" grpId="0" animBg="1"/>
      <p:bldP spid="94" grpId="0" animBg="1"/>
      <p:bldP spid="95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52400" y="1295400"/>
            <a:ext cx="8915400" cy="55626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Virtualized ECC</a:t>
            </a:r>
          </a:p>
          <a:p>
            <a:pPr lvl="1"/>
            <a:r>
              <a:rPr lang="en-US" dirty="0" smtClean="0"/>
              <a:t>Two-tiered error protection, virtualized T2EC</a:t>
            </a:r>
          </a:p>
          <a:p>
            <a:pPr lvl="2"/>
            <a:endParaRPr lang="en-US" sz="2000" dirty="0" smtClean="0"/>
          </a:p>
          <a:p>
            <a:r>
              <a:rPr lang="en-US" dirty="0" smtClean="0"/>
              <a:t>Improved system energy efficiency with </a:t>
            </a:r>
            <a:r>
              <a:rPr lang="en-US" dirty="0" err="1" smtClean="0"/>
              <a:t>chipkill</a:t>
            </a:r>
            <a:endParaRPr lang="en-US" dirty="0" smtClean="0"/>
          </a:p>
          <a:p>
            <a:pPr lvl="1"/>
            <a:r>
              <a:rPr lang="en-US" dirty="0" smtClean="0"/>
              <a:t>Reduce DRAM power consumption by 27%</a:t>
            </a:r>
          </a:p>
          <a:p>
            <a:pPr lvl="1"/>
            <a:r>
              <a:rPr lang="en-US" dirty="0" smtClean="0"/>
              <a:t>Improve system EDP by 12%</a:t>
            </a:r>
          </a:p>
          <a:p>
            <a:endParaRPr lang="en-US" dirty="0" smtClean="0"/>
          </a:p>
          <a:p>
            <a:r>
              <a:rPr lang="en-US" dirty="0" smtClean="0"/>
              <a:t>Performance penalty – 1% on average</a:t>
            </a:r>
          </a:p>
          <a:p>
            <a:pPr lvl="2"/>
            <a:endParaRPr lang="en-US" dirty="0" smtClean="0"/>
          </a:p>
          <a:p>
            <a:r>
              <a:rPr lang="en-US" dirty="0" smtClean="0"/>
              <a:t>Error protection even for Non-ECC DIMMs</a:t>
            </a:r>
          </a:p>
          <a:p>
            <a:pPr lvl="1"/>
            <a:r>
              <a:rPr lang="en-US" dirty="0" smtClean="0"/>
              <a:t>Can be used for GPU memory error protection</a:t>
            </a:r>
          </a:p>
          <a:p>
            <a:pPr lvl="2"/>
            <a:endParaRPr lang="en-US" dirty="0" smtClean="0"/>
          </a:p>
          <a:p>
            <a:r>
              <a:rPr lang="en-US" sz="2800" dirty="0" smtClean="0"/>
              <a:t>Flexibility in error protection</a:t>
            </a:r>
          </a:p>
          <a:p>
            <a:pPr lvl="1"/>
            <a:r>
              <a:rPr lang="en-US" sz="2400" dirty="0" smtClean="0"/>
              <a:t>Adaptive error protection level by user/system demand</a:t>
            </a:r>
          </a:p>
          <a:p>
            <a:pPr lvl="1"/>
            <a:r>
              <a:rPr lang="en-US" sz="2400" dirty="0" smtClean="0"/>
              <a:t>Cost of error protection is proportional to protection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30B40-9C9D-45F1-8041-80A8CB8CB50B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2130425"/>
            <a:ext cx="8991600" cy="1470025"/>
          </a:xfrm>
        </p:spPr>
        <p:txBody>
          <a:bodyPr>
            <a:normAutofit/>
          </a:bodyPr>
          <a:lstStyle/>
          <a:p>
            <a:r>
              <a:rPr lang="en-US" dirty="0" smtClean="0"/>
              <a:t>Virtualized and Flexible ECC for Main Memory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382000" cy="1981200"/>
          </a:xfrm>
        </p:spPr>
        <p:txBody>
          <a:bodyPr>
            <a:normAutofit/>
          </a:bodyPr>
          <a:lstStyle/>
          <a:p>
            <a:r>
              <a:rPr lang="en-US" dirty="0" smtClean="0"/>
              <a:t>Doe Hyun Yoon and </a:t>
            </a:r>
            <a:r>
              <a:rPr lang="en-US" dirty="0" err="1" smtClean="0"/>
              <a:t>Mattan</a:t>
            </a:r>
            <a:r>
              <a:rPr lang="en-US" dirty="0" smtClean="0"/>
              <a:t> </a:t>
            </a:r>
            <a:r>
              <a:rPr lang="en-US" dirty="0" err="1" smtClean="0"/>
              <a:t>Erez</a:t>
            </a:r>
            <a:endParaRPr lang="en-US" dirty="0" smtClean="0"/>
          </a:p>
          <a:p>
            <a:endParaRPr lang="en-US" sz="2400" dirty="0" smtClean="0"/>
          </a:p>
          <a:p>
            <a:r>
              <a:rPr lang="en-US" sz="2400" dirty="0" smtClean="0"/>
              <a:t>Dept. Electrical and Computer Engineering </a:t>
            </a:r>
          </a:p>
          <a:p>
            <a:r>
              <a:rPr lang="en-US" sz="2400" dirty="0" smtClean="0"/>
              <a:t>The University of Texas at Austin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30B40-9C9D-45F1-8041-80A8CB8CB50B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Backup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30B40-9C9D-45F1-8041-80A8CB8CB50B}" type="slidenum">
              <a:rPr lang="en-US" smtClean="0"/>
              <a:pPr/>
              <a:t>27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Virtualized ECC Operations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DRAM read</a:t>
            </a:r>
          </a:p>
          <a:p>
            <a:pPr lvl="1"/>
            <a:r>
              <a:rPr lang="en-US" dirty="0" smtClean="0"/>
              <a:t>Fetch data and T1EC – detect errors</a:t>
            </a:r>
          </a:p>
          <a:p>
            <a:pPr lvl="1"/>
            <a:r>
              <a:rPr lang="en-US" dirty="0" smtClean="0"/>
              <a:t>Don’t need T2EC in most cases</a:t>
            </a:r>
          </a:p>
          <a:p>
            <a:pPr lvl="2"/>
            <a:endParaRPr lang="en-US" dirty="0" smtClean="0"/>
          </a:p>
          <a:p>
            <a:r>
              <a:rPr lang="en-US" dirty="0" smtClean="0"/>
              <a:t>DRAM write-back</a:t>
            </a:r>
          </a:p>
          <a:p>
            <a:pPr lvl="1"/>
            <a:r>
              <a:rPr lang="en-US" dirty="0" smtClean="0"/>
              <a:t>Update data, T1EC, and T2EC</a:t>
            </a:r>
          </a:p>
          <a:p>
            <a:pPr lvl="1"/>
            <a:r>
              <a:rPr lang="en-US" dirty="0" smtClean="0"/>
              <a:t>Cache T2EC for locality on T2EC access</a:t>
            </a:r>
          </a:p>
          <a:p>
            <a:pPr lvl="1"/>
            <a:r>
              <a:rPr lang="en-US" dirty="0" smtClean="0"/>
              <a:t>Need to translate PA to EA</a:t>
            </a:r>
          </a:p>
          <a:p>
            <a:pPr lvl="2"/>
            <a:endParaRPr lang="en-US" dirty="0" smtClean="0"/>
          </a:p>
          <a:p>
            <a:r>
              <a:rPr lang="en-US" dirty="0" smtClean="0"/>
              <a:t>On-chip ECC address translation unit</a:t>
            </a:r>
          </a:p>
          <a:p>
            <a:pPr lvl="1"/>
            <a:r>
              <a:rPr lang="en-US" dirty="0" smtClean="0"/>
              <a:t>TLB-like structure for fast PA to EA translation</a:t>
            </a:r>
          </a:p>
          <a:p>
            <a:pPr lvl="2"/>
            <a:endParaRPr lang="en-US" dirty="0" smtClean="0"/>
          </a:p>
          <a:p>
            <a:r>
              <a:rPr lang="en-US" dirty="0" smtClean="0"/>
              <a:t>Error correction</a:t>
            </a:r>
          </a:p>
          <a:p>
            <a:pPr lvl="1"/>
            <a:r>
              <a:rPr lang="en-US" dirty="0" smtClean="0"/>
              <a:t>Need to read T2EC; maybe in the LLC or DRAM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30B40-9C9D-45F1-8041-80A8CB8CB50B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blackWhite">
          <a:xfrm>
            <a:off x="685800" y="1295400"/>
            <a:ext cx="1524000" cy="228600"/>
          </a:xfrm>
          <a:prstGeom prst="rect">
            <a:avLst/>
          </a:prstGeom>
          <a:solidFill>
            <a:schemeClr val="tx1"/>
          </a:solidFill>
          <a:ln w="1270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Verdana" pitchFamily="34" charset="0"/>
              <a:cs typeface="Arial" pitchFamily="34" charset="0"/>
            </a:endParaRPr>
          </a:p>
        </p:txBody>
      </p:sp>
      <p:sp>
        <p:nvSpPr>
          <p:cNvPr id="8" name="Rectangle 7"/>
          <p:cNvSpPr/>
          <p:nvPr/>
        </p:nvSpPr>
        <p:spPr bwMode="blackWhite">
          <a:xfrm>
            <a:off x="685800" y="1066800"/>
            <a:ext cx="1524000" cy="228600"/>
          </a:xfrm>
          <a:prstGeom prst="rect">
            <a:avLst/>
          </a:prstGeom>
          <a:solidFill>
            <a:schemeClr val="tx1"/>
          </a:solidFill>
          <a:ln w="1270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Verdana" pitchFamily="34" charset="0"/>
              <a:cs typeface="Arial" pitchFamily="34" charset="0"/>
            </a:endParaRPr>
          </a:p>
        </p:txBody>
      </p:sp>
      <p:sp>
        <p:nvSpPr>
          <p:cNvPr id="12" name="Rectangle 11"/>
          <p:cNvSpPr/>
          <p:nvPr/>
        </p:nvSpPr>
        <p:spPr bwMode="blackWhite">
          <a:xfrm>
            <a:off x="685800" y="838200"/>
            <a:ext cx="1524000" cy="228600"/>
          </a:xfrm>
          <a:prstGeom prst="rect">
            <a:avLst/>
          </a:prstGeom>
          <a:solidFill>
            <a:schemeClr val="tx1"/>
          </a:solidFill>
          <a:ln w="1270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Verdana" pitchFamily="34" charset="0"/>
              <a:cs typeface="Arial" pitchFamily="34" charset="0"/>
            </a:endParaRPr>
          </a:p>
        </p:txBody>
      </p:sp>
      <p:sp>
        <p:nvSpPr>
          <p:cNvPr id="16" name="Rectangle 15"/>
          <p:cNvSpPr/>
          <p:nvPr/>
        </p:nvSpPr>
        <p:spPr bwMode="blackWhite">
          <a:xfrm>
            <a:off x="685800" y="1524000"/>
            <a:ext cx="1524000" cy="228600"/>
          </a:xfrm>
          <a:prstGeom prst="rect">
            <a:avLst/>
          </a:prstGeom>
          <a:solidFill>
            <a:schemeClr val="tx1"/>
          </a:solidFill>
          <a:ln w="1270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Verdana" pitchFamily="34" charset="0"/>
              <a:cs typeface="Arial" pitchFamily="34" charset="0"/>
            </a:endParaRPr>
          </a:p>
        </p:txBody>
      </p:sp>
      <p:sp>
        <p:nvSpPr>
          <p:cNvPr id="20" name="Rectangle 19"/>
          <p:cNvSpPr/>
          <p:nvPr/>
        </p:nvSpPr>
        <p:spPr bwMode="blackWhite">
          <a:xfrm>
            <a:off x="685800" y="1752600"/>
            <a:ext cx="1524000" cy="228600"/>
          </a:xfrm>
          <a:prstGeom prst="rect">
            <a:avLst/>
          </a:prstGeom>
          <a:solidFill>
            <a:schemeClr val="tx1"/>
          </a:solidFill>
          <a:ln w="1270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Verdana" pitchFamily="34" charset="0"/>
              <a:cs typeface="Arial" pitchFamily="34" charset="0"/>
            </a:endParaRPr>
          </a:p>
        </p:txBody>
      </p:sp>
      <p:sp>
        <p:nvSpPr>
          <p:cNvPr id="24" name="Rectangle 23"/>
          <p:cNvSpPr/>
          <p:nvPr/>
        </p:nvSpPr>
        <p:spPr bwMode="blackWhite">
          <a:xfrm>
            <a:off x="685800" y="1981200"/>
            <a:ext cx="1524000" cy="228600"/>
          </a:xfrm>
          <a:prstGeom prst="rect">
            <a:avLst/>
          </a:prstGeom>
          <a:solidFill>
            <a:schemeClr val="tx1"/>
          </a:solidFill>
          <a:ln w="1270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Verdana" pitchFamily="34" charset="0"/>
              <a:cs typeface="Arial" pitchFamily="34" charset="0"/>
            </a:endParaRPr>
          </a:p>
        </p:txBody>
      </p:sp>
      <p:sp>
        <p:nvSpPr>
          <p:cNvPr id="28" name="Rectangle 27"/>
          <p:cNvSpPr/>
          <p:nvPr/>
        </p:nvSpPr>
        <p:spPr bwMode="blackWhite">
          <a:xfrm>
            <a:off x="685800" y="2209800"/>
            <a:ext cx="1524000" cy="228600"/>
          </a:xfrm>
          <a:prstGeom prst="rect">
            <a:avLst/>
          </a:prstGeom>
          <a:solidFill>
            <a:schemeClr val="tx1"/>
          </a:solidFill>
          <a:ln w="1270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Verdana" pitchFamily="34" charset="0"/>
              <a:cs typeface="Arial" pitchFamily="34" charset="0"/>
            </a:endParaRPr>
          </a:p>
        </p:txBody>
      </p:sp>
      <p:sp>
        <p:nvSpPr>
          <p:cNvPr id="32" name="Rectangle 31"/>
          <p:cNvSpPr/>
          <p:nvPr/>
        </p:nvSpPr>
        <p:spPr bwMode="blackWhite">
          <a:xfrm>
            <a:off x="685800" y="2438400"/>
            <a:ext cx="1524000" cy="228600"/>
          </a:xfrm>
          <a:prstGeom prst="rect">
            <a:avLst/>
          </a:prstGeom>
          <a:solidFill>
            <a:schemeClr val="tx1"/>
          </a:solidFill>
          <a:ln w="1270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Verdana" pitchFamily="34" charset="0"/>
              <a:cs typeface="Arial" pitchFamily="34" charset="0"/>
            </a:endParaRPr>
          </a:p>
        </p:txBody>
      </p:sp>
      <p:sp>
        <p:nvSpPr>
          <p:cNvPr id="160" name="Rectangle 159"/>
          <p:cNvSpPr/>
          <p:nvPr/>
        </p:nvSpPr>
        <p:spPr bwMode="blackWhite">
          <a:xfrm>
            <a:off x="2209800" y="1295400"/>
            <a:ext cx="1524000" cy="228600"/>
          </a:xfrm>
          <a:prstGeom prst="rect">
            <a:avLst/>
          </a:prstGeom>
          <a:solidFill>
            <a:schemeClr val="tx1"/>
          </a:solidFill>
          <a:ln w="1270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Verdana" pitchFamily="34" charset="0"/>
              <a:cs typeface="Arial" pitchFamily="34" charset="0"/>
            </a:endParaRPr>
          </a:p>
        </p:txBody>
      </p:sp>
      <p:sp>
        <p:nvSpPr>
          <p:cNvPr id="161" name="Rectangle 160"/>
          <p:cNvSpPr/>
          <p:nvPr/>
        </p:nvSpPr>
        <p:spPr bwMode="blackWhite">
          <a:xfrm>
            <a:off x="2209800" y="1066800"/>
            <a:ext cx="1524000" cy="228600"/>
          </a:xfrm>
          <a:prstGeom prst="rect">
            <a:avLst/>
          </a:prstGeom>
          <a:solidFill>
            <a:schemeClr val="tx1"/>
          </a:solidFill>
          <a:ln w="1270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Verdana" pitchFamily="34" charset="0"/>
              <a:cs typeface="Arial" pitchFamily="34" charset="0"/>
            </a:endParaRPr>
          </a:p>
        </p:txBody>
      </p:sp>
      <p:sp>
        <p:nvSpPr>
          <p:cNvPr id="162" name="Rectangle 161"/>
          <p:cNvSpPr/>
          <p:nvPr/>
        </p:nvSpPr>
        <p:spPr bwMode="blackWhite">
          <a:xfrm>
            <a:off x="2209800" y="838200"/>
            <a:ext cx="1524000" cy="228600"/>
          </a:xfrm>
          <a:prstGeom prst="rect">
            <a:avLst/>
          </a:prstGeom>
          <a:solidFill>
            <a:schemeClr val="tx1"/>
          </a:solidFill>
          <a:ln w="1270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Verdana" pitchFamily="34" charset="0"/>
              <a:cs typeface="Arial" pitchFamily="34" charset="0"/>
            </a:endParaRPr>
          </a:p>
        </p:txBody>
      </p:sp>
      <p:sp>
        <p:nvSpPr>
          <p:cNvPr id="165" name="Rectangle 164"/>
          <p:cNvSpPr/>
          <p:nvPr/>
        </p:nvSpPr>
        <p:spPr bwMode="blackWhite">
          <a:xfrm>
            <a:off x="2209800" y="1524000"/>
            <a:ext cx="1524000" cy="228600"/>
          </a:xfrm>
          <a:prstGeom prst="rect">
            <a:avLst/>
          </a:prstGeom>
          <a:solidFill>
            <a:schemeClr val="tx1"/>
          </a:solidFill>
          <a:ln w="1270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Verdana" pitchFamily="34" charset="0"/>
              <a:cs typeface="Arial" pitchFamily="34" charset="0"/>
            </a:endParaRPr>
          </a:p>
        </p:txBody>
      </p:sp>
      <p:sp>
        <p:nvSpPr>
          <p:cNvPr id="166" name="Rectangle 165"/>
          <p:cNvSpPr/>
          <p:nvPr/>
        </p:nvSpPr>
        <p:spPr bwMode="blackWhite">
          <a:xfrm>
            <a:off x="2209800" y="1752600"/>
            <a:ext cx="1524000" cy="228600"/>
          </a:xfrm>
          <a:prstGeom prst="rect">
            <a:avLst/>
          </a:prstGeom>
          <a:solidFill>
            <a:schemeClr val="tx1"/>
          </a:solidFill>
          <a:ln w="1270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Verdana" pitchFamily="34" charset="0"/>
              <a:cs typeface="Arial" pitchFamily="34" charset="0"/>
            </a:endParaRPr>
          </a:p>
        </p:txBody>
      </p:sp>
      <p:sp>
        <p:nvSpPr>
          <p:cNvPr id="167" name="Rectangle 166"/>
          <p:cNvSpPr/>
          <p:nvPr/>
        </p:nvSpPr>
        <p:spPr bwMode="blackWhite">
          <a:xfrm>
            <a:off x="2209800" y="1981200"/>
            <a:ext cx="1524000" cy="228600"/>
          </a:xfrm>
          <a:prstGeom prst="rect">
            <a:avLst/>
          </a:prstGeom>
          <a:solidFill>
            <a:schemeClr val="tx1"/>
          </a:solidFill>
          <a:ln w="1270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Verdana" pitchFamily="34" charset="0"/>
              <a:cs typeface="Arial" pitchFamily="34" charset="0"/>
            </a:endParaRPr>
          </a:p>
        </p:txBody>
      </p:sp>
      <p:sp>
        <p:nvSpPr>
          <p:cNvPr id="168" name="Rectangle 167"/>
          <p:cNvSpPr/>
          <p:nvPr/>
        </p:nvSpPr>
        <p:spPr bwMode="blackWhite">
          <a:xfrm>
            <a:off x="2209800" y="2209800"/>
            <a:ext cx="1524000" cy="228600"/>
          </a:xfrm>
          <a:prstGeom prst="rect">
            <a:avLst/>
          </a:prstGeom>
          <a:solidFill>
            <a:schemeClr val="tx1"/>
          </a:solidFill>
          <a:ln w="1270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Verdana" pitchFamily="34" charset="0"/>
              <a:cs typeface="Arial" pitchFamily="34" charset="0"/>
            </a:endParaRPr>
          </a:p>
        </p:txBody>
      </p:sp>
      <p:sp>
        <p:nvSpPr>
          <p:cNvPr id="169" name="Rectangle 168"/>
          <p:cNvSpPr/>
          <p:nvPr/>
        </p:nvSpPr>
        <p:spPr bwMode="blackWhite">
          <a:xfrm>
            <a:off x="2209800" y="2438400"/>
            <a:ext cx="1524000" cy="228600"/>
          </a:xfrm>
          <a:prstGeom prst="rect">
            <a:avLst/>
          </a:prstGeom>
          <a:solidFill>
            <a:schemeClr val="tx1"/>
          </a:solidFill>
          <a:ln w="1270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Verdana" pitchFamily="34" charset="0"/>
              <a:cs typeface="Arial" pitchFamily="34" charset="0"/>
            </a:endParaRPr>
          </a:p>
        </p:txBody>
      </p:sp>
      <p:sp>
        <p:nvSpPr>
          <p:cNvPr id="170" name="Rectangle 169"/>
          <p:cNvSpPr/>
          <p:nvPr/>
        </p:nvSpPr>
        <p:spPr bwMode="blackWhite">
          <a:xfrm>
            <a:off x="3733800" y="1295400"/>
            <a:ext cx="1524000" cy="228600"/>
          </a:xfrm>
          <a:prstGeom prst="rect">
            <a:avLst/>
          </a:prstGeom>
          <a:solidFill>
            <a:schemeClr val="tx1"/>
          </a:solidFill>
          <a:ln w="1270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Verdana" pitchFamily="34" charset="0"/>
              <a:cs typeface="Arial" pitchFamily="34" charset="0"/>
            </a:endParaRPr>
          </a:p>
        </p:txBody>
      </p:sp>
      <p:sp>
        <p:nvSpPr>
          <p:cNvPr id="171" name="Rectangle 170"/>
          <p:cNvSpPr/>
          <p:nvPr/>
        </p:nvSpPr>
        <p:spPr bwMode="blackWhite">
          <a:xfrm>
            <a:off x="3733800" y="1066800"/>
            <a:ext cx="1524000" cy="228600"/>
          </a:xfrm>
          <a:prstGeom prst="rect">
            <a:avLst/>
          </a:prstGeom>
          <a:solidFill>
            <a:schemeClr val="tx1"/>
          </a:solidFill>
          <a:ln w="1270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Verdana" pitchFamily="34" charset="0"/>
              <a:cs typeface="Arial" pitchFamily="34" charset="0"/>
            </a:endParaRPr>
          </a:p>
        </p:txBody>
      </p:sp>
      <p:sp>
        <p:nvSpPr>
          <p:cNvPr id="172" name="Rectangle 171"/>
          <p:cNvSpPr/>
          <p:nvPr/>
        </p:nvSpPr>
        <p:spPr bwMode="blackWhite">
          <a:xfrm>
            <a:off x="3733800" y="838200"/>
            <a:ext cx="1524000" cy="228600"/>
          </a:xfrm>
          <a:prstGeom prst="rect">
            <a:avLst/>
          </a:prstGeom>
          <a:solidFill>
            <a:schemeClr val="tx1"/>
          </a:solidFill>
          <a:ln w="1270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Verdana" pitchFamily="34" charset="0"/>
              <a:cs typeface="Arial" pitchFamily="34" charset="0"/>
            </a:endParaRPr>
          </a:p>
        </p:txBody>
      </p:sp>
      <p:sp>
        <p:nvSpPr>
          <p:cNvPr id="173" name="Rectangle 172"/>
          <p:cNvSpPr/>
          <p:nvPr/>
        </p:nvSpPr>
        <p:spPr bwMode="blackWhite">
          <a:xfrm>
            <a:off x="3733800" y="1524000"/>
            <a:ext cx="1524000" cy="228600"/>
          </a:xfrm>
          <a:prstGeom prst="rect">
            <a:avLst/>
          </a:prstGeom>
          <a:solidFill>
            <a:schemeClr val="tx1"/>
          </a:solidFill>
          <a:ln w="1270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Verdana" pitchFamily="34" charset="0"/>
              <a:cs typeface="Arial" pitchFamily="34" charset="0"/>
            </a:endParaRPr>
          </a:p>
        </p:txBody>
      </p:sp>
      <p:sp>
        <p:nvSpPr>
          <p:cNvPr id="174" name="Rectangle 173"/>
          <p:cNvSpPr/>
          <p:nvPr/>
        </p:nvSpPr>
        <p:spPr bwMode="blackWhite">
          <a:xfrm>
            <a:off x="3733800" y="1752600"/>
            <a:ext cx="1524000" cy="228600"/>
          </a:xfrm>
          <a:prstGeom prst="rect">
            <a:avLst/>
          </a:prstGeom>
          <a:solidFill>
            <a:schemeClr val="tx1"/>
          </a:solidFill>
          <a:ln w="1270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Verdana" pitchFamily="34" charset="0"/>
              <a:cs typeface="Arial" pitchFamily="34" charset="0"/>
            </a:endParaRPr>
          </a:p>
        </p:txBody>
      </p:sp>
      <p:sp>
        <p:nvSpPr>
          <p:cNvPr id="175" name="Rectangle 174"/>
          <p:cNvSpPr/>
          <p:nvPr/>
        </p:nvSpPr>
        <p:spPr bwMode="blackWhite">
          <a:xfrm>
            <a:off x="3733800" y="1981200"/>
            <a:ext cx="1524000" cy="228600"/>
          </a:xfrm>
          <a:prstGeom prst="rect">
            <a:avLst/>
          </a:prstGeom>
          <a:solidFill>
            <a:schemeClr val="tx1"/>
          </a:solidFill>
          <a:ln w="1270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Verdana" pitchFamily="34" charset="0"/>
              <a:cs typeface="Arial" pitchFamily="34" charset="0"/>
            </a:endParaRPr>
          </a:p>
        </p:txBody>
      </p:sp>
      <p:sp>
        <p:nvSpPr>
          <p:cNvPr id="176" name="Rectangle 175"/>
          <p:cNvSpPr/>
          <p:nvPr/>
        </p:nvSpPr>
        <p:spPr bwMode="blackWhite">
          <a:xfrm>
            <a:off x="3733800" y="2209800"/>
            <a:ext cx="1524000" cy="228600"/>
          </a:xfrm>
          <a:prstGeom prst="rect">
            <a:avLst/>
          </a:prstGeom>
          <a:solidFill>
            <a:schemeClr val="tx1"/>
          </a:solidFill>
          <a:ln w="1270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Verdana" pitchFamily="34" charset="0"/>
              <a:cs typeface="Arial" pitchFamily="34" charset="0"/>
            </a:endParaRPr>
          </a:p>
        </p:txBody>
      </p:sp>
      <p:sp>
        <p:nvSpPr>
          <p:cNvPr id="177" name="Rectangle 176"/>
          <p:cNvSpPr/>
          <p:nvPr/>
        </p:nvSpPr>
        <p:spPr bwMode="blackWhite">
          <a:xfrm>
            <a:off x="3733800" y="2438400"/>
            <a:ext cx="1524000" cy="228600"/>
          </a:xfrm>
          <a:prstGeom prst="rect">
            <a:avLst/>
          </a:prstGeom>
          <a:solidFill>
            <a:schemeClr val="tx1"/>
          </a:solidFill>
          <a:ln w="1270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Verdana" pitchFamily="34" charset="0"/>
              <a:cs typeface="Arial" pitchFamily="34" charset="0"/>
            </a:endParaRPr>
          </a:p>
        </p:txBody>
      </p:sp>
      <p:sp>
        <p:nvSpPr>
          <p:cNvPr id="178" name="Rectangle 177"/>
          <p:cNvSpPr/>
          <p:nvPr/>
        </p:nvSpPr>
        <p:spPr bwMode="blackWhite">
          <a:xfrm>
            <a:off x="5257800" y="1295400"/>
            <a:ext cx="1524000" cy="228600"/>
          </a:xfrm>
          <a:prstGeom prst="rect">
            <a:avLst/>
          </a:prstGeom>
          <a:solidFill>
            <a:schemeClr val="tx1"/>
          </a:solidFill>
          <a:ln w="1270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Verdana" pitchFamily="34" charset="0"/>
              <a:cs typeface="Arial" pitchFamily="34" charset="0"/>
            </a:endParaRPr>
          </a:p>
        </p:txBody>
      </p:sp>
      <p:sp>
        <p:nvSpPr>
          <p:cNvPr id="179" name="Rectangle 178"/>
          <p:cNvSpPr/>
          <p:nvPr/>
        </p:nvSpPr>
        <p:spPr bwMode="blackWhite">
          <a:xfrm>
            <a:off x="5257800" y="1066800"/>
            <a:ext cx="1524000" cy="228600"/>
          </a:xfrm>
          <a:prstGeom prst="rect">
            <a:avLst/>
          </a:prstGeom>
          <a:solidFill>
            <a:schemeClr val="tx1"/>
          </a:solidFill>
          <a:ln w="1270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Verdana" pitchFamily="34" charset="0"/>
              <a:cs typeface="Arial" pitchFamily="34" charset="0"/>
            </a:endParaRPr>
          </a:p>
        </p:txBody>
      </p:sp>
      <p:sp>
        <p:nvSpPr>
          <p:cNvPr id="180" name="Rectangle 179"/>
          <p:cNvSpPr/>
          <p:nvPr/>
        </p:nvSpPr>
        <p:spPr>
          <a:xfrm>
            <a:off x="5257800" y="838200"/>
            <a:ext cx="1524000" cy="228600"/>
          </a:xfrm>
          <a:prstGeom prst="rect">
            <a:avLst/>
          </a:prstGeom>
          <a:solidFill>
            <a:schemeClr val="tx1"/>
          </a:solidFill>
          <a:ln w="1270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Verdana" pitchFamily="34" charset="0"/>
              <a:cs typeface="Arial" pitchFamily="34" charset="0"/>
            </a:endParaRPr>
          </a:p>
        </p:txBody>
      </p:sp>
      <p:sp>
        <p:nvSpPr>
          <p:cNvPr id="181" name="Rectangle 180"/>
          <p:cNvSpPr/>
          <p:nvPr/>
        </p:nvSpPr>
        <p:spPr bwMode="blackWhite">
          <a:xfrm>
            <a:off x="5257800" y="1524000"/>
            <a:ext cx="1524000" cy="228600"/>
          </a:xfrm>
          <a:prstGeom prst="rect">
            <a:avLst/>
          </a:prstGeom>
          <a:solidFill>
            <a:schemeClr val="tx1"/>
          </a:solidFill>
          <a:ln w="1270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Verdana" pitchFamily="34" charset="0"/>
              <a:cs typeface="Arial" pitchFamily="34" charset="0"/>
            </a:endParaRPr>
          </a:p>
        </p:txBody>
      </p:sp>
      <p:sp>
        <p:nvSpPr>
          <p:cNvPr id="182" name="Rectangle 181"/>
          <p:cNvSpPr/>
          <p:nvPr/>
        </p:nvSpPr>
        <p:spPr bwMode="blackWhite">
          <a:xfrm>
            <a:off x="5257800" y="1752600"/>
            <a:ext cx="1524000" cy="228600"/>
          </a:xfrm>
          <a:prstGeom prst="rect">
            <a:avLst/>
          </a:prstGeom>
          <a:solidFill>
            <a:schemeClr val="tx1"/>
          </a:solidFill>
          <a:ln w="1270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Verdana" pitchFamily="34" charset="0"/>
              <a:cs typeface="Arial" pitchFamily="34" charset="0"/>
            </a:endParaRPr>
          </a:p>
        </p:txBody>
      </p:sp>
      <p:sp>
        <p:nvSpPr>
          <p:cNvPr id="183" name="Rectangle 182"/>
          <p:cNvSpPr/>
          <p:nvPr/>
        </p:nvSpPr>
        <p:spPr bwMode="blackWhite">
          <a:xfrm>
            <a:off x="5257800" y="1981200"/>
            <a:ext cx="1524000" cy="228600"/>
          </a:xfrm>
          <a:prstGeom prst="rect">
            <a:avLst/>
          </a:prstGeom>
          <a:solidFill>
            <a:schemeClr val="tx1"/>
          </a:solidFill>
          <a:ln w="1270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Verdana" pitchFamily="34" charset="0"/>
              <a:cs typeface="Arial" pitchFamily="34" charset="0"/>
            </a:endParaRPr>
          </a:p>
        </p:txBody>
      </p:sp>
      <p:sp>
        <p:nvSpPr>
          <p:cNvPr id="184" name="Rectangle 183"/>
          <p:cNvSpPr/>
          <p:nvPr/>
        </p:nvSpPr>
        <p:spPr bwMode="blackWhite">
          <a:xfrm>
            <a:off x="5257800" y="2209800"/>
            <a:ext cx="1524000" cy="228600"/>
          </a:xfrm>
          <a:prstGeom prst="rect">
            <a:avLst/>
          </a:prstGeom>
          <a:solidFill>
            <a:schemeClr val="tx1"/>
          </a:solidFill>
          <a:ln w="1270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Verdana" pitchFamily="34" charset="0"/>
              <a:cs typeface="Arial" pitchFamily="34" charset="0"/>
            </a:endParaRPr>
          </a:p>
        </p:txBody>
      </p:sp>
      <p:sp>
        <p:nvSpPr>
          <p:cNvPr id="185" name="Rectangle 184"/>
          <p:cNvSpPr/>
          <p:nvPr/>
        </p:nvSpPr>
        <p:spPr>
          <a:xfrm>
            <a:off x="5257800" y="2438400"/>
            <a:ext cx="1524000" cy="228600"/>
          </a:xfrm>
          <a:prstGeom prst="rect">
            <a:avLst/>
          </a:prstGeom>
          <a:solidFill>
            <a:schemeClr val="tx1"/>
          </a:solidFill>
          <a:ln w="1270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Verdana" pitchFamily="34" charset="0"/>
              <a:cs typeface="Arial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30B40-9C9D-45F1-8041-80A8CB8CB50B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36" name="Rectangle 35"/>
          <p:cNvSpPr/>
          <p:nvPr/>
        </p:nvSpPr>
        <p:spPr bwMode="blackWhite">
          <a:xfrm>
            <a:off x="1524000" y="3733800"/>
            <a:ext cx="1524000" cy="228600"/>
          </a:xfrm>
          <a:prstGeom prst="rect">
            <a:avLst/>
          </a:prstGeom>
          <a:solidFill>
            <a:schemeClr val="tx1"/>
          </a:solidFill>
          <a:ln w="1270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bg1"/>
              </a:solidFill>
              <a:latin typeface="Verdana" pitchFamily="34" charset="0"/>
              <a:cs typeface="Arial" pitchFamily="34" charset="0"/>
            </a:endParaRPr>
          </a:p>
        </p:txBody>
      </p:sp>
      <p:sp>
        <p:nvSpPr>
          <p:cNvPr id="37" name="Rectangle 36"/>
          <p:cNvSpPr/>
          <p:nvPr/>
        </p:nvSpPr>
        <p:spPr bwMode="blackWhite">
          <a:xfrm>
            <a:off x="3048000" y="3733800"/>
            <a:ext cx="533400" cy="228600"/>
          </a:xfrm>
          <a:prstGeom prst="rect">
            <a:avLst/>
          </a:prstGeom>
          <a:solidFill>
            <a:schemeClr val="tx1"/>
          </a:solidFill>
          <a:ln w="1270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bg1"/>
              </a:solidFill>
              <a:latin typeface="Verdana" pitchFamily="34" charset="0"/>
              <a:cs typeface="Arial" pitchFamily="34" charset="0"/>
            </a:endParaRPr>
          </a:p>
        </p:txBody>
      </p:sp>
      <p:sp>
        <p:nvSpPr>
          <p:cNvPr id="38" name="Rectangle 37"/>
          <p:cNvSpPr/>
          <p:nvPr/>
        </p:nvSpPr>
        <p:spPr bwMode="blackWhite">
          <a:xfrm>
            <a:off x="1524000" y="3962400"/>
            <a:ext cx="1524000" cy="228600"/>
          </a:xfrm>
          <a:prstGeom prst="rect">
            <a:avLst/>
          </a:prstGeom>
          <a:solidFill>
            <a:schemeClr val="tx1"/>
          </a:solidFill>
          <a:ln w="1270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bg1"/>
              </a:solidFill>
              <a:latin typeface="Verdana" pitchFamily="34" charset="0"/>
              <a:cs typeface="Arial" pitchFamily="34" charset="0"/>
            </a:endParaRPr>
          </a:p>
        </p:txBody>
      </p:sp>
      <p:sp>
        <p:nvSpPr>
          <p:cNvPr id="39" name="Rectangle 38"/>
          <p:cNvSpPr/>
          <p:nvPr/>
        </p:nvSpPr>
        <p:spPr bwMode="blackWhite">
          <a:xfrm>
            <a:off x="3048000" y="3962400"/>
            <a:ext cx="533400" cy="228600"/>
          </a:xfrm>
          <a:prstGeom prst="rect">
            <a:avLst/>
          </a:prstGeom>
          <a:solidFill>
            <a:schemeClr val="tx1"/>
          </a:solidFill>
          <a:ln w="1270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bg1"/>
              </a:solidFill>
              <a:latin typeface="Verdana" pitchFamily="34" charset="0"/>
              <a:cs typeface="Arial" pitchFamily="34" charset="0"/>
            </a:endParaRPr>
          </a:p>
        </p:txBody>
      </p:sp>
      <p:sp>
        <p:nvSpPr>
          <p:cNvPr id="40" name="Rectangle 39"/>
          <p:cNvSpPr/>
          <p:nvPr/>
        </p:nvSpPr>
        <p:spPr bwMode="blackWhite">
          <a:xfrm>
            <a:off x="1524000" y="4191000"/>
            <a:ext cx="1524000" cy="228600"/>
          </a:xfrm>
          <a:prstGeom prst="rect">
            <a:avLst/>
          </a:prstGeom>
          <a:solidFill>
            <a:schemeClr val="tx1"/>
          </a:solidFill>
          <a:ln w="1270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bg1"/>
              </a:solidFill>
              <a:latin typeface="Verdana" pitchFamily="34" charset="0"/>
              <a:cs typeface="Arial" pitchFamily="34" charset="0"/>
            </a:endParaRPr>
          </a:p>
        </p:txBody>
      </p:sp>
      <p:sp>
        <p:nvSpPr>
          <p:cNvPr id="41" name="Rectangle 40"/>
          <p:cNvSpPr/>
          <p:nvPr/>
        </p:nvSpPr>
        <p:spPr bwMode="blackWhite">
          <a:xfrm>
            <a:off x="3048000" y="4191000"/>
            <a:ext cx="533400" cy="228600"/>
          </a:xfrm>
          <a:prstGeom prst="rect">
            <a:avLst/>
          </a:prstGeom>
          <a:solidFill>
            <a:schemeClr val="tx1"/>
          </a:solidFill>
          <a:ln w="1270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bg1"/>
              </a:solidFill>
              <a:latin typeface="Verdana" pitchFamily="34" charset="0"/>
              <a:cs typeface="Arial" pitchFamily="34" charset="0"/>
            </a:endParaRPr>
          </a:p>
        </p:txBody>
      </p:sp>
      <p:sp>
        <p:nvSpPr>
          <p:cNvPr id="43" name="Rectangle 42"/>
          <p:cNvSpPr/>
          <p:nvPr/>
        </p:nvSpPr>
        <p:spPr bwMode="blackWhite">
          <a:xfrm>
            <a:off x="3048000" y="4419600"/>
            <a:ext cx="533400" cy="2286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bg1"/>
              </a:solidFill>
              <a:latin typeface="Verdana" pitchFamily="34" charset="0"/>
              <a:cs typeface="Arial" pitchFamily="34" charset="0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1524000" y="4648200"/>
            <a:ext cx="1524000" cy="228600"/>
          </a:xfrm>
          <a:prstGeom prst="rect">
            <a:avLst/>
          </a:prstGeom>
          <a:solidFill>
            <a:schemeClr val="tx1"/>
          </a:solidFill>
          <a:ln w="1270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bg1"/>
              </a:solidFill>
              <a:latin typeface="Verdana" pitchFamily="34" charset="0"/>
              <a:cs typeface="Arial" pitchFamily="34" charset="0"/>
            </a:endParaRPr>
          </a:p>
        </p:txBody>
      </p:sp>
      <p:sp>
        <p:nvSpPr>
          <p:cNvPr id="45" name="Rectangle 44"/>
          <p:cNvSpPr/>
          <p:nvPr/>
        </p:nvSpPr>
        <p:spPr bwMode="blackWhite">
          <a:xfrm>
            <a:off x="3048000" y="4648200"/>
            <a:ext cx="533400" cy="228600"/>
          </a:xfrm>
          <a:prstGeom prst="rect">
            <a:avLst/>
          </a:prstGeom>
          <a:solidFill>
            <a:schemeClr val="tx1"/>
          </a:solidFill>
          <a:ln w="1270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bg1"/>
              </a:solidFill>
              <a:latin typeface="Verdana" pitchFamily="34" charset="0"/>
              <a:cs typeface="Arial" pitchFamily="34" charset="0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1524000" y="4876800"/>
            <a:ext cx="1524000" cy="228600"/>
          </a:xfrm>
          <a:prstGeom prst="rect">
            <a:avLst/>
          </a:prstGeom>
          <a:solidFill>
            <a:schemeClr val="tx1"/>
          </a:solidFill>
          <a:ln w="1270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bg1"/>
              </a:solidFill>
              <a:latin typeface="Verdana" pitchFamily="34" charset="0"/>
              <a:cs typeface="Arial" pitchFamily="34" charset="0"/>
            </a:endParaRPr>
          </a:p>
        </p:txBody>
      </p:sp>
      <p:sp>
        <p:nvSpPr>
          <p:cNvPr id="47" name="Rectangle 46"/>
          <p:cNvSpPr/>
          <p:nvPr/>
        </p:nvSpPr>
        <p:spPr bwMode="blackWhite">
          <a:xfrm>
            <a:off x="3048000" y="4876800"/>
            <a:ext cx="533400" cy="228600"/>
          </a:xfrm>
          <a:prstGeom prst="rect">
            <a:avLst/>
          </a:prstGeom>
          <a:solidFill>
            <a:schemeClr val="tx1"/>
          </a:solidFill>
          <a:ln w="1270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bg1"/>
              </a:solidFill>
              <a:latin typeface="Verdana" pitchFamily="34" charset="0"/>
              <a:cs typeface="Arial" pitchFamily="34" charset="0"/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1524000" y="5105400"/>
            <a:ext cx="1524000" cy="228600"/>
          </a:xfrm>
          <a:prstGeom prst="rect">
            <a:avLst/>
          </a:prstGeom>
          <a:solidFill>
            <a:schemeClr val="tx1"/>
          </a:solidFill>
          <a:ln w="1270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bg1"/>
              </a:solidFill>
              <a:latin typeface="Verdana" pitchFamily="34" charset="0"/>
              <a:cs typeface="Arial" pitchFamily="34" charset="0"/>
            </a:endParaRPr>
          </a:p>
        </p:txBody>
      </p:sp>
      <p:sp>
        <p:nvSpPr>
          <p:cNvPr id="49" name="Rectangle 48"/>
          <p:cNvSpPr/>
          <p:nvPr/>
        </p:nvSpPr>
        <p:spPr bwMode="blackWhite">
          <a:xfrm>
            <a:off x="3048000" y="5105400"/>
            <a:ext cx="533400" cy="228600"/>
          </a:xfrm>
          <a:prstGeom prst="rect">
            <a:avLst/>
          </a:prstGeom>
          <a:solidFill>
            <a:schemeClr val="tx1"/>
          </a:solidFill>
          <a:ln w="1270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bg1"/>
              </a:solidFill>
              <a:latin typeface="Verdana" pitchFamily="34" charset="0"/>
              <a:cs typeface="Arial" pitchFamily="34" charset="0"/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1524000" y="5334000"/>
            <a:ext cx="1524000" cy="228600"/>
          </a:xfrm>
          <a:prstGeom prst="rect">
            <a:avLst/>
          </a:prstGeom>
          <a:solidFill>
            <a:schemeClr val="tx1"/>
          </a:solidFill>
          <a:ln w="1270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bg1"/>
              </a:solidFill>
              <a:latin typeface="Verdana" pitchFamily="34" charset="0"/>
              <a:cs typeface="Arial" pitchFamily="34" charset="0"/>
            </a:endParaRPr>
          </a:p>
        </p:txBody>
      </p:sp>
      <p:sp>
        <p:nvSpPr>
          <p:cNvPr id="51" name="Rectangle 50"/>
          <p:cNvSpPr/>
          <p:nvPr/>
        </p:nvSpPr>
        <p:spPr bwMode="blackWhite">
          <a:xfrm>
            <a:off x="3048000" y="5334000"/>
            <a:ext cx="533400" cy="228600"/>
          </a:xfrm>
          <a:prstGeom prst="rect">
            <a:avLst/>
          </a:prstGeom>
          <a:solidFill>
            <a:schemeClr val="tx1"/>
          </a:solidFill>
          <a:ln w="1270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bg1"/>
              </a:solidFill>
              <a:latin typeface="Verdana" pitchFamily="34" charset="0"/>
              <a:cs typeface="Arial" pitchFamily="34" charset="0"/>
            </a:endParaRPr>
          </a:p>
        </p:txBody>
      </p:sp>
      <p:sp>
        <p:nvSpPr>
          <p:cNvPr id="52" name="Rectangle 51"/>
          <p:cNvSpPr/>
          <p:nvPr/>
        </p:nvSpPr>
        <p:spPr bwMode="blackWhite">
          <a:xfrm>
            <a:off x="1524000" y="5562600"/>
            <a:ext cx="1524000" cy="228600"/>
          </a:xfrm>
          <a:prstGeom prst="rect">
            <a:avLst/>
          </a:prstGeom>
          <a:solidFill>
            <a:schemeClr val="tx1"/>
          </a:solidFill>
          <a:ln w="1270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bg1"/>
              </a:solidFill>
              <a:latin typeface="Verdana" pitchFamily="34" charset="0"/>
              <a:cs typeface="Arial" pitchFamily="34" charset="0"/>
            </a:endParaRPr>
          </a:p>
        </p:txBody>
      </p:sp>
      <p:sp>
        <p:nvSpPr>
          <p:cNvPr id="53" name="Rectangle 52"/>
          <p:cNvSpPr/>
          <p:nvPr/>
        </p:nvSpPr>
        <p:spPr bwMode="blackWhite">
          <a:xfrm>
            <a:off x="3048000" y="5562600"/>
            <a:ext cx="533400" cy="228600"/>
          </a:xfrm>
          <a:prstGeom prst="rect">
            <a:avLst/>
          </a:prstGeom>
          <a:solidFill>
            <a:schemeClr val="tx1"/>
          </a:solidFill>
          <a:ln w="1270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bg1"/>
              </a:solidFill>
              <a:latin typeface="Verdana" pitchFamily="34" charset="0"/>
              <a:cs typeface="Arial" pitchFamily="34" charset="0"/>
            </a:endParaRPr>
          </a:p>
        </p:txBody>
      </p:sp>
      <p:sp>
        <p:nvSpPr>
          <p:cNvPr id="54" name="Rectangle 53"/>
          <p:cNvSpPr/>
          <p:nvPr/>
        </p:nvSpPr>
        <p:spPr bwMode="blackWhite">
          <a:xfrm>
            <a:off x="1524000" y="5791200"/>
            <a:ext cx="1524000" cy="228600"/>
          </a:xfrm>
          <a:prstGeom prst="rect">
            <a:avLst/>
          </a:prstGeom>
          <a:solidFill>
            <a:schemeClr val="tx1"/>
          </a:solidFill>
          <a:ln w="1270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bg1"/>
              </a:solidFill>
              <a:latin typeface="Verdana" pitchFamily="34" charset="0"/>
              <a:cs typeface="Arial" pitchFamily="34" charset="0"/>
            </a:endParaRPr>
          </a:p>
        </p:txBody>
      </p:sp>
      <p:sp>
        <p:nvSpPr>
          <p:cNvPr id="55" name="Rectangle 54"/>
          <p:cNvSpPr/>
          <p:nvPr/>
        </p:nvSpPr>
        <p:spPr bwMode="blackWhite">
          <a:xfrm>
            <a:off x="3048000" y="5791200"/>
            <a:ext cx="533400" cy="228600"/>
          </a:xfrm>
          <a:prstGeom prst="rect">
            <a:avLst/>
          </a:prstGeom>
          <a:solidFill>
            <a:schemeClr val="tx1"/>
          </a:solidFill>
          <a:ln w="1270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bg1"/>
              </a:solidFill>
              <a:latin typeface="Verdana" pitchFamily="34" charset="0"/>
              <a:cs typeface="Arial" pitchFamily="34" charset="0"/>
            </a:endParaRPr>
          </a:p>
        </p:txBody>
      </p:sp>
      <p:sp>
        <p:nvSpPr>
          <p:cNvPr id="56" name="Rectangle 55"/>
          <p:cNvSpPr/>
          <p:nvPr/>
        </p:nvSpPr>
        <p:spPr bwMode="blackWhite">
          <a:xfrm>
            <a:off x="1524000" y="6019800"/>
            <a:ext cx="1524000" cy="228600"/>
          </a:xfrm>
          <a:prstGeom prst="rect">
            <a:avLst/>
          </a:prstGeom>
          <a:solidFill>
            <a:schemeClr val="tx1"/>
          </a:solidFill>
          <a:ln w="1270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bg1"/>
              </a:solidFill>
              <a:latin typeface="Verdana" pitchFamily="34" charset="0"/>
              <a:cs typeface="Arial" pitchFamily="34" charset="0"/>
            </a:endParaRPr>
          </a:p>
        </p:txBody>
      </p:sp>
      <p:sp>
        <p:nvSpPr>
          <p:cNvPr id="57" name="Rectangle 56"/>
          <p:cNvSpPr/>
          <p:nvPr/>
        </p:nvSpPr>
        <p:spPr bwMode="blackWhite">
          <a:xfrm>
            <a:off x="3048000" y="6019800"/>
            <a:ext cx="533400" cy="228600"/>
          </a:xfrm>
          <a:prstGeom prst="rect">
            <a:avLst/>
          </a:prstGeom>
          <a:solidFill>
            <a:schemeClr val="tx1"/>
          </a:solidFill>
          <a:ln w="1270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bg1"/>
              </a:solidFill>
              <a:latin typeface="Verdana" pitchFamily="34" charset="0"/>
              <a:cs typeface="Arial" pitchFamily="34" charset="0"/>
            </a:endParaRPr>
          </a:p>
        </p:txBody>
      </p:sp>
      <p:sp>
        <p:nvSpPr>
          <p:cNvPr id="58" name="Rectangle 57"/>
          <p:cNvSpPr/>
          <p:nvPr/>
        </p:nvSpPr>
        <p:spPr bwMode="blackWhite">
          <a:xfrm>
            <a:off x="1524000" y="6248400"/>
            <a:ext cx="1524000" cy="228600"/>
          </a:xfrm>
          <a:prstGeom prst="rect">
            <a:avLst/>
          </a:prstGeom>
          <a:solidFill>
            <a:schemeClr val="tx1"/>
          </a:solidFill>
          <a:ln w="1270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bg1"/>
              </a:solidFill>
              <a:latin typeface="Verdana" pitchFamily="34" charset="0"/>
              <a:cs typeface="Arial" pitchFamily="34" charset="0"/>
            </a:endParaRPr>
          </a:p>
        </p:txBody>
      </p:sp>
      <p:sp>
        <p:nvSpPr>
          <p:cNvPr id="59" name="Rectangle 58"/>
          <p:cNvSpPr/>
          <p:nvPr/>
        </p:nvSpPr>
        <p:spPr bwMode="blackWhite">
          <a:xfrm>
            <a:off x="3048000" y="6248400"/>
            <a:ext cx="533400" cy="228600"/>
          </a:xfrm>
          <a:prstGeom prst="rect">
            <a:avLst/>
          </a:prstGeom>
          <a:solidFill>
            <a:schemeClr val="tx1"/>
          </a:solidFill>
          <a:ln w="1270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bg1"/>
              </a:solidFill>
              <a:latin typeface="Verdana" pitchFamily="34" charset="0"/>
              <a:cs typeface="Arial" pitchFamily="34" charset="0"/>
            </a:endParaRPr>
          </a:p>
        </p:txBody>
      </p:sp>
      <p:sp>
        <p:nvSpPr>
          <p:cNvPr id="60" name="Rectangle 59"/>
          <p:cNvSpPr/>
          <p:nvPr/>
        </p:nvSpPr>
        <p:spPr bwMode="blackWhite">
          <a:xfrm>
            <a:off x="5334000" y="3733800"/>
            <a:ext cx="1524000" cy="228600"/>
          </a:xfrm>
          <a:prstGeom prst="rect">
            <a:avLst/>
          </a:prstGeom>
          <a:solidFill>
            <a:schemeClr val="tx1"/>
          </a:solidFill>
          <a:ln w="1270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bg1"/>
              </a:solidFill>
              <a:latin typeface="Verdana" pitchFamily="34" charset="0"/>
              <a:cs typeface="Arial" pitchFamily="34" charset="0"/>
            </a:endParaRPr>
          </a:p>
        </p:txBody>
      </p:sp>
      <p:sp>
        <p:nvSpPr>
          <p:cNvPr id="61" name="Rectangle 60"/>
          <p:cNvSpPr/>
          <p:nvPr/>
        </p:nvSpPr>
        <p:spPr bwMode="blackWhite">
          <a:xfrm>
            <a:off x="6858000" y="3733800"/>
            <a:ext cx="533400" cy="228600"/>
          </a:xfrm>
          <a:prstGeom prst="rect">
            <a:avLst/>
          </a:prstGeom>
          <a:solidFill>
            <a:schemeClr val="tx1"/>
          </a:solidFill>
          <a:ln w="1270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bg1"/>
              </a:solidFill>
              <a:latin typeface="Verdana" pitchFamily="34" charset="0"/>
              <a:cs typeface="Arial" pitchFamily="34" charset="0"/>
            </a:endParaRPr>
          </a:p>
        </p:txBody>
      </p:sp>
      <p:sp>
        <p:nvSpPr>
          <p:cNvPr id="64" name="Rectangle 63"/>
          <p:cNvSpPr/>
          <p:nvPr/>
        </p:nvSpPr>
        <p:spPr bwMode="blackWhite">
          <a:xfrm>
            <a:off x="5334000" y="4191000"/>
            <a:ext cx="1524000" cy="228600"/>
          </a:xfrm>
          <a:prstGeom prst="rect">
            <a:avLst/>
          </a:prstGeom>
          <a:solidFill>
            <a:schemeClr val="tx1"/>
          </a:solidFill>
          <a:ln w="1270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bg1"/>
              </a:solidFill>
              <a:latin typeface="Verdana" pitchFamily="34" charset="0"/>
              <a:cs typeface="Arial" pitchFamily="34" charset="0"/>
            </a:endParaRPr>
          </a:p>
        </p:txBody>
      </p:sp>
      <p:sp>
        <p:nvSpPr>
          <p:cNvPr id="65" name="Rectangle 64"/>
          <p:cNvSpPr/>
          <p:nvPr/>
        </p:nvSpPr>
        <p:spPr bwMode="blackWhite">
          <a:xfrm>
            <a:off x="6858000" y="4191000"/>
            <a:ext cx="533400" cy="228600"/>
          </a:xfrm>
          <a:prstGeom prst="rect">
            <a:avLst/>
          </a:prstGeom>
          <a:solidFill>
            <a:schemeClr val="tx1"/>
          </a:solidFill>
          <a:ln w="1270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bg1"/>
              </a:solidFill>
              <a:latin typeface="Verdana" pitchFamily="34" charset="0"/>
              <a:cs typeface="Arial" pitchFamily="34" charset="0"/>
            </a:endParaRPr>
          </a:p>
        </p:txBody>
      </p:sp>
      <p:sp>
        <p:nvSpPr>
          <p:cNvPr id="66" name="Rectangle 65"/>
          <p:cNvSpPr/>
          <p:nvPr/>
        </p:nvSpPr>
        <p:spPr bwMode="blackWhite">
          <a:xfrm>
            <a:off x="5334000" y="4419600"/>
            <a:ext cx="1524000" cy="228600"/>
          </a:xfrm>
          <a:prstGeom prst="rect">
            <a:avLst/>
          </a:prstGeom>
          <a:solidFill>
            <a:schemeClr val="tx1"/>
          </a:solidFill>
          <a:ln w="1270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bg1"/>
              </a:solidFill>
              <a:latin typeface="Verdana" pitchFamily="34" charset="0"/>
              <a:cs typeface="Arial" pitchFamily="34" charset="0"/>
            </a:endParaRPr>
          </a:p>
        </p:txBody>
      </p:sp>
      <p:sp>
        <p:nvSpPr>
          <p:cNvPr id="67" name="Rectangle 66"/>
          <p:cNvSpPr/>
          <p:nvPr/>
        </p:nvSpPr>
        <p:spPr bwMode="blackWhite">
          <a:xfrm>
            <a:off x="6858000" y="4419600"/>
            <a:ext cx="533400" cy="228600"/>
          </a:xfrm>
          <a:prstGeom prst="rect">
            <a:avLst/>
          </a:prstGeom>
          <a:solidFill>
            <a:schemeClr val="tx1"/>
          </a:solidFill>
          <a:ln w="1270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bg1"/>
              </a:solidFill>
              <a:latin typeface="Verdana" pitchFamily="34" charset="0"/>
              <a:cs typeface="Arial" pitchFamily="34" charset="0"/>
            </a:endParaRPr>
          </a:p>
        </p:txBody>
      </p:sp>
      <p:sp>
        <p:nvSpPr>
          <p:cNvPr id="68" name="Rectangle 67"/>
          <p:cNvSpPr/>
          <p:nvPr/>
        </p:nvSpPr>
        <p:spPr bwMode="blackWhite">
          <a:xfrm>
            <a:off x="5334000" y="4648200"/>
            <a:ext cx="1524000" cy="228600"/>
          </a:xfrm>
          <a:prstGeom prst="rect">
            <a:avLst/>
          </a:prstGeom>
          <a:solidFill>
            <a:schemeClr val="tx1"/>
          </a:solidFill>
          <a:ln w="1270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bg1"/>
              </a:solidFill>
              <a:latin typeface="Verdana" pitchFamily="34" charset="0"/>
              <a:cs typeface="Arial" pitchFamily="34" charset="0"/>
            </a:endParaRPr>
          </a:p>
        </p:txBody>
      </p:sp>
      <p:sp>
        <p:nvSpPr>
          <p:cNvPr id="69" name="Rectangle 68"/>
          <p:cNvSpPr/>
          <p:nvPr/>
        </p:nvSpPr>
        <p:spPr bwMode="blackWhite">
          <a:xfrm>
            <a:off x="6858000" y="4648200"/>
            <a:ext cx="533400" cy="228600"/>
          </a:xfrm>
          <a:prstGeom prst="rect">
            <a:avLst/>
          </a:prstGeom>
          <a:solidFill>
            <a:schemeClr val="tx1"/>
          </a:solidFill>
          <a:ln w="1270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bg1"/>
              </a:solidFill>
              <a:latin typeface="Verdana" pitchFamily="34" charset="0"/>
              <a:cs typeface="Arial" pitchFamily="34" charset="0"/>
            </a:endParaRPr>
          </a:p>
        </p:txBody>
      </p:sp>
      <p:sp>
        <p:nvSpPr>
          <p:cNvPr id="70" name="Rectangle 69"/>
          <p:cNvSpPr/>
          <p:nvPr/>
        </p:nvSpPr>
        <p:spPr bwMode="blackWhite">
          <a:xfrm>
            <a:off x="5334000" y="4876800"/>
            <a:ext cx="1524000" cy="228600"/>
          </a:xfrm>
          <a:prstGeom prst="rect">
            <a:avLst/>
          </a:prstGeom>
          <a:solidFill>
            <a:schemeClr val="tx1"/>
          </a:solidFill>
          <a:ln w="1270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bg1"/>
              </a:solidFill>
              <a:latin typeface="Verdana" pitchFamily="34" charset="0"/>
              <a:cs typeface="Arial" pitchFamily="34" charset="0"/>
            </a:endParaRPr>
          </a:p>
        </p:txBody>
      </p:sp>
      <p:sp>
        <p:nvSpPr>
          <p:cNvPr id="71" name="Rectangle 70"/>
          <p:cNvSpPr/>
          <p:nvPr/>
        </p:nvSpPr>
        <p:spPr bwMode="blackWhite">
          <a:xfrm>
            <a:off x="6858000" y="4876800"/>
            <a:ext cx="533400" cy="228600"/>
          </a:xfrm>
          <a:prstGeom prst="rect">
            <a:avLst/>
          </a:prstGeom>
          <a:solidFill>
            <a:schemeClr val="tx1"/>
          </a:solidFill>
          <a:ln w="1270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bg1"/>
              </a:solidFill>
              <a:latin typeface="Verdana" pitchFamily="34" charset="0"/>
              <a:cs typeface="Arial" pitchFamily="34" charset="0"/>
            </a:endParaRPr>
          </a:p>
        </p:txBody>
      </p:sp>
      <p:sp>
        <p:nvSpPr>
          <p:cNvPr id="72" name="Rectangle 71"/>
          <p:cNvSpPr/>
          <p:nvPr/>
        </p:nvSpPr>
        <p:spPr bwMode="blackWhite">
          <a:xfrm>
            <a:off x="5334000" y="5105400"/>
            <a:ext cx="1524000" cy="228600"/>
          </a:xfrm>
          <a:prstGeom prst="rect">
            <a:avLst/>
          </a:prstGeom>
          <a:solidFill>
            <a:schemeClr val="tx1"/>
          </a:solidFill>
          <a:ln w="1270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bg1"/>
              </a:solidFill>
              <a:latin typeface="Verdana" pitchFamily="34" charset="0"/>
              <a:cs typeface="Arial" pitchFamily="34" charset="0"/>
            </a:endParaRPr>
          </a:p>
        </p:txBody>
      </p:sp>
      <p:sp>
        <p:nvSpPr>
          <p:cNvPr id="73" name="Rectangle 72"/>
          <p:cNvSpPr/>
          <p:nvPr/>
        </p:nvSpPr>
        <p:spPr bwMode="blackWhite">
          <a:xfrm>
            <a:off x="6858000" y="5105400"/>
            <a:ext cx="533400" cy="228600"/>
          </a:xfrm>
          <a:prstGeom prst="rect">
            <a:avLst/>
          </a:prstGeom>
          <a:solidFill>
            <a:schemeClr val="tx1"/>
          </a:solidFill>
          <a:ln w="1270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bg1"/>
              </a:solidFill>
              <a:latin typeface="Verdana" pitchFamily="34" charset="0"/>
              <a:cs typeface="Arial" pitchFamily="34" charset="0"/>
            </a:endParaRPr>
          </a:p>
        </p:txBody>
      </p:sp>
      <p:sp>
        <p:nvSpPr>
          <p:cNvPr id="74" name="Rectangle 73"/>
          <p:cNvSpPr/>
          <p:nvPr/>
        </p:nvSpPr>
        <p:spPr bwMode="blackWhite">
          <a:xfrm>
            <a:off x="5334000" y="5334000"/>
            <a:ext cx="1524000" cy="228600"/>
          </a:xfrm>
          <a:prstGeom prst="rect">
            <a:avLst/>
          </a:prstGeom>
          <a:solidFill>
            <a:schemeClr val="tx1"/>
          </a:solidFill>
          <a:ln w="1270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bg1"/>
              </a:solidFill>
              <a:latin typeface="Verdana" pitchFamily="34" charset="0"/>
              <a:cs typeface="Arial" pitchFamily="34" charset="0"/>
            </a:endParaRPr>
          </a:p>
        </p:txBody>
      </p:sp>
      <p:sp>
        <p:nvSpPr>
          <p:cNvPr id="75" name="Rectangle 74"/>
          <p:cNvSpPr/>
          <p:nvPr/>
        </p:nvSpPr>
        <p:spPr bwMode="blackWhite">
          <a:xfrm>
            <a:off x="6858000" y="5334000"/>
            <a:ext cx="533400" cy="228600"/>
          </a:xfrm>
          <a:prstGeom prst="rect">
            <a:avLst/>
          </a:prstGeom>
          <a:solidFill>
            <a:schemeClr val="tx1"/>
          </a:solidFill>
          <a:ln w="1270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bg1"/>
              </a:solidFill>
              <a:latin typeface="Verdana" pitchFamily="34" charset="0"/>
              <a:cs typeface="Arial" pitchFamily="34" charset="0"/>
            </a:endParaRPr>
          </a:p>
        </p:txBody>
      </p:sp>
      <p:sp>
        <p:nvSpPr>
          <p:cNvPr id="76" name="Rectangle 75"/>
          <p:cNvSpPr/>
          <p:nvPr/>
        </p:nvSpPr>
        <p:spPr bwMode="blackWhite">
          <a:xfrm>
            <a:off x="5334000" y="5562600"/>
            <a:ext cx="1524000" cy="228600"/>
          </a:xfrm>
          <a:prstGeom prst="rect">
            <a:avLst/>
          </a:prstGeom>
          <a:solidFill>
            <a:schemeClr val="tx1"/>
          </a:solidFill>
          <a:ln w="1270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bg1"/>
              </a:solidFill>
              <a:latin typeface="Verdana" pitchFamily="34" charset="0"/>
              <a:cs typeface="Arial" pitchFamily="34" charset="0"/>
            </a:endParaRPr>
          </a:p>
        </p:txBody>
      </p:sp>
      <p:sp>
        <p:nvSpPr>
          <p:cNvPr id="77" name="Rectangle 76"/>
          <p:cNvSpPr/>
          <p:nvPr/>
        </p:nvSpPr>
        <p:spPr bwMode="blackWhite">
          <a:xfrm>
            <a:off x="6858000" y="5562600"/>
            <a:ext cx="533400" cy="228600"/>
          </a:xfrm>
          <a:prstGeom prst="rect">
            <a:avLst/>
          </a:prstGeom>
          <a:solidFill>
            <a:schemeClr val="tx1"/>
          </a:solidFill>
          <a:ln w="1270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bg1"/>
              </a:solidFill>
              <a:latin typeface="Verdana" pitchFamily="34" charset="0"/>
              <a:cs typeface="Arial" pitchFamily="34" charset="0"/>
            </a:endParaRPr>
          </a:p>
        </p:txBody>
      </p:sp>
      <p:sp>
        <p:nvSpPr>
          <p:cNvPr id="78" name="Rectangle 77"/>
          <p:cNvSpPr/>
          <p:nvPr/>
        </p:nvSpPr>
        <p:spPr bwMode="blackWhite">
          <a:xfrm>
            <a:off x="5334000" y="5791200"/>
            <a:ext cx="1524000" cy="228600"/>
          </a:xfrm>
          <a:prstGeom prst="rect">
            <a:avLst/>
          </a:prstGeom>
          <a:solidFill>
            <a:schemeClr val="tx1"/>
          </a:solidFill>
          <a:ln w="1270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bg1"/>
              </a:solidFill>
              <a:latin typeface="Verdana" pitchFamily="34" charset="0"/>
              <a:cs typeface="Arial" pitchFamily="34" charset="0"/>
            </a:endParaRPr>
          </a:p>
        </p:txBody>
      </p:sp>
      <p:sp>
        <p:nvSpPr>
          <p:cNvPr id="79" name="Rectangle 78"/>
          <p:cNvSpPr/>
          <p:nvPr/>
        </p:nvSpPr>
        <p:spPr bwMode="blackWhite">
          <a:xfrm>
            <a:off x="6858000" y="5791200"/>
            <a:ext cx="533400" cy="228600"/>
          </a:xfrm>
          <a:prstGeom prst="rect">
            <a:avLst/>
          </a:prstGeom>
          <a:solidFill>
            <a:schemeClr val="tx1"/>
          </a:solidFill>
          <a:ln w="1270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bg1"/>
              </a:solidFill>
              <a:latin typeface="Verdana" pitchFamily="34" charset="0"/>
              <a:cs typeface="Arial" pitchFamily="34" charset="0"/>
            </a:endParaRPr>
          </a:p>
        </p:txBody>
      </p:sp>
      <p:sp>
        <p:nvSpPr>
          <p:cNvPr id="81" name="Rectangle 80"/>
          <p:cNvSpPr/>
          <p:nvPr/>
        </p:nvSpPr>
        <p:spPr bwMode="blackWhite">
          <a:xfrm>
            <a:off x="6858000" y="6019800"/>
            <a:ext cx="533400" cy="228600"/>
          </a:xfrm>
          <a:prstGeom prst="rect">
            <a:avLst/>
          </a:prstGeom>
          <a:solidFill>
            <a:schemeClr val="tx1"/>
          </a:solidFill>
          <a:ln w="1270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bg1"/>
              </a:solidFill>
              <a:latin typeface="Verdana" pitchFamily="34" charset="0"/>
              <a:cs typeface="Arial" pitchFamily="34" charset="0"/>
            </a:endParaRPr>
          </a:p>
        </p:txBody>
      </p:sp>
      <p:sp>
        <p:nvSpPr>
          <p:cNvPr id="82" name="Rectangle 81"/>
          <p:cNvSpPr/>
          <p:nvPr/>
        </p:nvSpPr>
        <p:spPr bwMode="blackWhite">
          <a:xfrm>
            <a:off x="5334000" y="6248400"/>
            <a:ext cx="1524000" cy="228600"/>
          </a:xfrm>
          <a:prstGeom prst="rect">
            <a:avLst/>
          </a:prstGeom>
          <a:solidFill>
            <a:schemeClr val="tx1"/>
          </a:solidFill>
          <a:ln w="1270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bg1"/>
              </a:solidFill>
              <a:latin typeface="Verdana" pitchFamily="34" charset="0"/>
              <a:cs typeface="Arial" pitchFamily="34" charset="0"/>
            </a:endParaRPr>
          </a:p>
        </p:txBody>
      </p:sp>
      <p:sp>
        <p:nvSpPr>
          <p:cNvPr id="83" name="Rectangle 82"/>
          <p:cNvSpPr/>
          <p:nvPr/>
        </p:nvSpPr>
        <p:spPr bwMode="blackWhite">
          <a:xfrm>
            <a:off x="6858000" y="6248400"/>
            <a:ext cx="533400" cy="228600"/>
          </a:xfrm>
          <a:prstGeom prst="rect">
            <a:avLst/>
          </a:prstGeom>
          <a:solidFill>
            <a:schemeClr val="tx1"/>
          </a:solidFill>
          <a:ln w="1270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bg1"/>
              </a:solidFill>
              <a:latin typeface="Verdana" pitchFamily="34" charset="0"/>
              <a:cs typeface="Arial" pitchFamily="34" charset="0"/>
            </a:endParaRPr>
          </a:p>
        </p:txBody>
      </p:sp>
      <p:sp>
        <p:nvSpPr>
          <p:cNvPr id="84" name="TextBox 81"/>
          <p:cNvSpPr txBox="1">
            <a:spLocks noChangeArrowheads="1"/>
          </p:cNvSpPr>
          <p:nvPr/>
        </p:nvSpPr>
        <p:spPr bwMode="auto">
          <a:xfrm>
            <a:off x="1905000" y="6411913"/>
            <a:ext cx="12192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solidFill>
                  <a:schemeClr val="bg1"/>
                </a:solidFill>
                <a:latin typeface="Verdana" pitchFamily="34" charset="0"/>
                <a:cs typeface="Arial" charset="0"/>
              </a:rPr>
              <a:t>Data</a:t>
            </a:r>
          </a:p>
        </p:txBody>
      </p:sp>
      <p:sp>
        <p:nvSpPr>
          <p:cNvPr id="85" name="TextBox 82"/>
          <p:cNvSpPr txBox="1">
            <a:spLocks noChangeArrowheads="1"/>
          </p:cNvSpPr>
          <p:nvPr/>
        </p:nvSpPr>
        <p:spPr bwMode="auto">
          <a:xfrm>
            <a:off x="3048000" y="6411913"/>
            <a:ext cx="7620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solidFill>
                  <a:schemeClr val="bg1"/>
                </a:solidFill>
                <a:latin typeface="Verdana" pitchFamily="34" charset="0"/>
                <a:cs typeface="Arial" charset="0"/>
              </a:rPr>
              <a:t>T1EC</a:t>
            </a:r>
          </a:p>
        </p:txBody>
      </p:sp>
      <p:sp>
        <p:nvSpPr>
          <p:cNvPr id="86" name="TextBox 83"/>
          <p:cNvSpPr txBox="1">
            <a:spLocks noChangeArrowheads="1"/>
          </p:cNvSpPr>
          <p:nvPr/>
        </p:nvSpPr>
        <p:spPr bwMode="auto">
          <a:xfrm>
            <a:off x="5334000" y="6443663"/>
            <a:ext cx="12192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solidFill>
                  <a:schemeClr val="bg1"/>
                </a:solidFill>
                <a:latin typeface="Verdana" pitchFamily="34" charset="0"/>
                <a:cs typeface="Arial" charset="0"/>
              </a:rPr>
              <a:t>Data</a:t>
            </a:r>
          </a:p>
        </p:txBody>
      </p:sp>
      <p:sp>
        <p:nvSpPr>
          <p:cNvPr id="87" name="TextBox 84"/>
          <p:cNvSpPr txBox="1">
            <a:spLocks noChangeArrowheads="1"/>
          </p:cNvSpPr>
          <p:nvPr/>
        </p:nvSpPr>
        <p:spPr bwMode="auto">
          <a:xfrm>
            <a:off x="6705600" y="6443663"/>
            <a:ext cx="7620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  <a:latin typeface="Verdana" pitchFamily="34" charset="0"/>
                <a:cs typeface="Arial" charset="0"/>
              </a:rPr>
              <a:t>T1EC</a:t>
            </a:r>
          </a:p>
        </p:txBody>
      </p:sp>
      <p:sp>
        <p:nvSpPr>
          <p:cNvPr id="88" name="TextBox 85"/>
          <p:cNvSpPr txBox="1">
            <a:spLocks noChangeArrowheads="1"/>
          </p:cNvSpPr>
          <p:nvPr/>
        </p:nvSpPr>
        <p:spPr bwMode="auto">
          <a:xfrm>
            <a:off x="533400" y="76200"/>
            <a:ext cx="12192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  <a:latin typeface="Verdana" pitchFamily="34" charset="0"/>
                <a:cs typeface="Arial" charset="0"/>
              </a:rPr>
              <a:t>LLC</a:t>
            </a:r>
          </a:p>
        </p:txBody>
      </p:sp>
      <p:sp>
        <p:nvSpPr>
          <p:cNvPr id="89" name="TextBox 86"/>
          <p:cNvSpPr txBox="1">
            <a:spLocks noChangeArrowheads="1"/>
          </p:cNvSpPr>
          <p:nvPr/>
        </p:nvSpPr>
        <p:spPr bwMode="auto">
          <a:xfrm>
            <a:off x="533400" y="3429000"/>
            <a:ext cx="10668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solidFill>
                  <a:schemeClr val="bg1"/>
                </a:solidFill>
                <a:latin typeface="Verdana" pitchFamily="34" charset="0"/>
                <a:cs typeface="Arial" charset="0"/>
              </a:rPr>
              <a:t>DRAM</a:t>
            </a:r>
          </a:p>
        </p:txBody>
      </p:sp>
      <p:sp>
        <p:nvSpPr>
          <p:cNvPr id="90" name="TextBox 87"/>
          <p:cNvSpPr txBox="1">
            <a:spLocks noChangeArrowheads="1"/>
          </p:cNvSpPr>
          <p:nvPr/>
        </p:nvSpPr>
        <p:spPr bwMode="auto">
          <a:xfrm>
            <a:off x="2133600" y="3429000"/>
            <a:ext cx="12192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solidFill>
                  <a:schemeClr val="bg1"/>
                </a:solidFill>
                <a:latin typeface="Verdana" pitchFamily="34" charset="0"/>
                <a:cs typeface="Arial" charset="0"/>
              </a:rPr>
              <a:t>Rank 0</a:t>
            </a:r>
          </a:p>
        </p:txBody>
      </p:sp>
      <p:sp>
        <p:nvSpPr>
          <p:cNvPr id="91" name="TextBox 88"/>
          <p:cNvSpPr txBox="1">
            <a:spLocks noChangeArrowheads="1"/>
          </p:cNvSpPr>
          <p:nvPr/>
        </p:nvSpPr>
        <p:spPr bwMode="auto">
          <a:xfrm>
            <a:off x="5562600" y="3429000"/>
            <a:ext cx="12192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solidFill>
                  <a:schemeClr val="bg1"/>
                </a:solidFill>
                <a:latin typeface="Verdana" pitchFamily="34" charset="0"/>
                <a:cs typeface="Arial" charset="0"/>
              </a:rPr>
              <a:t>Rank 1</a:t>
            </a:r>
          </a:p>
        </p:txBody>
      </p:sp>
      <p:sp>
        <p:nvSpPr>
          <p:cNvPr id="94" name="Rounded Rectangle 93"/>
          <p:cNvSpPr/>
          <p:nvPr/>
        </p:nvSpPr>
        <p:spPr>
          <a:xfrm>
            <a:off x="6934200" y="1219200"/>
            <a:ext cx="1676400" cy="838200"/>
          </a:xfrm>
          <a:prstGeom prst="roundRect">
            <a:avLst>
              <a:gd name="adj" fmla="val 8434"/>
            </a:avLst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bg1"/>
                </a:solidFill>
                <a:latin typeface="Verdana" pitchFamily="34" charset="0"/>
                <a:cs typeface="Arial" pitchFamily="34" charset="0"/>
              </a:rPr>
              <a:t>ECC Address Translation Unit</a:t>
            </a:r>
          </a:p>
        </p:txBody>
      </p:sp>
      <p:sp>
        <p:nvSpPr>
          <p:cNvPr id="102" name="TextBox 143"/>
          <p:cNvSpPr txBox="1">
            <a:spLocks noChangeArrowheads="1"/>
          </p:cNvSpPr>
          <p:nvPr/>
        </p:nvSpPr>
        <p:spPr bwMode="auto">
          <a:xfrm>
            <a:off x="457200" y="5943600"/>
            <a:ext cx="1143000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Verdana" pitchFamily="34" charset="0"/>
                <a:cs typeface="Arial" charset="0"/>
              </a:rPr>
              <a:t>T2EC for Rank 1 data</a:t>
            </a:r>
          </a:p>
        </p:txBody>
      </p:sp>
      <p:sp>
        <p:nvSpPr>
          <p:cNvPr id="103" name="TextBox 144"/>
          <p:cNvSpPr txBox="1">
            <a:spLocks noChangeArrowheads="1"/>
          </p:cNvSpPr>
          <p:nvPr/>
        </p:nvSpPr>
        <p:spPr bwMode="auto">
          <a:xfrm>
            <a:off x="7543800" y="5943600"/>
            <a:ext cx="1143000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Verdana" pitchFamily="34" charset="0"/>
                <a:cs typeface="Arial" charset="0"/>
              </a:rPr>
              <a:t>T2EC for Rank 0 data</a:t>
            </a:r>
          </a:p>
        </p:txBody>
      </p:sp>
      <p:sp>
        <p:nvSpPr>
          <p:cNvPr id="104" name="TextBox 149"/>
          <p:cNvSpPr txBox="1">
            <a:spLocks noChangeArrowheads="1"/>
          </p:cNvSpPr>
          <p:nvPr/>
        </p:nvSpPr>
        <p:spPr bwMode="auto">
          <a:xfrm>
            <a:off x="3581400" y="3733800"/>
            <a:ext cx="533400" cy="23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900">
                <a:solidFill>
                  <a:schemeClr val="bg1"/>
                </a:solidFill>
                <a:latin typeface="Verdana" pitchFamily="34" charset="0"/>
                <a:cs typeface="Arial" charset="0"/>
              </a:rPr>
              <a:t>0000</a:t>
            </a:r>
          </a:p>
        </p:txBody>
      </p:sp>
      <p:sp>
        <p:nvSpPr>
          <p:cNvPr id="105" name="TextBox 151"/>
          <p:cNvSpPr txBox="1">
            <a:spLocks noChangeArrowheads="1"/>
          </p:cNvSpPr>
          <p:nvPr/>
        </p:nvSpPr>
        <p:spPr bwMode="auto">
          <a:xfrm>
            <a:off x="3581400" y="3962400"/>
            <a:ext cx="533400" cy="23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900">
                <a:solidFill>
                  <a:schemeClr val="bg1"/>
                </a:solidFill>
                <a:latin typeface="Verdana" pitchFamily="34" charset="0"/>
                <a:cs typeface="Arial" charset="0"/>
              </a:rPr>
              <a:t>0080</a:t>
            </a:r>
          </a:p>
        </p:txBody>
      </p:sp>
      <p:sp>
        <p:nvSpPr>
          <p:cNvPr id="106" name="TextBox 152"/>
          <p:cNvSpPr txBox="1">
            <a:spLocks noChangeArrowheads="1"/>
          </p:cNvSpPr>
          <p:nvPr/>
        </p:nvSpPr>
        <p:spPr bwMode="auto">
          <a:xfrm>
            <a:off x="3581400" y="4191000"/>
            <a:ext cx="533400" cy="23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900">
                <a:solidFill>
                  <a:schemeClr val="bg1"/>
                </a:solidFill>
                <a:latin typeface="Verdana" pitchFamily="34" charset="0"/>
                <a:cs typeface="Arial" charset="0"/>
              </a:rPr>
              <a:t>0100</a:t>
            </a:r>
          </a:p>
        </p:txBody>
      </p:sp>
      <p:sp>
        <p:nvSpPr>
          <p:cNvPr id="107" name="TextBox 153"/>
          <p:cNvSpPr txBox="1">
            <a:spLocks noChangeArrowheads="1"/>
          </p:cNvSpPr>
          <p:nvPr/>
        </p:nvSpPr>
        <p:spPr bwMode="auto">
          <a:xfrm>
            <a:off x="3581400" y="4419600"/>
            <a:ext cx="533400" cy="23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900">
                <a:solidFill>
                  <a:schemeClr val="bg1"/>
                </a:solidFill>
                <a:latin typeface="Verdana" pitchFamily="34" charset="0"/>
                <a:cs typeface="Arial" charset="0"/>
              </a:rPr>
              <a:t>0180</a:t>
            </a:r>
          </a:p>
        </p:txBody>
      </p:sp>
      <p:sp>
        <p:nvSpPr>
          <p:cNvPr id="108" name="TextBox 154"/>
          <p:cNvSpPr txBox="1">
            <a:spLocks noChangeArrowheads="1"/>
          </p:cNvSpPr>
          <p:nvPr/>
        </p:nvSpPr>
        <p:spPr bwMode="auto">
          <a:xfrm>
            <a:off x="3581400" y="4648200"/>
            <a:ext cx="533400" cy="23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900">
                <a:solidFill>
                  <a:schemeClr val="bg1"/>
                </a:solidFill>
                <a:latin typeface="Verdana" pitchFamily="34" charset="0"/>
                <a:cs typeface="Arial" charset="0"/>
              </a:rPr>
              <a:t>0200</a:t>
            </a:r>
          </a:p>
        </p:txBody>
      </p:sp>
      <p:sp>
        <p:nvSpPr>
          <p:cNvPr id="109" name="TextBox 155"/>
          <p:cNvSpPr txBox="1">
            <a:spLocks noChangeArrowheads="1"/>
          </p:cNvSpPr>
          <p:nvPr/>
        </p:nvSpPr>
        <p:spPr bwMode="auto">
          <a:xfrm>
            <a:off x="3581400" y="4876800"/>
            <a:ext cx="533400" cy="23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900">
                <a:solidFill>
                  <a:schemeClr val="bg1"/>
                </a:solidFill>
                <a:latin typeface="Verdana" pitchFamily="34" charset="0"/>
                <a:cs typeface="Arial" charset="0"/>
              </a:rPr>
              <a:t>0280</a:t>
            </a:r>
          </a:p>
        </p:txBody>
      </p:sp>
      <p:sp>
        <p:nvSpPr>
          <p:cNvPr id="110" name="TextBox 156"/>
          <p:cNvSpPr txBox="1">
            <a:spLocks noChangeArrowheads="1"/>
          </p:cNvSpPr>
          <p:nvPr/>
        </p:nvSpPr>
        <p:spPr bwMode="auto">
          <a:xfrm>
            <a:off x="3581400" y="5105400"/>
            <a:ext cx="533400" cy="23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900">
                <a:solidFill>
                  <a:schemeClr val="bg1"/>
                </a:solidFill>
                <a:latin typeface="Verdana" pitchFamily="34" charset="0"/>
                <a:cs typeface="Arial" charset="0"/>
              </a:rPr>
              <a:t>0300</a:t>
            </a:r>
          </a:p>
        </p:txBody>
      </p:sp>
      <p:sp>
        <p:nvSpPr>
          <p:cNvPr id="111" name="TextBox 157"/>
          <p:cNvSpPr txBox="1">
            <a:spLocks noChangeArrowheads="1"/>
          </p:cNvSpPr>
          <p:nvPr/>
        </p:nvSpPr>
        <p:spPr bwMode="auto">
          <a:xfrm>
            <a:off x="3581400" y="5334000"/>
            <a:ext cx="533400" cy="23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900">
                <a:solidFill>
                  <a:schemeClr val="bg1"/>
                </a:solidFill>
                <a:latin typeface="Verdana" pitchFamily="34" charset="0"/>
                <a:cs typeface="Arial" charset="0"/>
              </a:rPr>
              <a:t>0380</a:t>
            </a:r>
          </a:p>
        </p:txBody>
      </p:sp>
      <p:sp>
        <p:nvSpPr>
          <p:cNvPr id="112" name="TextBox 158"/>
          <p:cNvSpPr txBox="1">
            <a:spLocks noChangeArrowheads="1"/>
          </p:cNvSpPr>
          <p:nvPr/>
        </p:nvSpPr>
        <p:spPr bwMode="auto">
          <a:xfrm>
            <a:off x="3581400" y="5562600"/>
            <a:ext cx="533400" cy="23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900">
                <a:solidFill>
                  <a:schemeClr val="bg1"/>
                </a:solidFill>
                <a:latin typeface="Verdana" pitchFamily="34" charset="0"/>
                <a:cs typeface="Arial" charset="0"/>
              </a:rPr>
              <a:t>0400</a:t>
            </a:r>
          </a:p>
        </p:txBody>
      </p:sp>
      <p:sp>
        <p:nvSpPr>
          <p:cNvPr id="113" name="TextBox 159"/>
          <p:cNvSpPr txBox="1">
            <a:spLocks noChangeArrowheads="1"/>
          </p:cNvSpPr>
          <p:nvPr/>
        </p:nvSpPr>
        <p:spPr bwMode="auto">
          <a:xfrm>
            <a:off x="3581400" y="5791200"/>
            <a:ext cx="533400" cy="23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900">
                <a:solidFill>
                  <a:schemeClr val="bg1"/>
                </a:solidFill>
                <a:latin typeface="Verdana" pitchFamily="34" charset="0"/>
                <a:cs typeface="Arial" charset="0"/>
              </a:rPr>
              <a:t>0480</a:t>
            </a:r>
          </a:p>
        </p:txBody>
      </p:sp>
      <p:sp>
        <p:nvSpPr>
          <p:cNvPr id="114" name="TextBox 160"/>
          <p:cNvSpPr txBox="1">
            <a:spLocks noChangeArrowheads="1"/>
          </p:cNvSpPr>
          <p:nvPr/>
        </p:nvSpPr>
        <p:spPr bwMode="auto">
          <a:xfrm>
            <a:off x="3581400" y="6019800"/>
            <a:ext cx="533400" cy="23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900">
                <a:solidFill>
                  <a:schemeClr val="bg1"/>
                </a:solidFill>
                <a:latin typeface="Verdana" pitchFamily="34" charset="0"/>
                <a:cs typeface="Arial" charset="0"/>
              </a:rPr>
              <a:t>0500</a:t>
            </a:r>
          </a:p>
        </p:txBody>
      </p:sp>
      <p:sp>
        <p:nvSpPr>
          <p:cNvPr id="115" name="TextBox 161"/>
          <p:cNvSpPr txBox="1">
            <a:spLocks noChangeArrowheads="1"/>
          </p:cNvSpPr>
          <p:nvPr/>
        </p:nvSpPr>
        <p:spPr bwMode="auto">
          <a:xfrm>
            <a:off x="3581400" y="6248400"/>
            <a:ext cx="533400" cy="23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900">
                <a:solidFill>
                  <a:schemeClr val="bg1"/>
                </a:solidFill>
                <a:latin typeface="Verdana" pitchFamily="34" charset="0"/>
                <a:cs typeface="Arial" charset="0"/>
              </a:rPr>
              <a:t>0580</a:t>
            </a:r>
          </a:p>
        </p:txBody>
      </p:sp>
      <p:sp>
        <p:nvSpPr>
          <p:cNvPr id="116" name="TextBox 163"/>
          <p:cNvSpPr txBox="1">
            <a:spLocks noChangeArrowheads="1"/>
          </p:cNvSpPr>
          <p:nvPr/>
        </p:nvSpPr>
        <p:spPr bwMode="auto">
          <a:xfrm>
            <a:off x="4800600" y="3732213"/>
            <a:ext cx="533400" cy="23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900">
                <a:solidFill>
                  <a:schemeClr val="bg1"/>
                </a:solidFill>
                <a:latin typeface="Verdana" pitchFamily="34" charset="0"/>
                <a:cs typeface="Arial" charset="0"/>
              </a:rPr>
              <a:t>0040</a:t>
            </a:r>
          </a:p>
        </p:txBody>
      </p:sp>
      <p:sp>
        <p:nvSpPr>
          <p:cNvPr id="117" name="TextBox 164"/>
          <p:cNvSpPr txBox="1">
            <a:spLocks noChangeArrowheads="1"/>
          </p:cNvSpPr>
          <p:nvPr/>
        </p:nvSpPr>
        <p:spPr bwMode="auto">
          <a:xfrm>
            <a:off x="4800600" y="3960813"/>
            <a:ext cx="533400" cy="23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900">
                <a:solidFill>
                  <a:schemeClr val="bg1"/>
                </a:solidFill>
                <a:latin typeface="Verdana" pitchFamily="34" charset="0"/>
                <a:cs typeface="Arial" charset="0"/>
              </a:rPr>
              <a:t>00c0</a:t>
            </a:r>
          </a:p>
        </p:txBody>
      </p:sp>
      <p:sp>
        <p:nvSpPr>
          <p:cNvPr id="118" name="TextBox 165"/>
          <p:cNvSpPr txBox="1">
            <a:spLocks noChangeArrowheads="1"/>
          </p:cNvSpPr>
          <p:nvPr/>
        </p:nvSpPr>
        <p:spPr bwMode="auto">
          <a:xfrm>
            <a:off x="4800600" y="4189413"/>
            <a:ext cx="533400" cy="23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900">
                <a:solidFill>
                  <a:schemeClr val="bg1"/>
                </a:solidFill>
                <a:latin typeface="Verdana" pitchFamily="34" charset="0"/>
                <a:cs typeface="Arial" charset="0"/>
              </a:rPr>
              <a:t>0140</a:t>
            </a:r>
          </a:p>
        </p:txBody>
      </p:sp>
      <p:sp>
        <p:nvSpPr>
          <p:cNvPr id="119" name="TextBox 166"/>
          <p:cNvSpPr txBox="1">
            <a:spLocks noChangeArrowheads="1"/>
          </p:cNvSpPr>
          <p:nvPr/>
        </p:nvSpPr>
        <p:spPr bwMode="auto">
          <a:xfrm>
            <a:off x="4800600" y="4418013"/>
            <a:ext cx="533400" cy="23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900">
                <a:solidFill>
                  <a:schemeClr val="bg1"/>
                </a:solidFill>
                <a:latin typeface="Verdana" pitchFamily="34" charset="0"/>
                <a:cs typeface="Arial" charset="0"/>
              </a:rPr>
              <a:t>01c0</a:t>
            </a:r>
          </a:p>
        </p:txBody>
      </p:sp>
      <p:sp>
        <p:nvSpPr>
          <p:cNvPr id="120" name="TextBox 167"/>
          <p:cNvSpPr txBox="1">
            <a:spLocks noChangeArrowheads="1"/>
          </p:cNvSpPr>
          <p:nvPr/>
        </p:nvSpPr>
        <p:spPr bwMode="auto">
          <a:xfrm>
            <a:off x="4800600" y="4646613"/>
            <a:ext cx="533400" cy="23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900">
                <a:solidFill>
                  <a:schemeClr val="bg1"/>
                </a:solidFill>
                <a:latin typeface="Verdana" pitchFamily="34" charset="0"/>
                <a:cs typeface="Arial" charset="0"/>
              </a:rPr>
              <a:t>0240</a:t>
            </a:r>
          </a:p>
        </p:txBody>
      </p:sp>
      <p:sp>
        <p:nvSpPr>
          <p:cNvPr id="121" name="TextBox 168"/>
          <p:cNvSpPr txBox="1">
            <a:spLocks noChangeArrowheads="1"/>
          </p:cNvSpPr>
          <p:nvPr/>
        </p:nvSpPr>
        <p:spPr bwMode="auto">
          <a:xfrm>
            <a:off x="4800600" y="4875213"/>
            <a:ext cx="533400" cy="23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900">
                <a:solidFill>
                  <a:schemeClr val="bg1"/>
                </a:solidFill>
                <a:latin typeface="Verdana" pitchFamily="34" charset="0"/>
                <a:cs typeface="Arial" charset="0"/>
              </a:rPr>
              <a:t>02c0</a:t>
            </a:r>
          </a:p>
        </p:txBody>
      </p:sp>
      <p:sp>
        <p:nvSpPr>
          <p:cNvPr id="122" name="TextBox 169"/>
          <p:cNvSpPr txBox="1">
            <a:spLocks noChangeArrowheads="1"/>
          </p:cNvSpPr>
          <p:nvPr/>
        </p:nvSpPr>
        <p:spPr bwMode="auto">
          <a:xfrm>
            <a:off x="4800600" y="5103813"/>
            <a:ext cx="533400" cy="23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900">
                <a:solidFill>
                  <a:schemeClr val="bg1"/>
                </a:solidFill>
                <a:latin typeface="Verdana" pitchFamily="34" charset="0"/>
                <a:cs typeface="Arial" charset="0"/>
              </a:rPr>
              <a:t>0340</a:t>
            </a:r>
          </a:p>
        </p:txBody>
      </p:sp>
      <p:sp>
        <p:nvSpPr>
          <p:cNvPr id="123" name="TextBox 170"/>
          <p:cNvSpPr txBox="1">
            <a:spLocks noChangeArrowheads="1"/>
          </p:cNvSpPr>
          <p:nvPr/>
        </p:nvSpPr>
        <p:spPr bwMode="auto">
          <a:xfrm>
            <a:off x="4800600" y="5332413"/>
            <a:ext cx="533400" cy="23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900">
                <a:solidFill>
                  <a:schemeClr val="bg1"/>
                </a:solidFill>
                <a:latin typeface="Verdana" pitchFamily="34" charset="0"/>
                <a:cs typeface="Arial" charset="0"/>
              </a:rPr>
              <a:t>03c0</a:t>
            </a:r>
          </a:p>
        </p:txBody>
      </p:sp>
      <p:sp>
        <p:nvSpPr>
          <p:cNvPr id="124" name="TextBox 171"/>
          <p:cNvSpPr txBox="1">
            <a:spLocks noChangeArrowheads="1"/>
          </p:cNvSpPr>
          <p:nvPr/>
        </p:nvSpPr>
        <p:spPr bwMode="auto">
          <a:xfrm>
            <a:off x="4800600" y="5561013"/>
            <a:ext cx="533400" cy="23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900">
                <a:solidFill>
                  <a:schemeClr val="bg1"/>
                </a:solidFill>
                <a:latin typeface="Verdana" pitchFamily="34" charset="0"/>
                <a:cs typeface="Arial" charset="0"/>
              </a:rPr>
              <a:t>0440</a:t>
            </a:r>
          </a:p>
        </p:txBody>
      </p:sp>
      <p:sp>
        <p:nvSpPr>
          <p:cNvPr id="125" name="TextBox 172"/>
          <p:cNvSpPr txBox="1">
            <a:spLocks noChangeArrowheads="1"/>
          </p:cNvSpPr>
          <p:nvPr/>
        </p:nvSpPr>
        <p:spPr bwMode="auto">
          <a:xfrm>
            <a:off x="4800600" y="5789613"/>
            <a:ext cx="533400" cy="23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900">
                <a:solidFill>
                  <a:schemeClr val="bg1"/>
                </a:solidFill>
                <a:latin typeface="Verdana" pitchFamily="34" charset="0"/>
                <a:cs typeface="Arial" charset="0"/>
              </a:rPr>
              <a:t>04c0</a:t>
            </a:r>
          </a:p>
        </p:txBody>
      </p:sp>
      <p:sp>
        <p:nvSpPr>
          <p:cNvPr id="126" name="TextBox 173"/>
          <p:cNvSpPr txBox="1">
            <a:spLocks noChangeArrowheads="1"/>
          </p:cNvSpPr>
          <p:nvPr/>
        </p:nvSpPr>
        <p:spPr bwMode="auto">
          <a:xfrm>
            <a:off x="4800600" y="6018213"/>
            <a:ext cx="533400" cy="23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900">
                <a:solidFill>
                  <a:schemeClr val="bg1"/>
                </a:solidFill>
                <a:latin typeface="Verdana" pitchFamily="34" charset="0"/>
                <a:cs typeface="Arial" charset="0"/>
              </a:rPr>
              <a:t>0540</a:t>
            </a:r>
          </a:p>
        </p:txBody>
      </p:sp>
      <p:sp>
        <p:nvSpPr>
          <p:cNvPr id="127" name="TextBox 174"/>
          <p:cNvSpPr txBox="1">
            <a:spLocks noChangeArrowheads="1"/>
          </p:cNvSpPr>
          <p:nvPr/>
        </p:nvSpPr>
        <p:spPr bwMode="auto">
          <a:xfrm>
            <a:off x="4800600" y="6246813"/>
            <a:ext cx="533400" cy="23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900">
                <a:solidFill>
                  <a:schemeClr val="bg1"/>
                </a:solidFill>
                <a:latin typeface="Verdana" pitchFamily="34" charset="0"/>
                <a:cs typeface="Arial" charset="0"/>
              </a:rPr>
              <a:t>05c0</a:t>
            </a:r>
          </a:p>
        </p:txBody>
      </p:sp>
      <p:grpSp>
        <p:nvGrpSpPr>
          <p:cNvPr id="2" name="Group 168"/>
          <p:cNvGrpSpPr/>
          <p:nvPr/>
        </p:nvGrpSpPr>
        <p:grpSpPr>
          <a:xfrm>
            <a:off x="2971800" y="609600"/>
            <a:ext cx="5562600" cy="609600"/>
            <a:chOff x="2971800" y="609600"/>
            <a:chExt cx="5562600" cy="609600"/>
          </a:xfrm>
        </p:grpSpPr>
        <p:cxnSp>
          <p:nvCxnSpPr>
            <p:cNvPr id="95" name="Curved Connector 94"/>
            <p:cNvCxnSpPr>
              <a:stCxn id="13" idx="0"/>
              <a:endCxn id="94" idx="0"/>
            </p:cNvCxnSpPr>
            <p:nvPr/>
          </p:nvCxnSpPr>
          <p:spPr>
            <a:xfrm rot="16200000" flipH="1">
              <a:off x="5181600" y="-1371600"/>
              <a:ext cx="381000" cy="4800600"/>
            </a:xfrm>
            <a:prstGeom prst="curvedConnector3">
              <a:avLst>
                <a:gd name="adj1" fmla="val -60000"/>
              </a:avLst>
            </a:prstGeom>
            <a:ln w="19050">
              <a:solidFill>
                <a:srgbClr val="FF0000"/>
              </a:solidFill>
              <a:prstDash val="sysDash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2" name="TextBox 181"/>
            <p:cNvSpPr txBox="1">
              <a:spLocks noChangeArrowheads="1"/>
            </p:cNvSpPr>
            <p:nvPr/>
          </p:nvSpPr>
          <p:spPr bwMode="auto">
            <a:xfrm>
              <a:off x="7315200" y="609600"/>
              <a:ext cx="1219200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200" dirty="0">
                  <a:solidFill>
                    <a:schemeClr val="bg1"/>
                  </a:solidFill>
                  <a:latin typeface="Verdana" pitchFamily="34" charset="0"/>
                  <a:cs typeface="Arial" charset="0"/>
                </a:rPr>
                <a:t>PA: </a:t>
              </a:r>
              <a:r>
                <a:rPr lang="en-US" sz="1200" dirty="0" smtClean="0">
                  <a:solidFill>
                    <a:schemeClr val="bg1"/>
                  </a:solidFill>
                  <a:latin typeface="Verdana" pitchFamily="34" charset="0"/>
                  <a:cs typeface="Arial" charset="0"/>
                </a:rPr>
                <a:t>0x0200</a:t>
              </a:r>
              <a:endParaRPr lang="en-US" sz="1200" dirty="0">
                <a:solidFill>
                  <a:schemeClr val="bg1"/>
                </a:solidFill>
                <a:latin typeface="Verdana" pitchFamily="34" charset="0"/>
                <a:cs typeface="Arial" charset="0"/>
              </a:endParaRPr>
            </a:p>
          </p:txBody>
        </p:sp>
        <p:sp>
          <p:nvSpPr>
            <p:cNvPr id="133" name="Oval 132"/>
            <p:cNvSpPr/>
            <p:nvPr/>
          </p:nvSpPr>
          <p:spPr>
            <a:xfrm>
              <a:off x="7086600" y="609600"/>
              <a:ext cx="228600" cy="2286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dirty="0">
                  <a:latin typeface="Verdana" pitchFamily="34" charset="0"/>
                  <a:cs typeface="Arial" pitchFamily="34" charset="0"/>
                </a:rPr>
                <a:t>3</a:t>
              </a:r>
            </a:p>
          </p:txBody>
        </p:sp>
      </p:grpSp>
      <p:sp>
        <p:nvSpPr>
          <p:cNvPr id="140" name="Rounded Rectangle 139"/>
          <p:cNvSpPr/>
          <p:nvPr/>
        </p:nvSpPr>
        <p:spPr>
          <a:xfrm>
            <a:off x="457200" y="76200"/>
            <a:ext cx="8305800" cy="2743200"/>
          </a:xfrm>
          <a:prstGeom prst="roundRect">
            <a:avLst>
              <a:gd name="adj" fmla="val 3107"/>
            </a:avLst>
          </a:prstGeom>
          <a:noFill/>
          <a:ln w="28575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 dirty="0">
              <a:latin typeface="Verdana" pitchFamily="34" charset="0"/>
              <a:cs typeface="Arial" pitchFamily="34" charset="0"/>
            </a:endParaRPr>
          </a:p>
        </p:txBody>
      </p:sp>
      <p:sp>
        <p:nvSpPr>
          <p:cNvPr id="141" name="Rounded Rectangle 140"/>
          <p:cNvSpPr/>
          <p:nvPr/>
        </p:nvSpPr>
        <p:spPr>
          <a:xfrm>
            <a:off x="457200" y="3429000"/>
            <a:ext cx="8153400" cy="3352800"/>
          </a:xfrm>
          <a:prstGeom prst="roundRect">
            <a:avLst>
              <a:gd name="adj" fmla="val 1821"/>
            </a:avLst>
          </a:prstGeom>
          <a:noFill/>
          <a:ln w="28575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 dirty="0">
              <a:latin typeface="Verdana" pitchFamily="34" charset="0"/>
              <a:cs typeface="Arial" pitchFamily="34" charset="0"/>
            </a:endParaRPr>
          </a:p>
        </p:txBody>
      </p:sp>
      <p:sp>
        <p:nvSpPr>
          <p:cNvPr id="80" name="Rectangle 79"/>
          <p:cNvSpPr/>
          <p:nvPr/>
        </p:nvSpPr>
        <p:spPr>
          <a:xfrm>
            <a:off x="5334000" y="6019800"/>
            <a:ext cx="1524000" cy="228600"/>
          </a:xfrm>
          <a:prstGeom prst="rect">
            <a:avLst/>
          </a:prstGeom>
          <a:solidFill>
            <a:schemeClr val="tx1"/>
          </a:solidFill>
          <a:ln w="1270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bg1"/>
              </a:solidFill>
              <a:latin typeface="Verdana" pitchFamily="34" charset="0"/>
              <a:cs typeface="Arial" pitchFamily="34" charset="0"/>
            </a:endParaRPr>
          </a:p>
        </p:txBody>
      </p:sp>
      <p:sp>
        <p:nvSpPr>
          <p:cNvPr id="148" name="Rectangle 147"/>
          <p:cNvSpPr/>
          <p:nvPr/>
        </p:nvSpPr>
        <p:spPr bwMode="blackWhite">
          <a:xfrm>
            <a:off x="1524000" y="4419600"/>
            <a:ext cx="1524000" cy="228600"/>
          </a:xfrm>
          <a:prstGeom prst="rect">
            <a:avLst/>
          </a:prstGeom>
          <a:solidFill>
            <a:schemeClr val="tx1"/>
          </a:solidFill>
          <a:ln w="1270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bg1"/>
              </a:solidFill>
              <a:latin typeface="Verdana" pitchFamily="34" charset="0"/>
              <a:cs typeface="Arial" pitchFamily="34" charset="0"/>
            </a:endParaRPr>
          </a:p>
        </p:txBody>
      </p:sp>
      <p:sp>
        <p:nvSpPr>
          <p:cNvPr id="149" name="Rectangle 148"/>
          <p:cNvSpPr/>
          <p:nvPr/>
        </p:nvSpPr>
        <p:spPr bwMode="blackWhite">
          <a:xfrm>
            <a:off x="3048000" y="4419600"/>
            <a:ext cx="533400" cy="228600"/>
          </a:xfrm>
          <a:prstGeom prst="rect">
            <a:avLst/>
          </a:prstGeom>
          <a:solidFill>
            <a:schemeClr val="tx1"/>
          </a:solidFill>
          <a:ln w="1270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bg1"/>
              </a:solidFill>
              <a:latin typeface="Verdana" pitchFamily="34" charset="0"/>
              <a:cs typeface="Arial" pitchFamily="34" charset="0"/>
            </a:endParaRPr>
          </a:p>
        </p:txBody>
      </p:sp>
      <p:grpSp>
        <p:nvGrpSpPr>
          <p:cNvPr id="63" name="Group 167"/>
          <p:cNvGrpSpPr/>
          <p:nvPr/>
        </p:nvGrpSpPr>
        <p:grpSpPr>
          <a:xfrm>
            <a:off x="1295400" y="838200"/>
            <a:ext cx="2438400" cy="4038600"/>
            <a:chOff x="1295400" y="838200"/>
            <a:chExt cx="2438400" cy="4038600"/>
          </a:xfrm>
        </p:grpSpPr>
        <p:cxnSp>
          <p:nvCxnSpPr>
            <p:cNvPr id="93" name="Curved Connector 92"/>
            <p:cNvCxnSpPr>
              <a:stCxn id="13" idx="1"/>
              <a:endCxn id="42" idx="1"/>
            </p:cNvCxnSpPr>
            <p:nvPr/>
          </p:nvCxnSpPr>
          <p:spPr>
            <a:xfrm rot="10800000" flipV="1">
              <a:off x="1524000" y="952500"/>
              <a:ext cx="685800" cy="3810000"/>
            </a:xfrm>
            <a:prstGeom prst="curvedConnector3">
              <a:avLst>
                <a:gd name="adj1" fmla="val 133333"/>
              </a:avLst>
            </a:prstGeom>
            <a:ln w="22225">
              <a:solidFill>
                <a:srgbClr val="00B0F0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0" name="TextBox 179"/>
            <p:cNvSpPr txBox="1">
              <a:spLocks noChangeArrowheads="1"/>
            </p:cNvSpPr>
            <p:nvPr/>
          </p:nvSpPr>
          <p:spPr bwMode="auto">
            <a:xfrm>
              <a:off x="1524000" y="2971800"/>
              <a:ext cx="1219200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200" dirty="0" err="1">
                  <a:solidFill>
                    <a:schemeClr val="bg1"/>
                  </a:solidFill>
                  <a:latin typeface="Verdana" pitchFamily="34" charset="0"/>
                  <a:cs typeface="Arial" charset="0"/>
                </a:rPr>
                <a:t>Wr</a:t>
              </a:r>
              <a:r>
                <a:rPr lang="en-US" sz="1200" dirty="0">
                  <a:solidFill>
                    <a:schemeClr val="bg1"/>
                  </a:solidFill>
                  <a:latin typeface="Verdana" pitchFamily="34" charset="0"/>
                  <a:cs typeface="Arial" charset="0"/>
                </a:rPr>
                <a:t>: </a:t>
              </a:r>
              <a:r>
                <a:rPr lang="en-US" sz="1200" dirty="0" smtClean="0">
                  <a:solidFill>
                    <a:schemeClr val="bg1"/>
                  </a:solidFill>
                  <a:latin typeface="Verdana" pitchFamily="34" charset="0"/>
                  <a:cs typeface="Arial" charset="0"/>
                </a:rPr>
                <a:t>0x0200</a:t>
              </a:r>
              <a:endParaRPr lang="en-US" sz="1200" dirty="0">
                <a:solidFill>
                  <a:schemeClr val="bg1"/>
                </a:solidFill>
                <a:latin typeface="Verdana" pitchFamily="34" charset="0"/>
                <a:cs typeface="Arial" charset="0"/>
              </a:endParaRPr>
            </a:p>
          </p:txBody>
        </p:sp>
        <p:sp>
          <p:nvSpPr>
            <p:cNvPr id="131" name="Oval 130"/>
            <p:cNvSpPr/>
            <p:nvPr/>
          </p:nvSpPr>
          <p:spPr>
            <a:xfrm>
              <a:off x="1295400" y="2971800"/>
              <a:ext cx="228600" cy="2286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dirty="0">
                  <a:latin typeface="Verdana" pitchFamily="34" charset="0"/>
                  <a:cs typeface="Arial" pitchFamily="34" charset="0"/>
                </a:rPr>
                <a:t>2</a:t>
              </a:r>
            </a:p>
          </p:txBody>
        </p:sp>
        <p:sp>
          <p:nvSpPr>
            <p:cNvPr id="42" name="Rectangle 41"/>
            <p:cNvSpPr/>
            <p:nvPr/>
          </p:nvSpPr>
          <p:spPr>
            <a:xfrm>
              <a:off x="1524000" y="4648200"/>
              <a:ext cx="1524000" cy="228600"/>
            </a:xfrm>
            <a:prstGeom prst="rect">
              <a:avLst/>
            </a:prstGeom>
            <a:solidFill>
              <a:srgbClr val="00B0F0"/>
            </a:solidFill>
            <a:ln w="12700">
              <a:solidFill>
                <a:schemeClr val="bg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b="1" dirty="0" smtClean="0">
                  <a:solidFill>
                    <a:schemeClr val="bg1"/>
                  </a:solidFill>
                  <a:latin typeface="Verdana" pitchFamily="34" charset="0"/>
                  <a:cs typeface="Arial" pitchFamily="34" charset="0"/>
                </a:rPr>
                <a:t>B0</a:t>
              </a:r>
              <a:endParaRPr lang="en-US" sz="1200" b="1" dirty="0">
                <a:solidFill>
                  <a:schemeClr val="bg1"/>
                </a:solidFill>
                <a:latin typeface="Verdana" pitchFamily="34" charset="0"/>
                <a:cs typeface="Arial" pitchFamily="34" charset="0"/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2209800" y="838200"/>
              <a:ext cx="1524000" cy="228600"/>
            </a:xfrm>
            <a:prstGeom prst="rect">
              <a:avLst/>
            </a:prstGeom>
            <a:solidFill>
              <a:srgbClr val="00B0F0"/>
            </a:solidFill>
            <a:ln w="12700">
              <a:solidFill>
                <a:schemeClr val="bg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b="1" dirty="0" smtClean="0">
                  <a:solidFill>
                    <a:schemeClr val="bg1"/>
                  </a:solidFill>
                  <a:latin typeface="Verdana" pitchFamily="34" charset="0"/>
                  <a:cs typeface="Arial" pitchFamily="34" charset="0"/>
                </a:rPr>
                <a:t>B0</a:t>
              </a:r>
              <a:endParaRPr lang="en-US" sz="1200" b="1" dirty="0">
                <a:solidFill>
                  <a:schemeClr val="bg1"/>
                </a:solidFill>
                <a:latin typeface="Verdana" pitchFamily="34" charset="0"/>
                <a:cs typeface="Arial" pitchFamily="34" charset="0"/>
              </a:endParaRPr>
            </a:p>
          </p:txBody>
        </p:sp>
      </p:grpSp>
      <p:grpSp>
        <p:nvGrpSpPr>
          <p:cNvPr id="98" name="Group 166"/>
          <p:cNvGrpSpPr/>
          <p:nvPr/>
        </p:nvGrpSpPr>
        <p:grpSpPr>
          <a:xfrm>
            <a:off x="5029200" y="838200"/>
            <a:ext cx="1752600" cy="3238500"/>
            <a:chOff x="5029200" y="1371600"/>
            <a:chExt cx="1752600" cy="3238500"/>
          </a:xfrm>
        </p:grpSpPr>
        <p:cxnSp>
          <p:nvCxnSpPr>
            <p:cNvPr id="92" name="Curved Connector 91"/>
            <p:cNvCxnSpPr>
              <a:stCxn id="62" idx="1"/>
              <a:endCxn id="15" idx="1"/>
            </p:cNvCxnSpPr>
            <p:nvPr/>
          </p:nvCxnSpPr>
          <p:spPr>
            <a:xfrm rot="10800000">
              <a:off x="5257800" y="1485900"/>
              <a:ext cx="76200" cy="3124200"/>
            </a:xfrm>
            <a:prstGeom prst="curvedConnector3">
              <a:avLst>
                <a:gd name="adj1" fmla="val 400000"/>
              </a:avLst>
            </a:prstGeom>
            <a:ln w="22225">
              <a:solidFill>
                <a:srgbClr val="00B0F0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8" name="TextBox 177"/>
            <p:cNvSpPr txBox="1">
              <a:spLocks noChangeArrowheads="1"/>
            </p:cNvSpPr>
            <p:nvPr/>
          </p:nvSpPr>
          <p:spPr bwMode="auto">
            <a:xfrm>
              <a:off x="5257800" y="3429000"/>
              <a:ext cx="1219200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200" dirty="0">
                  <a:solidFill>
                    <a:schemeClr val="bg1"/>
                  </a:solidFill>
                  <a:latin typeface="Verdana" pitchFamily="34" charset="0"/>
                  <a:cs typeface="Arial" charset="0"/>
                </a:rPr>
                <a:t>Rd: 0x00c0</a:t>
              </a:r>
            </a:p>
          </p:txBody>
        </p:sp>
        <p:sp>
          <p:nvSpPr>
            <p:cNvPr id="129" name="Oval 128"/>
            <p:cNvSpPr/>
            <p:nvPr/>
          </p:nvSpPr>
          <p:spPr>
            <a:xfrm>
              <a:off x="5029200" y="3429000"/>
              <a:ext cx="228600" cy="2286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dirty="0">
                  <a:latin typeface="Verdana" pitchFamily="34" charset="0"/>
                  <a:cs typeface="Arial" pitchFamily="34" charset="0"/>
                </a:rPr>
                <a:t>1</a:t>
              </a: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5257800" y="1371600"/>
              <a:ext cx="1524000" cy="228600"/>
            </a:xfrm>
            <a:prstGeom prst="rect">
              <a:avLst/>
            </a:prstGeom>
            <a:solidFill>
              <a:srgbClr val="00B0F0"/>
            </a:solidFill>
            <a:ln w="12700">
              <a:solidFill>
                <a:schemeClr val="bg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b="1" dirty="0">
                  <a:solidFill>
                    <a:schemeClr val="bg1"/>
                  </a:solidFill>
                  <a:latin typeface="Verdana" pitchFamily="34" charset="0"/>
                  <a:cs typeface="Arial" pitchFamily="34" charset="0"/>
                </a:rPr>
                <a:t>A</a:t>
              </a:r>
            </a:p>
          </p:txBody>
        </p:sp>
      </p:grpSp>
      <p:sp>
        <p:nvSpPr>
          <p:cNvPr id="163" name="Rectangle 162"/>
          <p:cNvSpPr/>
          <p:nvPr/>
        </p:nvSpPr>
        <p:spPr>
          <a:xfrm>
            <a:off x="5334000" y="3962400"/>
            <a:ext cx="1524000" cy="228600"/>
          </a:xfrm>
          <a:prstGeom prst="rect">
            <a:avLst/>
          </a:prstGeom>
          <a:solidFill>
            <a:schemeClr val="tx1"/>
          </a:solidFill>
          <a:ln w="1270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bg1"/>
              </a:solidFill>
              <a:latin typeface="Verdana" pitchFamily="34" charset="0"/>
              <a:cs typeface="Arial" pitchFamily="34" charset="0"/>
            </a:endParaRPr>
          </a:p>
        </p:txBody>
      </p:sp>
      <p:sp>
        <p:nvSpPr>
          <p:cNvPr id="164" name="Rectangle 163"/>
          <p:cNvSpPr/>
          <p:nvPr/>
        </p:nvSpPr>
        <p:spPr bwMode="blackWhite">
          <a:xfrm>
            <a:off x="6858000" y="3962400"/>
            <a:ext cx="533400" cy="228600"/>
          </a:xfrm>
          <a:prstGeom prst="rect">
            <a:avLst/>
          </a:prstGeom>
          <a:solidFill>
            <a:schemeClr val="tx1"/>
          </a:solidFill>
          <a:ln w="1270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bg1"/>
              </a:solidFill>
              <a:latin typeface="Verdana" pitchFamily="34" charset="0"/>
              <a:cs typeface="Arial" pitchFamily="34" charset="0"/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5334000" y="3962400"/>
            <a:ext cx="1524000" cy="228600"/>
          </a:xfrm>
          <a:prstGeom prst="rect">
            <a:avLst/>
          </a:prstGeom>
          <a:solidFill>
            <a:srgbClr val="00B0F0"/>
          </a:solidFill>
          <a:ln w="1270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>
                <a:solidFill>
                  <a:schemeClr val="bg1"/>
                </a:solidFill>
                <a:latin typeface="Verdana" pitchFamily="34" charset="0"/>
                <a:cs typeface="Arial" pitchFamily="34" charset="0"/>
              </a:rPr>
              <a:t>A</a:t>
            </a:r>
          </a:p>
        </p:txBody>
      </p:sp>
      <p:sp>
        <p:nvSpPr>
          <p:cNvPr id="101" name="Rounded Rectangle 100"/>
          <p:cNvSpPr/>
          <p:nvPr/>
        </p:nvSpPr>
        <p:spPr>
          <a:xfrm>
            <a:off x="5257800" y="5562600"/>
            <a:ext cx="2209800" cy="914400"/>
          </a:xfrm>
          <a:prstGeom prst="roundRect">
            <a:avLst>
              <a:gd name="adj" fmla="val 3384"/>
            </a:avLst>
          </a:prstGeom>
          <a:noFill/>
          <a:ln w="28575">
            <a:solidFill>
              <a:srgbClr val="00B0F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 dirty="0">
              <a:solidFill>
                <a:schemeClr val="bg1"/>
              </a:solidFill>
              <a:latin typeface="Verdana" pitchFamily="34" charset="0"/>
              <a:cs typeface="Arial" pitchFamily="34" charset="0"/>
            </a:endParaRPr>
          </a:p>
        </p:txBody>
      </p:sp>
      <p:grpSp>
        <p:nvGrpSpPr>
          <p:cNvPr id="210" name="Group 209"/>
          <p:cNvGrpSpPr/>
          <p:nvPr/>
        </p:nvGrpSpPr>
        <p:grpSpPr>
          <a:xfrm>
            <a:off x="1524000" y="4876800"/>
            <a:ext cx="1524000" cy="685800"/>
            <a:chOff x="1524000" y="4876800"/>
            <a:chExt cx="2057400" cy="685800"/>
          </a:xfrm>
        </p:grpSpPr>
        <p:sp>
          <p:nvSpPr>
            <p:cNvPr id="207" name="Rectangle 206"/>
            <p:cNvSpPr/>
            <p:nvPr/>
          </p:nvSpPr>
          <p:spPr>
            <a:xfrm>
              <a:off x="1524000" y="4876800"/>
              <a:ext cx="2057400" cy="22860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 w="12700">
              <a:solidFill>
                <a:schemeClr val="bg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b="1" dirty="0" smtClean="0">
                  <a:solidFill>
                    <a:schemeClr val="bg1"/>
                  </a:solidFill>
                  <a:latin typeface="Verdana" pitchFamily="34" charset="0"/>
                  <a:cs typeface="Arial" pitchFamily="34" charset="0"/>
                </a:rPr>
                <a:t>B1</a:t>
              </a:r>
              <a:endParaRPr lang="en-US" sz="1200" b="1" dirty="0">
                <a:solidFill>
                  <a:schemeClr val="bg1"/>
                </a:solidFill>
                <a:latin typeface="Verdana" pitchFamily="34" charset="0"/>
                <a:cs typeface="Arial" pitchFamily="34" charset="0"/>
              </a:endParaRPr>
            </a:p>
          </p:txBody>
        </p:sp>
        <p:sp>
          <p:nvSpPr>
            <p:cNvPr id="208" name="Rectangle 207"/>
            <p:cNvSpPr/>
            <p:nvPr/>
          </p:nvSpPr>
          <p:spPr>
            <a:xfrm>
              <a:off x="1524000" y="5105400"/>
              <a:ext cx="2057400" cy="22860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 w="12700">
              <a:solidFill>
                <a:schemeClr val="bg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b="1" dirty="0" smtClean="0">
                  <a:solidFill>
                    <a:schemeClr val="bg1"/>
                  </a:solidFill>
                  <a:latin typeface="Verdana" pitchFamily="34" charset="0"/>
                  <a:cs typeface="Arial" pitchFamily="34" charset="0"/>
                </a:rPr>
                <a:t>B2</a:t>
              </a:r>
              <a:endParaRPr lang="en-US" sz="1200" b="1" dirty="0">
                <a:solidFill>
                  <a:schemeClr val="bg1"/>
                </a:solidFill>
                <a:latin typeface="Verdana" pitchFamily="34" charset="0"/>
                <a:cs typeface="Arial" pitchFamily="34" charset="0"/>
              </a:endParaRPr>
            </a:p>
          </p:txBody>
        </p:sp>
        <p:sp>
          <p:nvSpPr>
            <p:cNvPr id="209" name="Rectangle 208"/>
            <p:cNvSpPr/>
            <p:nvPr/>
          </p:nvSpPr>
          <p:spPr>
            <a:xfrm>
              <a:off x="1524000" y="5334000"/>
              <a:ext cx="2057400" cy="22860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 w="12700">
              <a:solidFill>
                <a:schemeClr val="bg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b="1" dirty="0" smtClean="0">
                  <a:solidFill>
                    <a:schemeClr val="bg1"/>
                  </a:solidFill>
                  <a:latin typeface="Verdana" pitchFamily="34" charset="0"/>
                  <a:cs typeface="Arial" pitchFamily="34" charset="0"/>
                </a:rPr>
                <a:t>B3</a:t>
              </a:r>
              <a:endParaRPr lang="en-US" sz="1200" b="1" dirty="0">
                <a:solidFill>
                  <a:schemeClr val="bg1"/>
                </a:solidFill>
                <a:latin typeface="Verdana" pitchFamily="34" charset="0"/>
                <a:cs typeface="Arial" pitchFamily="34" charset="0"/>
              </a:endParaRPr>
            </a:p>
          </p:txBody>
        </p:sp>
      </p:grpSp>
      <p:grpSp>
        <p:nvGrpSpPr>
          <p:cNvPr id="215" name="Group 214"/>
          <p:cNvGrpSpPr/>
          <p:nvPr/>
        </p:nvGrpSpPr>
        <p:grpSpPr>
          <a:xfrm>
            <a:off x="5638800" y="2438400"/>
            <a:ext cx="1143000" cy="228600"/>
            <a:chOff x="5638800" y="2438400"/>
            <a:chExt cx="1143000" cy="228600"/>
          </a:xfrm>
          <a:solidFill>
            <a:schemeClr val="tx1">
              <a:lumMod val="65000"/>
              <a:lumOff val="35000"/>
            </a:schemeClr>
          </a:solidFill>
        </p:grpSpPr>
        <p:sp>
          <p:nvSpPr>
            <p:cNvPr id="212" name="Rectangle 211"/>
            <p:cNvSpPr/>
            <p:nvPr/>
          </p:nvSpPr>
          <p:spPr>
            <a:xfrm>
              <a:off x="5638800" y="2438400"/>
              <a:ext cx="381000" cy="228600"/>
            </a:xfrm>
            <a:prstGeom prst="rect">
              <a:avLst/>
            </a:prstGeom>
            <a:grpFill/>
            <a:ln w="12700">
              <a:solidFill>
                <a:schemeClr val="bg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b="1" dirty="0" smtClean="0">
                  <a:solidFill>
                    <a:schemeClr val="bg1"/>
                  </a:solidFill>
                  <a:latin typeface="Verdana" pitchFamily="34" charset="0"/>
                  <a:cs typeface="Arial" pitchFamily="34" charset="0"/>
                  <a:sym typeface="Symbol"/>
                </a:rPr>
                <a:t>1</a:t>
              </a:r>
              <a:endParaRPr lang="en-US" sz="1200" b="1" dirty="0">
                <a:solidFill>
                  <a:schemeClr val="bg1"/>
                </a:solidFill>
                <a:latin typeface="Verdana" pitchFamily="34" charset="0"/>
                <a:cs typeface="Arial" pitchFamily="34" charset="0"/>
              </a:endParaRPr>
            </a:p>
          </p:txBody>
        </p:sp>
        <p:sp>
          <p:nvSpPr>
            <p:cNvPr id="213" name="Rectangle 212"/>
            <p:cNvSpPr/>
            <p:nvPr/>
          </p:nvSpPr>
          <p:spPr>
            <a:xfrm>
              <a:off x="6019800" y="2438400"/>
              <a:ext cx="381000" cy="228600"/>
            </a:xfrm>
            <a:prstGeom prst="rect">
              <a:avLst/>
            </a:prstGeom>
            <a:grpFill/>
            <a:ln w="12700">
              <a:solidFill>
                <a:schemeClr val="bg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b="1" dirty="0" smtClean="0">
                  <a:solidFill>
                    <a:schemeClr val="bg1"/>
                  </a:solidFill>
                  <a:latin typeface="Verdana" pitchFamily="34" charset="0"/>
                  <a:cs typeface="Arial" pitchFamily="34" charset="0"/>
                  <a:sym typeface="Symbol"/>
                </a:rPr>
                <a:t>2</a:t>
              </a:r>
              <a:endParaRPr lang="en-US" sz="1200" b="1" dirty="0">
                <a:solidFill>
                  <a:schemeClr val="bg1"/>
                </a:solidFill>
                <a:latin typeface="Verdana" pitchFamily="34" charset="0"/>
                <a:cs typeface="Arial" pitchFamily="34" charset="0"/>
              </a:endParaRPr>
            </a:p>
          </p:txBody>
        </p:sp>
        <p:sp>
          <p:nvSpPr>
            <p:cNvPr id="214" name="Rectangle 213"/>
            <p:cNvSpPr/>
            <p:nvPr/>
          </p:nvSpPr>
          <p:spPr>
            <a:xfrm>
              <a:off x="6400800" y="2438400"/>
              <a:ext cx="381000" cy="228600"/>
            </a:xfrm>
            <a:prstGeom prst="rect">
              <a:avLst/>
            </a:prstGeom>
            <a:grpFill/>
            <a:ln w="12700">
              <a:solidFill>
                <a:schemeClr val="bg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b="1" dirty="0" smtClean="0">
                  <a:solidFill>
                    <a:schemeClr val="bg1"/>
                  </a:solidFill>
                  <a:latin typeface="Verdana" pitchFamily="34" charset="0"/>
                  <a:cs typeface="Arial" pitchFamily="34" charset="0"/>
                  <a:sym typeface="Symbol"/>
                </a:rPr>
                <a:t>3</a:t>
              </a:r>
              <a:endParaRPr lang="en-US" sz="1200" b="1" dirty="0">
                <a:solidFill>
                  <a:schemeClr val="bg1"/>
                </a:solidFill>
                <a:latin typeface="Verdana" pitchFamily="34" charset="0"/>
                <a:cs typeface="Arial" pitchFamily="34" charset="0"/>
              </a:endParaRPr>
            </a:p>
          </p:txBody>
        </p:sp>
      </p:grpSp>
      <p:grpSp>
        <p:nvGrpSpPr>
          <p:cNvPr id="216" name="Group 215"/>
          <p:cNvGrpSpPr/>
          <p:nvPr/>
        </p:nvGrpSpPr>
        <p:grpSpPr>
          <a:xfrm>
            <a:off x="5715000" y="6019800"/>
            <a:ext cx="1143000" cy="228600"/>
            <a:chOff x="5638800" y="2438400"/>
            <a:chExt cx="1143000" cy="228600"/>
          </a:xfrm>
        </p:grpSpPr>
        <p:sp>
          <p:nvSpPr>
            <p:cNvPr id="217" name="Rectangle 216"/>
            <p:cNvSpPr/>
            <p:nvPr/>
          </p:nvSpPr>
          <p:spPr>
            <a:xfrm>
              <a:off x="5638800" y="2438400"/>
              <a:ext cx="381000" cy="228600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 w="12700">
              <a:solidFill>
                <a:schemeClr val="bg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b="1" dirty="0" smtClean="0">
                  <a:solidFill>
                    <a:schemeClr val="bg1"/>
                  </a:solidFill>
                  <a:latin typeface="Verdana" pitchFamily="34" charset="0"/>
                  <a:cs typeface="Arial" pitchFamily="34" charset="0"/>
                  <a:sym typeface="Symbol"/>
                </a:rPr>
                <a:t>1</a:t>
              </a:r>
              <a:endParaRPr lang="en-US" sz="1200" b="1" dirty="0">
                <a:solidFill>
                  <a:schemeClr val="bg1"/>
                </a:solidFill>
                <a:latin typeface="Verdana" pitchFamily="34" charset="0"/>
                <a:cs typeface="Arial" pitchFamily="34" charset="0"/>
              </a:endParaRPr>
            </a:p>
          </p:txBody>
        </p:sp>
        <p:sp>
          <p:nvSpPr>
            <p:cNvPr id="218" name="Rectangle 217"/>
            <p:cNvSpPr/>
            <p:nvPr/>
          </p:nvSpPr>
          <p:spPr>
            <a:xfrm>
              <a:off x="6019800" y="2438400"/>
              <a:ext cx="381000" cy="228600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 w="12700">
              <a:solidFill>
                <a:schemeClr val="bg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b="1" dirty="0" smtClean="0">
                  <a:solidFill>
                    <a:schemeClr val="bg1"/>
                  </a:solidFill>
                  <a:latin typeface="Verdana" pitchFamily="34" charset="0"/>
                  <a:cs typeface="Arial" pitchFamily="34" charset="0"/>
                  <a:sym typeface="Symbol"/>
                </a:rPr>
                <a:t>2</a:t>
              </a:r>
              <a:endParaRPr lang="en-US" sz="1200" b="1" dirty="0">
                <a:solidFill>
                  <a:schemeClr val="bg1"/>
                </a:solidFill>
                <a:latin typeface="Verdana" pitchFamily="34" charset="0"/>
                <a:cs typeface="Arial" pitchFamily="34" charset="0"/>
              </a:endParaRPr>
            </a:p>
          </p:txBody>
        </p:sp>
        <p:sp>
          <p:nvSpPr>
            <p:cNvPr id="219" name="Rectangle 218"/>
            <p:cNvSpPr/>
            <p:nvPr/>
          </p:nvSpPr>
          <p:spPr>
            <a:xfrm>
              <a:off x="6400800" y="2438400"/>
              <a:ext cx="381000" cy="228600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 w="12700">
              <a:solidFill>
                <a:schemeClr val="bg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b="1" dirty="0" smtClean="0">
                  <a:solidFill>
                    <a:schemeClr val="bg1"/>
                  </a:solidFill>
                  <a:latin typeface="Verdana" pitchFamily="34" charset="0"/>
                  <a:cs typeface="Arial" pitchFamily="34" charset="0"/>
                  <a:sym typeface="Symbol"/>
                </a:rPr>
                <a:t>3</a:t>
              </a:r>
              <a:endParaRPr lang="en-US" sz="1200" b="1" dirty="0">
                <a:solidFill>
                  <a:schemeClr val="bg1"/>
                </a:solidFill>
                <a:latin typeface="Verdana" pitchFamily="34" charset="0"/>
                <a:cs typeface="Arial" pitchFamily="34" charset="0"/>
              </a:endParaRPr>
            </a:p>
          </p:txBody>
        </p:sp>
      </p:grpSp>
      <p:grpSp>
        <p:nvGrpSpPr>
          <p:cNvPr id="142" name="Group 169"/>
          <p:cNvGrpSpPr/>
          <p:nvPr/>
        </p:nvGrpSpPr>
        <p:grpSpPr>
          <a:xfrm>
            <a:off x="5257800" y="2057400"/>
            <a:ext cx="3581400" cy="609600"/>
            <a:chOff x="5334000" y="2057400"/>
            <a:chExt cx="3581400" cy="609600"/>
          </a:xfrm>
        </p:grpSpPr>
        <p:cxnSp>
          <p:nvCxnSpPr>
            <p:cNvPr id="96" name="Curved Connector 98"/>
            <p:cNvCxnSpPr>
              <a:stCxn id="94" idx="2"/>
              <a:endCxn id="136" idx="3"/>
            </p:cNvCxnSpPr>
            <p:nvPr/>
          </p:nvCxnSpPr>
          <p:spPr>
            <a:xfrm rot="5400000">
              <a:off x="7105650" y="1809750"/>
              <a:ext cx="495300" cy="990600"/>
            </a:xfrm>
            <a:prstGeom prst="curvedConnector2">
              <a:avLst/>
            </a:prstGeom>
            <a:ln w="19050">
              <a:solidFill>
                <a:srgbClr val="FF0000"/>
              </a:solidFill>
              <a:prstDash val="sysDash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4" name="TextBox 183"/>
            <p:cNvSpPr txBox="1">
              <a:spLocks noChangeArrowheads="1"/>
            </p:cNvSpPr>
            <p:nvPr/>
          </p:nvSpPr>
          <p:spPr bwMode="auto">
            <a:xfrm>
              <a:off x="7696200" y="2362200"/>
              <a:ext cx="1219200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200" dirty="0">
                  <a:solidFill>
                    <a:schemeClr val="bg1"/>
                  </a:solidFill>
                  <a:latin typeface="Verdana" pitchFamily="34" charset="0"/>
                  <a:cs typeface="Arial" charset="0"/>
                </a:rPr>
                <a:t>EA: </a:t>
              </a:r>
              <a:r>
                <a:rPr lang="en-US" sz="1200" dirty="0" smtClean="0">
                  <a:solidFill>
                    <a:schemeClr val="bg1"/>
                  </a:solidFill>
                  <a:latin typeface="Verdana" pitchFamily="34" charset="0"/>
                  <a:cs typeface="Arial" charset="0"/>
                </a:rPr>
                <a:t>0x0540</a:t>
              </a:r>
              <a:endParaRPr lang="en-US" sz="1200" dirty="0">
                <a:solidFill>
                  <a:schemeClr val="bg1"/>
                </a:solidFill>
                <a:latin typeface="Verdana" pitchFamily="34" charset="0"/>
                <a:cs typeface="Arial" charset="0"/>
              </a:endParaRPr>
            </a:p>
          </p:txBody>
        </p:sp>
        <p:sp>
          <p:nvSpPr>
            <p:cNvPr id="135" name="Oval 134"/>
            <p:cNvSpPr/>
            <p:nvPr/>
          </p:nvSpPr>
          <p:spPr>
            <a:xfrm>
              <a:off x="7467600" y="2362200"/>
              <a:ext cx="228600" cy="2286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dirty="0">
                  <a:latin typeface="Verdana" pitchFamily="34" charset="0"/>
                  <a:cs typeface="Arial" pitchFamily="34" charset="0"/>
                </a:rPr>
                <a:t>4</a:t>
              </a:r>
            </a:p>
          </p:txBody>
        </p:sp>
        <p:sp>
          <p:nvSpPr>
            <p:cNvPr id="158" name="Rectangle 157"/>
            <p:cNvSpPr/>
            <p:nvPr/>
          </p:nvSpPr>
          <p:spPr>
            <a:xfrm>
              <a:off x="5334000" y="2438400"/>
              <a:ext cx="381000" cy="228600"/>
            </a:xfrm>
            <a:prstGeom prst="rect">
              <a:avLst/>
            </a:prstGeom>
            <a:solidFill>
              <a:srgbClr val="00B0F0"/>
            </a:solidFill>
            <a:ln w="12700">
              <a:solidFill>
                <a:srgbClr val="00B0F0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b="1" dirty="0" smtClean="0">
                  <a:solidFill>
                    <a:schemeClr val="bg1"/>
                  </a:solidFill>
                  <a:latin typeface="Verdana" pitchFamily="34" charset="0"/>
                  <a:cs typeface="Arial" pitchFamily="34" charset="0"/>
                  <a:sym typeface="Symbol"/>
                </a:rPr>
                <a:t>0</a:t>
              </a:r>
              <a:endParaRPr lang="en-US" sz="1200" b="1" dirty="0">
                <a:solidFill>
                  <a:schemeClr val="bg1"/>
                </a:solidFill>
                <a:latin typeface="Verdana" pitchFamily="34" charset="0"/>
                <a:cs typeface="Arial" pitchFamily="34" charset="0"/>
              </a:endParaRPr>
            </a:p>
          </p:txBody>
        </p:sp>
        <p:sp>
          <p:nvSpPr>
            <p:cNvPr id="136" name="Rounded Rectangle 135"/>
            <p:cNvSpPr/>
            <p:nvPr/>
          </p:nvSpPr>
          <p:spPr>
            <a:xfrm>
              <a:off x="5334000" y="2438400"/>
              <a:ext cx="1524000" cy="228600"/>
            </a:xfrm>
            <a:prstGeom prst="roundRect">
              <a:avLst>
                <a:gd name="adj" fmla="val 19755"/>
              </a:avLst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400" dirty="0">
                <a:solidFill>
                  <a:schemeClr val="bg1"/>
                </a:solidFill>
                <a:latin typeface="Verdana" pitchFamily="34" charset="0"/>
                <a:cs typeface="Arial" pitchFamily="34" charset="0"/>
              </a:endParaRPr>
            </a:p>
          </p:txBody>
        </p:sp>
      </p:grpSp>
      <p:grpSp>
        <p:nvGrpSpPr>
          <p:cNvPr id="143" name="Group 170"/>
          <p:cNvGrpSpPr/>
          <p:nvPr/>
        </p:nvGrpSpPr>
        <p:grpSpPr>
          <a:xfrm>
            <a:off x="5334000" y="2552700"/>
            <a:ext cx="3429000" cy="3695700"/>
            <a:chOff x="5334000" y="2552700"/>
            <a:chExt cx="3429000" cy="3695700"/>
          </a:xfrm>
        </p:grpSpPr>
        <p:sp>
          <p:nvSpPr>
            <p:cNvPr id="99" name="Rectangle 98"/>
            <p:cNvSpPr/>
            <p:nvPr/>
          </p:nvSpPr>
          <p:spPr>
            <a:xfrm>
              <a:off x="5334000" y="6019800"/>
              <a:ext cx="381000" cy="228600"/>
            </a:xfrm>
            <a:prstGeom prst="rect">
              <a:avLst/>
            </a:prstGeom>
            <a:solidFill>
              <a:srgbClr val="00B0F0"/>
            </a:solidFill>
            <a:ln w="12700">
              <a:solidFill>
                <a:schemeClr val="bg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b="1" dirty="0" smtClean="0">
                  <a:solidFill>
                    <a:schemeClr val="bg1"/>
                  </a:solidFill>
                  <a:latin typeface="Verdana" pitchFamily="34" charset="0"/>
                  <a:cs typeface="Arial" pitchFamily="34" charset="0"/>
                  <a:sym typeface="Symbol"/>
                </a:rPr>
                <a:t>0</a:t>
              </a:r>
              <a:endParaRPr lang="en-US" sz="1200" b="1" dirty="0">
                <a:solidFill>
                  <a:schemeClr val="bg1"/>
                </a:solidFill>
                <a:latin typeface="Verdana" pitchFamily="34" charset="0"/>
                <a:cs typeface="Arial" pitchFamily="34" charset="0"/>
              </a:endParaRPr>
            </a:p>
          </p:txBody>
        </p:sp>
        <p:cxnSp>
          <p:nvCxnSpPr>
            <p:cNvPr id="97" name="Curved Connector 96"/>
            <p:cNvCxnSpPr>
              <a:stCxn id="185" idx="3"/>
              <a:endCxn id="80" idx="3"/>
            </p:cNvCxnSpPr>
            <p:nvPr/>
          </p:nvCxnSpPr>
          <p:spPr>
            <a:xfrm>
              <a:off x="6781800" y="2552700"/>
              <a:ext cx="76200" cy="3581400"/>
            </a:xfrm>
            <a:prstGeom prst="curvedConnector3">
              <a:avLst>
                <a:gd name="adj1" fmla="val 1042424"/>
              </a:avLst>
            </a:prstGeom>
            <a:ln w="22225">
              <a:solidFill>
                <a:srgbClr val="00B0F0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8" name="TextBox 189"/>
            <p:cNvSpPr txBox="1">
              <a:spLocks noChangeArrowheads="1"/>
            </p:cNvSpPr>
            <p:nvPr/>
          </p:nvSpPr>
          <p:spPr bwMode="auto">
            <a:xfrm>
              <a:off x="7543800" y="2971800"/>
              <a:ext cx="1219200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200" dirty="0" err="1" smtClean="0">
                  <a:solidFill>
                    <a:schemeClr val="bg1"/>
                  </a:solidFill>
                  <a:latin typeface="Verdana" pitchFamily="34" charset="0"/>
                  <a:cs typeface="Arial" charset="0"/>
                </a:rPr>
                <a:t>Wr</a:t>
              </a:r>
              <a:r>
                <a:rPr lang="en-US" sz="1200" dirty="0" smtClean="0">
                  <a:solidFill>
                    <a:schemeClr val="bg1"/>
                  </a:solidFill>
                  <a:latin typeface="Verdana" pitchFamily="34" charset="0"/>
                  <a:cs typeface="Arial" charset="0"/>
                </a:rPr>
                <a:t>: </a:t>
              </a:r>
              <a:r>
                <a:rPr lang="en-US" sz="1200" dirty="0">
                  <a:solidFill>
                    <a:schemeClr val="bg1"/>
                  </a:solidFill>
                  <a:latin typeface="Verdana" pitchFamily="34" charset="0"/>
                  <a:cs typeface="Arial" charset="0"/>
                </a:rPr>
                <a:t>0x0540</a:t>
              </a:r>
            </a:p>
          </p:txBody>
        </p:sp>
        <p:sp>
          <p:nvSpPr>
            <p:cNvPr id="139" name="Oval 138"/>
            <p:cNvSpPr/>
            <p:nvPr/>
          </p:nvSpPr>
          <p:spPr>
            <a:xfrm>
              <a:off x="7315200" y="2971800"/>
              <a:ext cx="228600" cy="2286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b="1" dirty="0">
                  <a:latin typeface="Verdana" pitchFamily="34" charset="0"/>
                  <a:cs typeface="Arial" pitchFamily="34" charset="0"/>
                </a:rPr>
                <a:t>5</a:t>
              </a:r>
            </a:p>
          </p:txBody>
        </p:sp>
        <p:sp>
          <p:nvSpPr>
            <p:cNvPr id="137" name="Rounded Rectangle 136"/>
            <p:cNvSpPr/>
            <p:nvPr/>
          </p:nvSpPr>
          <p:spPr>
            <a:xfrm>
              <a:off x="5334000" y="6019800"/>
              <a:ext cx="1524000" cy="228600"/>
            </a:xfrm>
            <a:prstGeom prst="roundRect">
              <a:avLst>
                <a:gd name="adj" fmla="val 19755"/>
              </a:avLst>
            </a:prstGeom>
            <a:noFill/>
            <a:ln w="28575">
              <a:solidFill>
                <a:srgbClr val="FF111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400" b="1" dirty="0">
                <a:solidFill>
                  <a:schemeClr val="bg1"/>
                </a:solidFill>
                <a:latin typeface="Verdana" pitchFamily="34" charset="0"/>
                <a:cs typeface="Arial" pitchFamily="34" charset="0"/>
              </a:endParaRPr>
            </a:p>
          </p:txBody>
        </p:sp>
      </p:grpSp>
      <p:sp>
        <p:nvSpPr>
          <p:cNvPr id="100" name="Rounded Rectangle 99"/>
          <p:cNvSpPr/>
          <p:nvPr/>
        </p:nvSpPr>
        <p:spPr>
          <a:xfrm>
            <a:off x="1447800" y="5562600"/>
            <a:ext cx="2209800" cy="914400"/>
          </a:xfrm>
          <a:prstGeom prst="roundRect">
            <a:avLst>
              <a:gd name="adj" fmla="val 5404"/>
            </a:avLst>
          </a:prstGeom>
          <a:noFill/>
          <a:ln w="28575">
            <a:solidFill>
              <a:srgbClr val="00B0F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 dirty="0">
              <a:latin typeface="Verdana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Virtualized ECC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Two-tiered error protection</a:t>
            </a:r>
          </a:p>
          <a:p>
            <a:pPr lvl="2"/>
            <a:endParaRPr lang="en-US" sz="1600" dirty="0" smtClean="0"/>
          </a:p>
          <a:p>
            <a:r>
              <a:rPr lang="en-US" sz="2400" dirty="0" smtClean="0"/>
              <a:t>Tier-1 Error Code (T1EC)</a:t>
            </a:r>
          </a:p>
          <a:p>
            <a:pPr lvl="1"/>
            <a:r>
              <a:rPr lang="en-US" sz="2000" dirty="0" smtClean="0"/>
              <a:t>Simple error code for detection or light-weight correction</a:t>
            </a:r>
          </a:p>
          <a:p>
            <a:r>
              <a:rPr lang="en-US" sz="2400" dirty="0" smtClean="0"/>
              <a:t>Tier-2 Error Code (T2EC)</a:t>
            </a:r>
          </a:p>
          <a:p>
            <a:pPr lvl="1"/>
            <a:r>
              <a:rPr lang="en-US" sz="2000" dirty="0" smtClean="0"/>
              <a:t>Strong error correcting code</a:t>
            </a:r>
          </a:p>
          <a:p>
            <a:pPr lvl="2"/>
            <a:endParaRPr lang="en-US" sz="1600" dirty="0" smtClean="0"/>
          </a:p>
          <a:p>
            <a:r>
              <a:rPr lang="en-US" sz="2400" dirty="0" smtClean="0"/>
              <a:t>Store T2EC within the memory namespace itself</a:t>
            </a:r>
          </a:p>
          <a:p>
            <a:pPr lvl="1"/>
            <a:r>
              <a:rPr lang="en-US" sz="2000" dirty="0" smtClean="0"/>
              <a:t>OS manages T2EC</a:t>
            </a:r>
          </a:p>
          <a:p>
            <a:pPr lvl="2"/>
            <a:endParaRPr lang="en-US" sz="1600" dirty="0" smtClean="0"/>
          </a:p>
          <a:p>
            <a:r>
              <a:rPr lang="en-US" sz="2400" dirty="0" smtClean="0"/>
              <a:t>Flexible memory error protection</a:t>
            </a:r>
          </a:p>
          <a:p>
            <a:pPr lvl="1"/>
            <a:r>
              <a:rPr lang="en-US" sz="2000" dirty="0" smtClean="0"/>
              <a:t>Different T2EC for different data pages</a:t>
            </a:r>
          </a:p>
          <a:p>
            <a:pPr lvl="1"/>
            <a:r>
              <a:rPr lang="en-US" sz="2000" dirty="0" smtClean="0"/>
              <a:t>Stronger protection for more important data</a:t>
            </a:r>
          </a:p>
          <a:p>
            <a:pPr lvl="2"/>
            <a:endParaRPr lang="en-US" sz="16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30B40-9C9D-45F1-8041-80A8CB8CB50B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RECAP: V-ECC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Two-tiered error protection</a:t>
            </a:r>
          </a:p>
          <a:p>
            <a:pPr lvl="1"/>
            <a:r>
              <a:rPr lang="en-US" dirty="0" smtClean="0"/>
              <a:t>Uniform T1EC</a:t>
            </a:r>
          </a:p>
          <a:p>
            <a:pPr lvl="1"/>
            <a:r>
              <a:rPr lang="en-US" dirty="0" smtClean="0"/>
              <a:t>Virtualized T2EC</a:t>
            </a:r>
          </a:p>
          <a:p>
            <a:pPr lvl="2"/>
            <a:endParaRPr lang="en-US" dirty="0" smtClean="0"/>
          </a:p>
          <a:p>
            <a:r>
              <a:rPr lang="en-US" dirty="0" smtClean="0"/>
              <a:t>V-ECC for </a:t>
            </a:r>
            <a:r>
              <a:rPr lang="en-US" dirty="0" err="1" smtClean="0"/>
              <a:t>chipkill</a:t>
            </a:r>
            <a:endParaRPr lang="en-US" dirty="0" smtClean="0"/>
          </a:p>
          <a:p>
            <a:pPr lvl="1"/>
            <a:r>
              <a:rPr lang="en-US" dirty="0" smtClean="0"/>
              <a:t>ECC x4 configuration: saves 8 data pins</a:t>
            </a:r>
          </a:p>
          <a:p>
            <a:pPr lvl="1"/>
            <a:r>
              <a:rPr lang="en-US" dirty="0" smtClean="0"/>
              <a:t>ECC x8 configuration: more energy efficient </a:t>
            </a:r>
          </a:p>
          <a:p>
            <a:pPr lvl="2"/>
            <a:endParaRPr lang="en-US" dirty="0" smtClean="0"/>
          </a:p>
          <a:p>
            <a:r>
              <a:rPr lang="en-US" dirty="0" smtClean="0"/>
              <a:t>Flexible error protection</a:t>
            </a:r>
          </a:p>
          <a:p>
            <a:pPr lvl="1"/>
            <a:r>
              <a:rPr lang="en-US" dirty="0" smtClean="0"/>
              <a:t>Different T2EC for different pages</a:t>
            </a:r>
          </a:p>
          <a:p>
            <a:pPr lvl="1"/>
            <a:r>
              <a:rPr lang="en-US" dirty="0" smtClean="0"/>
              <a:t>Stronger protection for important data</a:t>
            </a:r>
          </a:p>
          <a:p>
            <a:pPr lvl="1"/>
            <a:r>
              <a:rPr lang="en-US" dirty="0" smtClean="0"/>
              <a:t>No protection for not important data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30B40-9C9D-45F1-8041-80A8CB8CB50B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/>
          <p:nvPr/>
        </p:nvGraphicFramePr>
        <p:xfrm>
          <a:off x="0" y="3352800"/>
          <a:ext cx="7543800" cy="3505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Chart 4"/>
          <p:cNvGraphicFramePr/>
          <p:nvPr/>
        </p:nvGraphicFramePr>
        <p:xfrm>
          <a:off x="7619999" y="3352800"/>
          <a:ext cx="1524001" cy="3505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Power Consumption</a:t>
            </a:r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>
          <a:xfrm>
            <a:off x="152400" y="1295400"/>
            <a:ext cx="8915400" cy="21336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DRAM power saving</a:t>
            </a:r>
          </a:p>
          <a:p>
            <a:pPr lvl="1"/>
            <a:r>
              <a:rPr lang="en-US" dirty="0" smtClean="0"/>
              <a:t>ECC x4: 4.2%</a:t>
            </a:r>
          </a:p>
          <a:p>
            <a:pPr lvl="1"/>
            <a:r>
              <a:rPr lang="en-US" dirty="0" smtClean="0"/>
              <a:t>ECC x8: 27.8%</a:t>
            </a:r>
          </a:p>
          <a:p>
            <a:r>
              <a:rPr lang="en-US" dirty="0" smtClean="0"/>
              <a:t>Total power saving</a:t>
            </a:r>
          </a:p>
          <a:p>
            <a:pPr lvl="1"/>
            <a:r>
              <a:rPr lang="en-US" dirty="0" smtClean="0"/>
              <a:t>ECC x4: 2.1%</a:t>
            </a:r>
          </a:p>
          <a:p>
            <a:pPr lvl="1"/>
            <a:r>
              <a:rPr lang="en-US" dirty="0" smtClean="0"/>
              <a:t>ECC x8: 13.2%</a:t>
            </a:r>
          </a:p>
        </p:txBody>
      </p:sp>
      <p:sp>
        <p:nvSpPr>
          <p:cNvPr id="15" name="Rectangle 14"/>
          <p:cNvSpPr/>
          <p:nvPr/>
        </p:nvSpPr>
        <p:spPr>
          <a:xfrm>
            <a:off x="5181600" y="3505200"/>
            <a:ext cx="1600200" cy="2286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Caching T2EC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95400"/>
            <a:ext cx="8915400" cy="19050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T2EC occupancy: Less than 10% on average</a:t>
            </a:r>
          </a:p>
          <a:p>
            <a:r>
              <a:rPr lang="en-US" dirty="0" smtClean="0"/>
              <a:t>MPKI overhead: Very small</a:t>
            </a:r>
          </a:p>
          <a:p>
            <a:r>
              <a:rPr lang="en-US" dirty="0" smtClean="0"/>
              <a:t>The higher spatial locality, the less impact on caching behavior</a:t>
            </a:r>
          </a:p>
        </p:txBody>
      </p:sp>
      <p:graphicFrame>
        <p:nvGraphicFramePr>
          <p:cNvPr id="5" name="Chart 4"/>
          <p:cNvGraphicFramePr/>
          <p:nvPr/>
        </p:nvGraphicFramePr>
        <p:xfrm>
          <a:off x="0" y="3352800"/>
          <a:ext cx="7543800" cy="3429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Chart 5"/>
          <p:cNvGraphicFramePr/>
          <p:nvPr/>
        </p:nvGraphicFramePr>
        <p:xfrm>
          <a:off x="7543799" y="3352800"/>
          <a:ext cx="1600201" cy="3429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" name="Rectangle 6"/>
          <p:cNvSpPr/>
          <p:nvPr/>
        </p:nvSpPr>
        <p:spPr>
          <a:xfrm>
            <a:off x="762000" y="3429000"/>
            <a:ext cx="1676400" cy="3048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/>
          <p:nvPr/>
        </p:nvGraphicFramePr>
        <p:xfrm>
          <a:off x="1" y="3352800"/>
          <a:ext cx="7467599" cy="3505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Chart 7"/>
          <p:cNvGraphicFramePr/>
          <p:nvPr/>
        </p:nvGraphicFramePr>
        <p:xfrm>
          <a:off x="7315200" y="3352800"/>
          <a:ext cx="1828800" cy="3505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Traffic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152400" y="1295400"/>
            <a:ext cx="8915400" cy="21336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Traffic increase – less than 10% on average</a:t>
            </a:r>
          </a:p>
          <a:p>
            <a:pPr lvl="1"/>
            <a:r>
              <a:rPr lang="en-US" sz="2000" dirty="0" smtClean="0"/>
              <a:t>Increased demand misses; </a:t>
            </a:r>
          </a:p>
          <a:p>
            <a:pPr lvl="1"/>
            <a:r>
              <a:rPr lang="en-US" sz="2000" dirty="0" smtClean="0"/>
              <a:t>T2EC traffic</a:t>
            </a:r>
          </a:p>
          <a:p>
            <a:r>
              <a:rPr lang="en-US" sz="2400" dirty="0" smtClean="0"/>
              <a:t>Spatial locality is important, </a:t>
            </a:r>
            <a:br>
              <a:rPr lang="en-US" sz="2400" dirty="0" smtClean="0"/>
            </a:br>
            <a:r>
              <a:rPr lang="en-US" sz="2400" dirty="0" smtClean="0"/>
              <a:t>so is the amount of write-back traffic </a:t>
            </a:r>
          </a:p>
          <a:p>
            <a:pPr lvl="1"/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Virtualized ECC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Uniform T1EC</a:t>
            </a:r>
          </a:p>
          <a:p>
            <a:pPr lvl="1"/>
            <a:r>
              <a:rPr lang="en-US" dirty="0" smtClean="0"/>
              <a:t>Low-cost error detection </a:t>
            </a:r>
            <a:br>
              <a:rPr lang="en-US" dirty="0" smtClean="0"/>
            </a:br>
            <a:r>
              <a:rPr lang="en-US" dirty="0" smtClean="0"/>
              <a:t>or light-weight correction</a:t>
            </a:r>
          </a:p>
          <a:p>
            <a:pPr lvl="2"/>
            <a:endParaRPr lang="en-US" dirty="0" smtClean="0"/>
          </a:p>
          <a:p>
            <a:r>
              <a:rPr lang="en-US" dirty="0" smtClean="0"/>
              <a:t>Virtualized T2EC</a:t>
            </a:r>
          </a:p>
          <a:p>
            <a:pPr lvl="1"/>
            <a:r>
              <a:rPr lang="en-US" dirty="0" smtClean="0"/>
              <a:t>Correct errors detected uncorrectable by T1EC</a:t>
            </a:r>
          </a:p>
          <a:p>
            <a:pPr lvl="1"/>
            <a:r>
              <a:rPr lang="en-US" dirty="0" smtClean="0"/>
              <a:t>Cacheable and memory mapped</a:t>
            </a:r>
          </a:p>
          <a:p>
            <a:pPr lvl="2"/>
            <a:endParaRPr lang="en-US" dirty="0" smtClean="0"/>
          </a:p>
          <a:p>
            <a:r>
              <a:rPr lang="en-US" dirty="0" smtClean="0"/>
              <a:t>Read accesses data and T1EC</a:t>
            </a:r>
          </a:p>
          <a:p>
            <a:pPr lvl="1"/>
            <a:r>
              <a:rPr lang="en-US" dirty="0" smtClean="0"/>
              <a:t>Don’t need T2EC in most times</a:t>
            </a:r>
          </a:p>
          <a:p>
            <a:pPr lvl="1"/>
            <a:r>
              <a:rPr lang="en-US" dirty="0" smtClean="0"/>
              <a:t>Simpler common case read operations</a:t>
            </a:r>
          </a:p>
          <a:p>
            <a:pPr lvl="2"/>
            <a:endParaRPr lang="en-US" dirty="0" smtClean="0"/>
          </a:p>
          <a:p>
            <a:r>
              <a:rPr lang="en-US" dirty="0" smtClean="0"/>
              <a:t>Write updates data, T1EC, and T2EC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30B40-9C9D-45F1-8041-80A8CB8CB50B}" type="slidenum">
              <a:rPr lang="en-US" smtClean="0"/>
              <a:pPr/>
              <a:t>34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Flexible Error Protection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152400" y="1295400"/>
            <a:ext cx="8915400" cy="19812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ECC x8 DRAM configuration</a:t>
            </a:r>
          </a:p>
          <a:p>
            <a:r>
              <a:rPr lang="en-US" dirty="0" smtClean="0"/>
              <a:t>Stronger error protection at the cost of more T2EC accesses</a:t>
            </a:r>
          </a:p>
          <a:p>
            <a:pPr lvl="1"/>
            <a:r>
              <a:rPr lang="en-US" dirty="0" smtClean="0"/>
              <a:t>Additional cost of double chip-kill (relative to chip-kill)</a:t>
            </a:r>
            <a:br>
              <a:rPr lang="en-US" dirty="0" smtClean="0"/>
            </a:br>
            <a:r>
              <a:rPr lang="en-US" dirty="0" smtClean="0"/>
              <a:t>is quite small</a:t>
            </a:r>
          </a:p>
          <a:p>
            <a:r>
              <a:rPr lang="en-US" dirty="0" smtClean="0"/>
              <a:t>Adaptation is with per-page granularity</a:t>
            </a:r>
          </a:p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30B40-9C9D-45F1-8041-80A8CB8CB50B}" type="slidenum">
              <a:rPr lang="en-US" smtClean="0"/>
              <a:pPr/>
              <a:t>35</a:t>
            </a:fld>
            <a:endParaRPr lang="en-US"/>
          </a:p>
        </p:txBody>
      </p:sp>
      <p:graphicFrame>
        <p:nvGraphicFramePr>
          <p:cNvPr id="3" name="Chart 2"/>
          <p:cNvGraphicFramePr/>
          <p:nvPr/>
        </p:nvGraphicFramePr>
        <p:xfrm>
          <a:off x="0" y="3215368"/>
          <a:ext cx="7772399" cy="36426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Chart 3"/>
          <p:cNvGraphicFramePr/>
          <p:nvPr/>
        </p:nvGraphicFramePr>
        <p:xfrm>
          <a:off x="7696200" y="3154136"/>
          <a:ext cx="1447800" cy="37038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5" name="Straight Connector 4"/>
          <p:cNvCxnSpPr/>
          <p:nvPr/>
        </p:nvCxnSpPr>
        <p:spPr>
          <a:xfrm>
            <a:off x="381000" y="3733800"/>
            <a:ext cx="7391400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V="1">
            <a:off x="8001000" y="3833150"/>
            <a:ext cx="1185859" cy="3175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if BW is limited?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95400"/>
            <a:ext cx="8915400" cy="1981200"/>
          </a:xfrm>
        </p:spPr>
        <p:txBody>
          <a:bodyPr/>
          <a:lstStyle/>
          <a:p>
            <a:r>
              <a:rPr lang="en-US" dirty="0" smtClean="0"/>
              <a:t>Half DRAM BW – 6.4GB/s</a:t>
            </a:r>
          </a:p>
          <a:p>
            <a:r>
              <a:rPr lang="en-US" dirty="0" smtClean="0"/>
              <a:t>Emulate CMP where BW is more scarce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30B40-9C9D-45F1-8041-80A8CB8CB50B}" type="slidenum">
              <a:rPr lang="en-US" smtClean="0"/>
              <a:pPr/>
              <a:t>36</a:t>
            </a:fld>
            <a:endParaRPr lang="en-US" dirty="0"/>
          </a:p>
        </p:txBody>
      </p:sp>
      <p:graphicFrame>
        <p:nvGraphicFramePr>
          <p:cNvPr id="5" name="Chart 4"/>
          <p:cNvGraphicFramePr/>
          <p:nvPr/>
        </p:nvGraphicFramePr>
        <p:xfrm>
          <a:off x="-1" y="3276600"/>
          <a:ext cx="7556741" cy="3505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Chart 5"/>
          <p:cNvGraphicFramePr/>
          <p:nvPr/>
        </p:nvGraphicFramePr>
        <p:xfrm>
          <a:off x="7543800" y="3276600"/>
          <a:ext cx="1600200" cy="3581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7" name="Straight Connector 6"/>
          <p:cNvCxnSpPr/>
          <p:nvPr/>
        </p:nvCxnSpPr>
        <p:spPr>
          <a:xfrm>
            <a:off x="381000" y="3818626"/>
            <a:ext cx="7239000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7848600" y="3901864"/>
            <a:ext cx="1295400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Virtualized ECC for Non-ECC DIMMs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30B40-9C9D-45F1-8041-80A8CB8CB50B}" type="slidenum">
              <a:rPr lang="en-US" smtClean="0"/>
              <a:pPr/>
              <a:t>37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ECC for non-ECC DIMMs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Virtualize</a:t>
            </a:r>
            <a:r>
              <a:rPr lang="en-US" dirty="0" smtClean="0"/>
              <a:t> ECC in memory namespace</a:t>
            </a:r>
          </a:p>
          <a:p>
            <a:pPr lvl="1"/>
            <a:r>
              <a:rPr lang="en-US" dirty="0" smtClean="0"/>
              <a:t>Not a two-tiered error protection</a:t>
            </a:r>
          </a:p>
          <a:p>
            <a:pPr lvl="1"/>
            <a:r>
              <a:rPr lang="en-US" dirty="0" smtClean="0"/>
              <a:t>No uniform ECC storage (for T1EC)</a:t>
            </a:r>
          </a:p>
          <a:p>
            <a:pPr lvl="1"/>
            <a:r>
              <a:rPr lang="en-US" dirty="0" smtClean="0"/>
              <a:t>But, let’s say the ECC as ‘T2EC’ to keep notation consistent</a:t>
            </a:r>
          </a:p>
          <a:p>
            <a:r>
              <a:rPr lang="en-US" dirty="0" smtClean="0"/>
              <a:t>Virtualized T2EC both detects and corrects errors</a:t>
            </a:r>
          </a:p>
          <a:p>
            <a:pPr lvl="1"/>
            <a:r>
              <a:rPr lang="en-US" dirty="0" smtClean="0"/>
              <a:t>Now, a DRAM read also triggers a T2EC access</a:t>
            </a:r>
          </a:p>
          <a:p>
            <a:pPr lvl="1"/>
            <a:r>
              <a:rPr lang="en-US" dirty="0" smtClean="0"/>
              <a:t>Increased T2EC traffic, increased T2EC occupancy, and more penalty</a:t>
            </a:r>
          </a:p>
          <a:p>
            <a:pPr lvl="1"/>
            <a:r>
              <a:rPr lang="en-US" dirty="0" smtClean="0"/>
              <a:t>But, we can detect and correct errors with non-ECC DIMMs 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30B40-9C9D-45F1-8041-80A8CB8CB50B}" type="slidenum">
              <a:rPr lang="en-US" smtClean="0"/>
              <a:pPr/>
              <a:t>38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Rectangle 138"/>
          <p:cNvSpPr/>
          <p:nvPr/>
        </p:nvSpPr>
        <p:spPr>
          <a:xfrm>
            <a:off x="5334000" y="3962400"/>
            <a:ext cx="1143000" cy="228600"/>
          </a:xfrm>
          <a:prstGeom prst="rect">
            <a:avLst/>
          </a:prstGeom>
          <a:solidFill>
            <a:schemeClr val="tx1"/>
          </a:solidFill>
          <a:ln w="1270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8" name="Rectangle 137"/>
          <p:cNvSpPr/>
          <p:nvPr/>
        </p:nvSpPr>
        <p:spPr>
          <a:xfrm>
            <a:off x="1905000" y="4419600"/>
            <a:ext cx="1143000" cy="228600"/>
          </a:xfrm>
          <a:prstGeom prst="rect">
            <a:avLst/>
          </a:prstGeom>
          <a:solidFill>
            <a:schemeClr val="tx1"/>
          </a:solidFill>
          <a:ln w="1270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7" name="Rectangle 136"/>
          <p:cNvSpPr/>
          <p:nvPr/>
        </p:nvSpPr>
        <p:spPr>
          <a:xfrm>
            <a:off x="5334000" y="838200"/>
            <a:ext cx="1143000" cy="228600"/>
          </a:xfrm>
          <a:prstGeom prst="rect">
            <a:avLst/>
          </a:prstGeom>
          <a:solidFill>
            <a:schemeClr val="tx1"/>
          </a:solidFill>
          <a:ln w="1270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30B40-9C9D-45F1-8041-80A8CB8CB50B}" type="slidenum">
              <a:rPr lang="en-US" smtClean="0"/>
              <a:pPr/>
              <a:t>39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7924800" y="1219200"/>
            <a:ext cx="685800" cy="2286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924800" y="1828800"/>
            <a:ext cx="685800" cy="2286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858000" y="1219200"/>
            <a:ext cx="685800" cy="2286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858000" y="1828800"/>
            <a:ext cx="685800" cy="2286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905000" y="1295400"/>
            <a:ext cx="1143000" cy="228600"/>
          </a:xfrm>
          <a:prstGeom prst="rect">
            <a:avLst/>
          </a:prstGeom>
          <a:solidFill>
            <a:schemeClr val="tx1"/>
          </a:solidFill>
          <a:ln w="1270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048000" y="838200"/>
            <a:ext cx="1143000" cy="228600"/>
          </a:xfrm>
          <a:prstGeom prst="rect">
            <a:avLst/>
          </a:prstGeom>
          <a:solidFill>
            <a:schemeClr val="tx1"/>
          </a:solidFill>
          <a:ln w="1270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191000" y="1295400"/>
            <a:ext cx="1143000" cy="228600"/>
          </a:xfrm>
          <a:prstGeom prst="rect">
            <a:avLst/>
          </a:prstGeom>
          <a:solidFill>
            <a:schemeClr val="tx1"/>
          </a:solidFill>
          <a:ln w="1270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334000" y="1295400"/>
            <a:ext cx="1143000" cy="228600"/>
          </a:xfrm>
          <a:prstGeom prst="rect">
            <a:avLst/>
          </a:prstGeom>
          <a:solidFill>
            <a:schemeClr val="tx1"/>
          </a:solidFill>
          <a:ln w="1270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905000" y="1066800"/>
            <a:ext cx="1143000" cy="228600"/>
          </a:xfrm>
          <a:prstGeom prst="rect">
            <a:avLst/>
          </a:prstGeom>
          <a:solidFill>
            <a:schemeClr val="tx1"/>
          </a:solidFill>
          <a:ln w="1270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048000" y="1066800"/>
            <a:ext cx="1143000" cy="228600"/>
          </a:xfrm>
          <a:prstGeom prst="rect">
            <a:avLst/>
          </a:prstGeom>
          <a:solidFill>
            <a:schemeClr val="tx1"/>
          </a:solidFill>
          <a:ln w="1270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191000" y="1066800"/>
            <a:ext cx="1143000" cy="228600"/>
          </a:xfrm>
          <a:prstGeom prst="rect">
            <a:avLst/>
          </a:prstGeom>
          <a:solidFill>
            <a:schemeClr val="tx1"/>
          </a:solidFill>
          <a:ln w="1270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334000" y="1066800"/>
            <a:ext cx="1143000" cy="228600"/>
          </a:xfrm>
          <a:prstGeom prst="rect">
            <a:avLst/>
          </a:prstGeom>
          <a:solidFill>
            <a:schemeClr val="tx1"/>
          </a:solidFill>
          <a:ln w="1270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905000" y="838200"/>
            <a:ext cx="1143000" cy="228600"/>
          </a:xfrm>
          <a:prstGeom prst="rect">
            <a:avLst/>
          </a:prstGeom>
          <a:solidFill>
            <a:schemeClr val="tx1"/>
          </a:solidFill>
          <a:ln w="1270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048000" y="838200"/>
            <a:ext cx="1143000" cy="228600"/>
          </a:xfrm>
          <a:prstGeom prst="rect">
            <a:avLst/>
          </a:prstGeom>
          <a:solidFill>
            <a:schemeClr val="bg1">
              <a:lumMod val="65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</a:t>
            </a:r>
          </a:p>
        </p:txBody>
      </p:sp>
      <p:sp>
        <p:nvSpPr>
          <p:cNvPr id="19" name="Rectangle 18"/>
          <p:cNvSpPr/>
          <p:nvPr/>
        </p:nvSpPr>
        <p:spPr>
          <a:xfrm>
            <a:off x="4191000" y="838200"/>
            <a:ext cx="1143000" cy="228600"/>
          </a:xfrm>
          <a:prstGeom prst="rect">
            <a:avLst/>
          </a:prstGeom>
          <a:solidFill>
            <a:schemeClr val="tx1"/>
          </a:solidFill>
          <a:ln w="1270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1905000" y="1524000"/>
            <a:ext cx="1143000" cy="228600"/>
          </a:xfrm>
          <a:prstGeom prst="rect">
            <a:avLst/>
          </a:prstGeom>
          <a:solidFill>
            <a:schemeClr val="tx1"/>
          </a:solidFill>
          <a:ln w="1270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3048000" y="1524000"/>
            <a:ext cx="1143000" cy="228600"/>
          </a:xfrm>
          <a:prstGeom prst="rect">
            <a:avLst/>
          </a:prstGeom>
          <a:solidFill>
            <a:schemeClr val="tx1"/>
          </a:solidFill>
          <a:ln w="1270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191000" y="1524000"/>
            <a:ext cx="1143000" cy="228600"/>
          </a:xfrm>
          <a:prstGeom prst="rect">
            <a:avLst/>
          </a:prstGeom>
          <a:solidFill>
            <a:schemeClr val="tx1"/>
          </a:solidFill>
          <a:ln w="1270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5334000" y="1524000"/>
            <a:ext cx="1143000" cy="228600"/>
          </a:xfrm>
          <a:prstGeom prst="rect">
            <a:avLst/>
          </a:prstGeom>
          <a:solidFill>
            <a:schemeClr val="tx1"/>
          </a:solidFill>
          <a:ln w="1270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1905000" y="1752600"/>
            <a:ext cx="1143000" cy="228600"/>
          </a:xfrm>
          <a:prstGeom prst="rect">
            <a:avLst/>
          </a:prstGeom>
          <a:solidFill>
            <a:schemeClr val="tx1"/>
          </a:solidFill>
          <a:ln w="1270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3048000" y="1752600"/>
            <a:ext cx="1143000" cy="228600"/>
          </a:xfrm>
          <a:prstGeom prst="rect">
            <a:avLst/>
          </a:prstGeom>
          <a:solidFill>
            <a:schemeClr val="tx1"/>
          </a:solidFill>
          <a:ln w="1270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4191000" y="1752600"/>
            <a:ext cx="1143000" cy="228600"/>
          </a:xfrm>
          <a:prstGeom prst="rect">
            <a:avLst/>
          </a:prstGeom>
          <a:solidFill>
            <a:schemeClr val="tx1"/>
          </a:solidFill>
          <a:ln w="1270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5334000" y="1752600"/>
            <a:ext cx="1143000" cy="228600"/>
          </a:xfrm>
          <a:prstGeom prst="rect">
            <a:avLst/>
          </a:prstGeom>
          <a:solidFill>
            <a:schemeClr val="tx1"/>
          </a:solidFill>
          <a:ln w="1270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1905000" y="1981200"/>
            <a:ext cx="1143000" cy="228600"/>
          </a:xfrm>
          <a:prstGeom prst="rect">
            <a:avLst/>
          </a:prstGeom>
          <a:solidFill>
            <a:schemeClr val="tx1"/>
          </a:solidFill>
          <a:ln w="1270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3048000" y="1981200"/>
            <a:ext cx="1143000" cy="228600"/>
          </a:xfrm>
          <a:prstGeom prst="rect">
            <a:avLst/>
          </a:prstGeom>
          <a:solidFill>
            <a:schemeClr val="tx1"/>
          </a:solidFill>
          <a:ln w="1270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4191000" y="1981200"/>
            <a:ext cx="1143000" cy="228600"/>
          </a:xfrm>
          <a:prstGeom prst="rect">
            <a:avLst/>
          </a:prstGeom>
          <a:solidFill>
            <a:schemeClr val="tx1"/>
          </a:solidFill>
          <a:ln w="1270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5334000" y="1981200"/>
            <a:ext cx="1143000" cy="228600"/>
          </a:xfrm>
          <a:prstGeom prst="rect">
            <a:avLst/>
          </a:prstGeom>
          <a:solidFill>
            <a:schemeClr val="tx1"/>
          </a:solidFill>
          <a:ln w="1270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1905000" y="2209800"/>
            <a:ext cx="1143000" cy="228600"/>
          </a:xfrm>
          <a:prstGeom prst="rect">
            <a:avLst/>
          </a:prstGeom>
          <a:solidFill>
            <a:schemeClr val="tx1"/>
          </a:solidFill>
          <a:ln w="1270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5334000" y="2209800"/>
            <a:ext cx="1143000" cy="228600"/>
          </a:xfrm>
          <a:prstGeom prst="rect">
            <a:avLst/>
          </a:prstGeom>
          <a:solidFill>
            <a:schemeClr val="tx1"/>
          </a:solidFill>
          <a:ln w="1270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4191000" y="2209800"/>
            <a:ext cx="1143000" cy="228600"/>
          </a:xfrm>
          <a:prstGeom prst="rect">
            <a:avLst/>
          </a:prstGeom>
          <a:solidFill>
            <a:schemeClr val="tx1"/>
          </a:solidFill>
          <a:ln w="1270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3048000" y="2209800"/>
            <a:ext cx="1143000" cy="228600"/>
          </a:xfrm>
          <a:prstGeom prst="rect">
            <a:avLst/>
          </a:prstGeom>
          <a:solidFill>
            <a:schemeClr val="tx1"/>
          </a:solidFill>
          <a:ln w="1270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1905000" y="2438400"/>
            <a:ext cx="1143000" cy="228600"/>
          </a:xfrm>
          <a:prstGeom prst="rect">
            <a:avLst/>
          </a:prstGeom>
          <a:solidFill>
            <a:schemeClr val="tx1"/>
          </a:solidFill>
          <a:ln w="1270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3048000" y="2438400"/>
            <a:ext cx="1143000" cy="228600"/>
          </a:xfrm>
          <a:prstGeom prst="rect">
            <a:avLst/>
          </a:prstGeom>
          <a:solidFill>
            <a:schemeClr val="tx1"/>
          </a:solidFill>
          <a:ln w="1270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4191000" y="2438400"/>
            <a:ext cx="1143000" cy="228600"/>
          </a:xfrm>
          <a:prstGeom prst="rect">
            <a:avLst/>
          </a:prstGeom>
          <a:solidFill>
            <a:schemeClr val="tx1"/>
          </a:solidFill>
          <a:ln w="1270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5334000" y="2438400"/>
            <a:ext cx="1143000" cy="228600"/>
          </a:xfrm>
          <a:prstGeom prst="rect">
            <a:avLst/>
          </a:prstGeom>
          <a:solidFill>
            <a:schemeClr val="tx1"/>
          </a:solidFill>
          <a:ln w="1270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1905000" y="3733800"/>
            <a:ext cx="1143000" cy="228600"/>
          </a:xfrm>
          <a:prstGeom prst="rect">
            <a:avLst/>
          </a:prstGeom>
          <a:solidFill>
            <a:schemeClr val="tx1"/>
          </a:solidFill>
          <a:ln w="1270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1905000" y="3962400"/>
            <a:ext cx="1143000" cy="228600"/>
          </a:xfrm>
          <a:prstGeom prst="rect">
            <a:avLst/>
          </a:prstGeom>
          <a:solidFill>
            <a:schemeClr val="tx1"/>
          </a:solidFill>
          <a:ln w="1270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1905000" y="4191000"/>
            <a:ext cx="1143000" cy="228600"/>
          </a:xfrm>
          <a:prstGeom prst="rect">
            <a:avLst/>
          </a:prstGeom>
          <a:solidFill>
            <a:schemeClr val="tx1"/>
          </a:solidFill>
          <a:ln w="1270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1905000" y="4419600"/>
            <a:ext cx="1143000" cy="228600"/>
          </a:xfrm>
          <a:prstGeom prst="rect">
            <a:avLst/>
          </a:prstGeom>
          <a:solidFill>
            <a:schemeClr val="bg1">
              <a:lumMod val="65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</a:t>
            </a:r>
          </a:p>
        </p:txBody>
      </p:sp>
      <p:sp>
        <p:nvSpPr>
          <p:cNvPr id="44" name="Rectangle 43"/>
          <p:cNvSpPr/>
          <p:nvPr/>
        </p:nvSpPr>
        <p:spPr>
          <a:xfrm>
            <a:off x="1905000" y="4648200"/>
            <a:ext cx="1143000" cy="228600"/>
          </a:xfrm>
          <a:prstGeom prst="rect">
            <a:avLst/>
          </a:prstGeom>
          <a:solidFill>
            <a:schemeClr val="tx1"/>
          </a:solidFill>
          <a:ln w="1270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1905000" y="4876800"/>
            <a:ext cx="1143000" cy="228600"/>
          </a:xfrm>
          <a:prstGeom prst="rect">
            <a:avLst/>
          </a:prstGeom>
          <a:solidFill>
            <a:schemeClr val="tx1"/>
          </a:solidFill>
          <a:ln w="1270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1905000" y="5105400"/>
            <a:ext cx="1143000" cy="228600"/>
          </a:xfrm>
          <a:prstGeom prst="rect">
            <a:avLst/>
          </a:prstGeom>
          <a:solidFill>
            <a:schemeClr val="tx1"/>
          </a:solidFill>
          <a:ln w="1270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1905000" y="5334000"/>
            <a:ext cx="1143000" cy="228600"/>
          </a:xfrm>
          <a:prstGeom prst="rect">
            <a:avLst/>
          </a:prstGeom>
          <a:solidFill>
            <a:schemeClr val="tx1"/>
          </a:solidFill>
          <a:ln w="1270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1905000" y="5562600"/>
            <a:ext cx="1143000" cy="228600"/>
          </a:xfrm>
          <a:prstGeom prst="rect">
            <a:avLst/>
          </a:prstGeom>
          <a:solidFill>
            <a:schemeClr val="tx1"/>
          </a:solidFill>
          <a:ln w="1270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1905000" y="5791200"/>
            <a:ext cx="1143000" cy="228600"/>
          </a:xfrm>
          <a:prstGeom prst="rect">
            <a:avLst/>
          </a:prstGeom>
          <a:solidFill>
            <a:schemeClr val="tx1"/>
          </a:solidFill>
          <a:ln w="1270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1905000" y="6019800"/>
            <a:ext cx="1143000" cy="228600"/>
          </a:xfrm>
          <a:prstGeom prst="rect">
            <a:avLst/>
          </a:prstGeom>
          <a:solidFill>
            <a:schemeClr val="tx1"/>
          </a:solidFill>
          <a:ln w="1270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1905000" y="6248400"/>
            <a:ext cx="1143000" cy="228600"/>
          </a:xfrm>
          <a:prstGeom prst="rect">
            <a:avLst/>
          </a:prstGeom>
          <a:solidFill>
            <a:schemeClr val="tx1"/>
          </a:solidFill>
          <a:ln w="1270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5334000" y="3733800"/>
            <a:ext cx="1143000" cy="228600"/>
          </a:xfrm>
          <a:prstGeom prst="rect">
            <a:avLst/>
          </a:prstGeom>
          <a:solidFill>
            <a:schemeClr val="tx1"/>
          </a:solidFill>
          <a:ln w="1270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5334000" y="4191000"/>
            <a:ext cx="1143000" cy="228600"/>
          </a:xfrm>
          <a:prstGeom prst="rect">
            <a:avLst/>
          </a:prstGeom>
          <a:solidFill>
            <a:schemeClr val="tx1"/>
          </a:solidFill>
          <a:ln w="1270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5334000" y="4419600"/>
            <a:ext cx="1143000" cy="228600"/>
          </a:xfrm>
          <a:prstGeom prst="rect">
            <a:avLst/>
          </a:prstGeom>
          <a:solidFill>
            <a:schemeClr val="tx1"/>
          </a:solidFill>
          <a:ln w="1270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5334000" y="4648200"/>
            <a:ext cx="1143000" cy="228600"/>
          </a:xfrm>
          <a:prstGeom prst="rect">
            <a:avLst/>
          </a:prstGeom>
          <a:solidFill>
            <a:schemeClr val="tx1"/>
          </a:solidFill>
          <a:ln w="1270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5334000" y="4876800"/>
            <a:ext cx="1143000" cy="228600"/>
          </a:xfrm>
          <a:prstGeom prst="rect">
            <a:avLst/>
          </a:prstGeom>
          <a:solidFill>
            <a:schemeClr val="tx1"/>
          </a:solidFill>
          <a:ln w="1270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5334000" y="5105400"/>
            <a:ext cx="1143000" cy="228600"/>
          </a:xfrm>
          <a:prstGeom prst="rect">
            <a:avLst/>
          </a:prstGeom>
          <a:solidFill>
            <a:schemeClr val="tx1"/>
          </a:solidFill>
          <a:ln w="1270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5334000" y="5334000"/>
            <a:ext cx="1143000" cy="228600"/>
          </a:xfrm>
          <a:prstGeom prst="rect">
            <a:avLst/>
          </a:prstGeom>
          <a:solidFill>
            <a:schemeClr val="tx1"/>
          </a:solidFill>
          <a:ln w="1270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5334000" y="5562600"/>
            <a:ext cx="1143000" cy="228600"/>
          </a:xfrm>
          <a:prstGeom prst="rect">
            <a:avLst/>
          </a:prstGeom>
          <a:solidFill>
            <a:schemeClr val="tx1"/>
          </a:solidFill>
          <a:ln w="1270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5334000" y="5791200"/>
            <a:ext cx="1143000" cy="228600"/>
          </a:xfrm>
          <a:prstGeom prst="rect">
            <a:avLst/>
          </a:prstGeom>
          <a:solidFill>
            <a:schemeClr val="tx1"/>
          </a:solidFill>
          <a:ln w="1270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5334000" y="6019800"/>
            <a:ext cx="1143000" cy="228600"/>
          </a:xfrm>
          <a:prstGeom prst="rect">
            <a:avLst/>
          </a:prstGeom>
          <a:solidFill>
            <a:schemeClr val="tx1"/>
          </a:solidFill>
          <a:ln w="1270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5334000" y="6248400"/>
            <a:ext cx="1143000" cy="228600"/>
          </a:xfrm>
          <a:prstGeom prst="rect">
            <a:avLst/>
          </a:prstGeom>
          <a:solidFill>
            <a:schemeClr val="tx1"/>
          </a:solidFill>
          <a:ln w="1270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3" name="TextBox 81"/>
          <p:cNvSpPr txBox="1">
            <a:spLocks noChangeArrowheads="1"/>
          </p:cNvSpPr>
          <p:nvPr/>
        </p:nvSpPr>
        <p:spPr bwMode="auto">
          <a:xfrm>
            <a:off x="1905000" y="6411913"/>
            <a:ext cx="12192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solidFill>
                  <a:schemeClr val="bg1"/>
                </a:solidFill>
                <a:cs typeface="Arial" charset="0"/>
              </a:rPr>
              <a:t>Data</a:t>
            </a:r>
          </a:p>
        </p:txBody>
      </p:sp>
      <p:sp>
        <p:nvSpPr>
          <p:cNvPr id="64" name="TextBox 83"/>
          <p:cNvSpPr txBox="1">
            <a:spLocks noChangeArrowheads="1"/>
          </p:cNvSpPr>
          <p:nvPr/>
        </p:nvSpPr>
        <p:spPr bwMode="auto">
          <a:xfrm>
            <a:off x="5334000" y="6443663"/>
            <a:ext cx="12192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solidFill>
                  <a:schemeClr val="bg1"/>
                </a:solidFill>
                <a:cs typeface="Arial" charset="0"/>
              </a:rPr>
              <a:t>Data</a:t>
            </a:r>
          </a:p>
        </p:txBody>
      </p:sp>
      <p:sp>
        <p:nvSpPr>
          <p:cNvPr id="65" name="TextBox 85"/>
          <p:cNvSpPr txBox="1">
            <a:spLocks noChangeArrowheads="1"/>
          </p:cNvSpPr>
          <p:nvPr/>
        </p:nvSpPr>
        <p:spPr bwMode="auto">
          <a:xfrm>
            <a:off x="533400" y="76200"/>
            <a:ext cx="12192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solidFill>
                  <a:schemeClr val="bg1"/>
                </a:solidFill>
                <a:cs typeface="Arial" charset="0"/>
              </a:rPr>
              <a:t>LLC</a:t>
            </a:r>
          </a:p>
        </p:txBody>
      </p:sp>
      <p:sp>
        <p:nvSpPr>
          <p:cNvPr id="66" name="TextBox 86"/>
          <p:cNvSpPr txBox="1">
            <a:spLocks noChangeArrowheads="1"/>
          </p:cNvSpPr>
          <p:nvPr/>
        </p:nvSpPr>
        <p:spPr bwMode="auto">
          <a:xfrm>
            <a:off x="533400" y="3429000"/>
            <a:ext cx="10668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solidFill>
                  <a:schemeClr val="bg1"/>
                </a:solidFill>
                <a:cs typeface="Arial" charset="0"/>
              </a:rPr>
              <a:t>DRAM</a:t>
            </a:r>
          </a:p>
        </p:txBody>
      </p:sp>
      <p:sp>
        <p:nvSpPr>
          <p:cNvPr id="67" name="TextBox 87"/>
          <p:cNvSpPr txBox="1">
            <a:spLocks noChangeArrowheads="1"/>
          </p:cNvSpPr>
          <p:nvPr/>
        </p:nvSpPr>
        <p:spPr bwMode="auto">
          <a:xfrm>
            <a:off x="2133600" y="3429000"/>
            <a:ext cx="12192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solidFill>
                  <a:schemeClr val="bg1"/>
                </a:solidFill>
                <a:cs typeface="Arial" charset="0"/>
              </a:rPr>
              <a:t>Rank 0</a:t>
            </a:r>
          </a:p>
        </p:txBody>
      </p:sp>
      <p:sp>
        <p:nvSpPr>
          <p:cNvPr id="68" name="TextBox 88"/>
          <p:cNvSpPr txBox="1">
            <a:spLocks noChangeArrowheads="1"/>
          </p:cNvSpPr>
          <p:nvPr/>
        </p:nvSpPr>
        <p:spPr bwMode="auto">
          <a:xfrm>
            <a:off x="5562600" y="3429000"/>
            <a:ext cx="12192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solidFill>
                  <a:schemeClr val="bg1"/>
                </a:solidFill>
                <a:cs typeface="Arial" charset="0"/>
              </a:rPr>
              <a:t>Rank 1</a:t>
            </a:r>
          </a:p>
        </p:txBody>
      </p:sp>
      <p:cxnSp>
        <p:nvCxnSpPr>
          <p:cNvPr id="69" name="Curved Connector 68"/>
          <p:cNvCxnSpPr>
            <a:stCxn id="43" idx="1"/>
            <a:endCxn id="18" idx="1"/>
          </p:cNvCxnSpPr>
          <p:nvPr/>
        </p:nvCxnSpPr>
        <p:spPr>
          <a:xfrm rot="10800000" flipH="1">
            <a:off x="1905000" y="952500"/>
            <a:ext cx="1143000" cy="3581400"/>
          </a:xfrm>
          <a:prstGeom prst="curvedConnector3">
            <a:avLst>
              <a:gd name="adj1" fmla="val -20000"/>
            </a:avLst>
          </a:prstGeom>
          <a:ln w="22225">
            <a:solidFill>
              <a:schemeClr val="bg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Rounded Rectangle 69"/>
          <p:cNvSpPr/>
          <p:nvPr/>
        </p:nvSpPr>
        <p:spPr>
          <a:xfrm>
            <a:off x="6858000" y="1219200"/>
            <a:ext cx="1600200" cy="838200"/>
          </a:xfrm>
          <a:prstGeom prst="roundRect">
            <a:avLst>
              <a:gd name="adj" fmla="val 8434"/>
            </a:avLst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ECC Address Translation Unit</a:t>
            </a:r>
          </a:p>
        </p:txBody>
      </p:sp>
      <p:cxnSp>
        <p:nvCxnSpPr>
          <p:cNvPr id="71" name="Curved Connector 70"/>
          <p:cNvCxnSpPr>
            <a:stCxn id="18" idx="0"/>
            <a:endCxn id="5" idx="0"/>
          </p:cNvCxnSpPr>
          <p:nvPr/>
        </p:nvCxnSpPr>
        <p:spPr>
          <a:xfrm rot="16200000" flipH="1">
            <a:off x="5753100" y="-1295400"/>
            <a:ext cx="381000" cy="4648200"/>
          </a:xfrm>
          <a:prstGeom prst="curvedConnector3">
            <a:avLst>
              <a:gd name="adj1" fmla="val -130189"/>
            </a:avLst>
          </a:prstGeom>
          <a:ln w="19050">
            <a:solidFill>
              <a:schemeClr val="bg1">
                <a:lumMod val="65000"/>
              </a:schemeClr>
            </a:solidFill>
            <a:prstDash val="sysDash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Curved Connector 98"/>
          <p:cNvCxnSpPr>
            <a:stCxn id="6" idx="2"/>
            <a:endCxn id="108" idx="3"/>
          </p:cNvCxnSpPr>
          <p:nvPr/>
        </p:nvCxnSpPr>
        <p:spPr>
          <a:xfrm rot="5400000">
            <a:off x="7124700" y="1409700"/>
            <a:ext cx="495300" cy="1790700"/>
          </a:xfrm>
          <a:prstGeom prst="curvedConnector2">
            <a:avLst/>
          </a:prstGeom>
          <a:ln w="19050">
            <a:solidFill>
              <a:schemeClr val="bg1">
                <a:lumMod val="65000"/>
              </a:schemeClr>
            </a:solidFill>
            <a:prstDash val="sysDash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Rectangle 72"/>
          <p:cNvSpPr/>
          <p:nvPr/>
        </p:nvSpPr>
        <p:spPr>
          <a:xfrm>
            <a:off x="5867400" y="2438400"/>
            <a:ext cx="228600" cy="228600"/>
          </a:xfrm>
          <a:prstGeom prst="rect">
            <a:avLst/>
          </a:prstGeom>
          <a:solidFill>
            <a:schemeClr val="bg1">
              <a:lumMod val="65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</a:t>
            </a:r>
          </a:p>
        </p:txBody>
      </p:sp>
      <p:sp>
        <p:nvSpPr>
          <p:cNvPr id="74" name="Rectangle 73"/>
          <p:cNvSpPr/>
          <p:nvPr/>
        </p:nvSpPr>
        <p:spPr>
          <a:xfrm>
            <a:off x="5943600" y="6019800"/>
            <a:ext cx="228600" cy="228600"/>
          </a:xfrm>
          <a:prstGeom prst="rect">
            <a:avLst/>
          </a:prstGeom>
          <a:solidFill>
            <a:schemeClr val="bg1">
              <a:lumMod val="65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</a:t>
            </a:r>
          </a:p>
        </p:txBody>
      </p:sp>
      <p:sp>
        <p:nvSpPr>
          <p:cNvPr id="75" name="Rounded Rectangle 74"/>
          <p:cNvSpPr/>
          <p:nvPr/>
        </p:nvSpPr>
        <p:spPr>
          <a:xfrm>
            <a:off x="1828800" y="5562600"/>
            <a:ext cx="1295400" cy="914400"/>
          </a:xfrm>
          <a:prstGeom prst="roundRect">
            <a:avLst>
              <a:gd name="adj" fmla="val 8434"/>
            </a:avLst>
          </a:prstGeom>
          <a:noFill/>
          <a:ln>
            <a:solidFill>
              <a:srgbClr val="00B0F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6" name="Rounded Rectangle 75"/>
          <p:cNvSpPr/>
          <p:nvPr/>
        </p:nvSpPr>
        <p:spPr>
          <a:xfrm>
            <a:off x="5257800" y="5562600"/>
            <a:ext cx="1295400" cy="914400"/>
          </a:xfrm>
          <a:prstGeom prst="roundRect">
            <a:avLst>
              <a:gd name="adj" fmla="val 8434"/>
            </a:avLst>
          </a:prstGeom>
          <a:noFill/>
          <a:ln>
            <a:solidFill>
              <a:srgbClr val="00B0F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7" name="TextBox 143"/>
          <p:cNvSpPr txBox="1">
            <a:spLocks noChangeArrowheads="1"/>
          </p:cNvSpPr>
          <p:nvPr/>
        </p:nvSpPr>
        <p:spPr bwMode="auto">
          <a:xfrm>
            <a:off x="685800" y="5953125"/>
            <a:ext cx="1219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>
                <a:solidFill>
                  <a:schemeClr val="bg1"/>
                </a:solidFill>
                <a:cs typeface="Arial" charset="0"/>
              </a:rPr>
              <a:t>T2EC for Rank 1 data</a:t>
            </a:r>
          </a:p>
        </p:txBody>
      </p:sp>
      <p:sp>
        <p:nvSpPr>
          <p:cNvPr id="78" name="TextBox 149"/>
          <p:cNvSpPr txBox="1">
            <a:spLocks noChangeArrowheads="1"/>
          </p:cNvSpPr>
          <p:nvPr/>
        </p:nvSpPr>
        <p:spPr bwMode="auto">
          <a:xfrm>
            <a:off x="3048000" y="3733800"/>
            <a:ext cx="533400" cy="23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900">
                <a:solidFill>
                  <a:schemeClr val="bg1"/>
                </a:solidFill>
                <a:cs typeface="Arial" charset="0"/>
              </a:rPr>
              <a:t>0000</a:t>
            </a:r>
          </a:p>
        </p:txBody>
      </p:sp>
      <p:sp>
        <p:nvSpPr>
          <p:cNvPr id="79" name="TextBox 151"/>
          <p:cNvSpPr txBox="1">
            <a:spLocks noChangeArrowheads="1"/>
          </p:cNvSpPr>
          <p:nvPr/>
        </p:nvSpPr>
        <p:spPr bwMode="auto">
          <a:xfrm>
            <a:off x="3048000" y="3962400"/>
            <a:ext cx="533400" cy="23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900">
                <a:solidFill>
                  <a:schemeClr val="bg1"/>
                </a:solidFill>
                <a:cs typeface="Arial" charset="0"/>
              </a:rPr>
              <a:t>0080</a:t>
            </a:r>
          </a:p>
        </p:txBody>
      </p:sp>
      <p:sp>
        <p:nvSpPr>
          <p:cNvPr id="80" name="TextBox 152"/>
          <p:cNvSpPr txBox="1">
            <a:spLocks noChangeArrowheads="1"/>
          </p:cNvSpPr>
          <p:nvPr/>
        </p:nvSpPr>
        <p:spPr bwMode="auto">
          <a:xfrm>
            <a:off x="3048000" y="4191000"/>
            <a:ext cx="533400" cy="23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900">
                <a:solidFill>
                  <a:schemeClr val="bg1"/>
                </a:solidFill>
                <a:cs typeface="Arial" charset="0"/>
              </a:rPr>
              <a:t>0100</a:t>
            </a:r>
          </a:p>
        </p:txBody>
      </p:sp>
      <p:sp>
        <p:nvSpPr>
          <p:cNvPr id="81" name="TextBox 153"/>
          <p:cNvSpPr txBox="1">
            <a:spLocks noChangeArrowheads="1"/>
          </p:cNvSpPr>
          <p:nvPr/>
        </p:nvSpPr>
        <p:spPr bwMode="auto">
          <a:xfrm>
            <a:off x="3048000" y="4419600"/>
            <a:ext cx="533400" cy="23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900">
                <a:solidFill>
                  <a:schemeClr val="bg1"/>
                </a:solidFill>
                <a:cs typeface="Arial" charset="0"/>
              </a:rPr>
              <a:t>0180</a:t>
            </a:r>
          </a:p>
        </p:txBody>
      </p:sp>
      <p:sp>
        <p:nvSpPr>
          <p:cNvPr id="82" name="TextBox 154"/>
          <p:cNvSpPr txBox="1">
            <a:spLocks noChangeArrowheads="1"/>
          </p:cNvSpPr>
          <p:nvPr/>
        </p:nvSpPr>
        <p:spPr bwMode="auto">
          <a:xfrm>
            <a:off x="3048000" y="4648200"/>
            <a:ext cx="533400" cy="23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900">
                <a:solidFill>
                  <a:schemeClr val="bg1"/>
                </a:solidFill>
                <a:cs typeface="Arial" charset="0"/>
              </a:rPr>
              <a:t>0200</a:t>
            </a:r>
          </a:p>
        </p:txBody>
      </p:sp>
      <p:sp>
        <p:nvSpPr>
          <p:cNvPr id="83" name="TextBox 155"/>
          <p:cNvSpPr txBox="1">
            <a:spLocks noChangeArrowheads="1"/>
          </p:cNvSpPr>
          <p:nvPr/>
        </p:nvSpPr>
        <p:spPr bwMode="auto">
          <a:xfrm>
            <a:off x="3048000" y="4876800"/>
            <a:ext cx="533400" cy="23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900">
                <a:solidFill>
                  <a:schemeClr val="bg1"/>
                </a:solidFill>
                <a:cs typeface="Arial" charset="0"/>
              </a:rPr>
              <a:t>0280</a:t>
            </a:r>
          </a:p>
        </p:txBody>
      </p:sp>
      <p:sp>
        <p:nvSpPr>
          <p:cNvPr id="84" name="TextBox 156"/>
          <p:cNvSpPr txBox="1">
            <a:spLocks noChangeArrowheads="1"/>
          </p:cNvSpPr>
          <p:nvPr/>
        </p:nvSpPr>
        <p:spPr bwMode="auto">
          <a:xfrm>
            <a:off x="3048000" y="5105400"/>
            <a:ext cx="533400" cy="23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900">
                <a:solidFill>
                  <a:schemeClr val="bg1"/>
                </a:solidFill>
                <a:cs typeface="Arial" charset="0"/>
              </a:rPr>
              <a:t>0300</a:t>
            </a:r>
          </a:p>
        </p:txBody>
      </p:sp>
      <p:sp>
        <p:nvSpPr>
          <p:cNvPr id="85" name="TextBox 157"/>
          <p:cNvSpPr txBox="1">
            <a:spLocks noChangeArrowheads="1"/>
          </p:cNvSpPr>
          <p:nvPr/>
        </p:nvSpPr>
        <p:spPr bwMode="auto">
          <a:xfrm>
            <a:off x="3048000" y="5334000"/>
            <a:ext cx="533400" cy="23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900">
                <a:solidFill>
                  <a:schemeClr val="bg1"/>
                </a:solidFill>
                <a:cs typeface="Arial" charset="0"/>
              </a:rPr>
              <a:t>0380</a:t>
            </a:r>
          </a:p>
        </p:txBody>
      </p:sp>
      <p:sp>
        <p:nvSpPr>
          <p:cNvPr id="86" name="TextBox 158"/>
          <p:cNvSpPr txBox="1">
            <a:spLocks noChangeArrowheads="1"/>
          </p:cNvSpPr>
          <p:nvPr/>
        </p:nvSpPr>
        <p:spPr bwMode="auto">
          <a:xfrm>
            <a:off x="3048000" y="5562600"/>
            <a:ext cx="533400" cy="23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900">
                <a:solidFill>
                  <a:schemeClr val="bg1"/>
                </a:solidFill>
                <a:cs typeface="Arial" charset="0"/>
              </a:rPr>
              <a:t>0400</a:t>
            </a:r>
          </a:p>
        </p:txBody>
      </p:sp>
      <p:sp>
        <p:nvSpPr>
          <p:cNvPr id="87" name="TextBox 159"/>
          <p:cNvSpPr txBox="1">
            <a:spLocks noChangeArrowheads="1"/>
          </p:cNvSpPr>
          <p:nvPr/>
        </p:nvSpPr>
        <p:spPr bwMode="auto">
          <a:xfrm>
            <a:off x="3048000" y="5791200"/>
            <a:ext cx="533400" cy="23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900">
                <a:solidFill>
                  <a:schemeClr val="bg1"/>
                </a:solidFill>
                <a:cs typeface="Arial" charset="0"/>
              </a:rPr>
              <a:t>0480</a:t>
            </a:r>
          </a:p>
        </p:txBody>
      </p:sp>
      <p:sp>
        <p:nvSpPr>
          <p:cNvPr id="88" name="TextBox 160"/>
          <p:cNvSpPr txBox="1">
            <a:spLocks noChangeArrowheads="1"/>
          </p:cNvSpPr>
          <p:nvPr/>
        </p:nvSpPr>
        <p:spPr bwMode="auto">
          <a:xfrm>
            <a:off x="3048000" y="6019800"/>
            <a:ext cx="533400" cy="23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900">
                <a:solidFill>
                  <a:schemeClr val="bg1"/>
                </a:solidFill>
                <a:cs typeface="Arial" charset="0"/>
              </a:rPr>
              <a:t>0500</a:t>
            </a:r>
          </a:p>
        </p:txBody>
      </p:sp>
      <p:sp>
        <p:nvSpPr>
          <p:cNvPr id="89" name="TextBox 161"/>
          <p:cNvSpPr txBox="1">
            <a:spLocks noChangeArrowheads="1"/>
          </p:cNvSpPr>
          <p:nvPr/>
        </p:nvSpPr>
        <p:spPr bwMode="auto">
          <a:xfrm>
            <a:off x="3048000" y="6248400"/>
            <a:ext cx="533400" cy="23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900">
                <a:solidFill>
                  <a:schemeClr val="bg1"/>
                </a:solidFill>
                <a:cs typeface="Arial" charset="0"/>
              </a:rPr>
              <a:t>0580</a:t>
            </a:r>
          </a:p>
        </p:txBody>
      </p:sp>
      <p:sp>
        <p:nvSpPr>
          <p:cNvPr id="90" name="TextBox 163"/>
          <p:cNvSpPr txBox="1">
            <a:spLocks noChangeArrowheads="1"/>
          </p:cNvSpPr>
          <p:nvPr/>
        </p:nvSpPr>
        <p:spPr bwMode="auto">
          <a:xfrm>
            <a:off x="4800600" y="3732213"/>
            <a:ext cx="533400" cy="23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900">
                <a:solidFill>
                  <a:schemeClr val="bg1"/>
                </a:solidFill>
                <a:cs typeface="Arial" charset="0"/>
              </a:rPr>
              <a:t>0040</a:t>
            </a:r>
          </a:p>
        </p:txBody>
      </p:sp>
      <p:sp>
        <p:nvSpPr>
          <p:cNvPr id="91" name="TextBox 164"/>
          <p:cNvSpPr txBox="1">
            <a:spLocks noChangeArrowheads="1"/>
          </p:cNvSpPr>
          <p:nvPr/>
        </p:nvSpPr>
        <p:spPr bwMode="auto">
          <a:xfrm>
            <a:off x="4800600" y="3960813"/>
            <a:ext cx="533400" cy="23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900">
                <a:solidFill>
                  <a:schemeClr val="bg1"/>
                </a:solidFill>
                <a:cs typeface="Arial" charset="0"/>
              </a:rPr>
              <a:t>00c0</a:t>
            </a:r>
          </a:p>
        </p:txBody>
      </p:sp>
      <p:sp>
        <p:nvSpPr>
          <p:cNvPr id="92" name="TextBox 165"/>
          <p:cNvSpPr txBox="1">
            <a:spLocks noChangeArrowheads="1"/>
          </p:cNvSpPr>
          <p:nvPr/>
        </p:nvSpPr>
        <p:spPr bwMode="auto">
          <a:xfrm>
            <a:off x="4800600" y="4189413"/>
            <a:ext cx="533400" cy="23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900">
                <a:solidFill>
                  <a:schemeClr val="bg1"/>
                </a:solidFill>
                <a:cs typeface="Arial" charset="0"/>
              </a:rPr>
              <a:t>0140</a:t>
            </a:r>
          </a:p>
        </p:txBody>
      </p:sp>
      <p:sp>
        <p:nvSpPr>
          <p:cNvPr id="93" name="TextBox 166"/>
          <p:cNvSpPr txBox="1">
            <a:spLocks noChangeArrowheads="1"/>
          </p:cNvSpPr>
          <p:nvPr/>
        </p:nvSpPr>
        <p:spPr bwMode="auto">
          <a:xfrm>
            <a:off x="4800600" y="4418013"/>
            <a:ext cx="533400" cy="23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900">
                <a:solidFill>
                  <a:schemeClr val="bg1"/>
                </a:solidFill>
                <a:cs typeface="Arial" charset="0"/>
              </a:rPr>
              <a:t>01c0</a:t>
            </a:r>
          </a:p>
        </p:txBody>
      </p:sp>
      <p:sp>
        <p:nvSpPr>
          <p:cNvPr id="94" name="TextBox 167"/>
          <p:cNvSpPr txBox="1">
            <a:spLocks noChangeArrowheads="1"/>
          </p:cNvSpPr>
          <p:nvPr/>
        </p:nvSpPr>
        <p:spPr bwMode="auto">
          <a:xfrm>
            <a:off x="4800600" y="4646613"/>
            <a:ext cx="533400" cy="23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900">
                <a:solidFill>
                  <a:schemeClr val="bg1"/>
                </a:solidFill>
                <a:cs typeface="Arial" charset="0"/>
              </a:rPr>
              <a:t>0240</a:t>
            </a:r>
          </a:p>
        </p:txBody>
      </p:sp>
      <p:sp>
        <p:nvSpPr>
          <p:cNvPr id="95" name="TextBox 168"/>
          <p:cNvSpPr txBox="1">
            <a:spLocks noChangeArrowheads="1"/>
          </p:cNvSpPr>
          <p:nvPr/>
        </p:nvSpPr>
        <p:spPr bwMode="auto">
          <a:xfrm>
            <a:off x="4800600" y="4875213"/>
            <a:ext cx="533400" cy="23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900">
                <a:solidFill>
                  <a:schemeClr val="bg1"/>
                </a:solidFill>
                <a:cs typeface="Arial" charset="0"/>
              </a:rPr>
              <a:t>02c0</a:t>
            </a:r>
          </a:p>
        </p:txBody>
      </p:sp>
      <p:sp>
        <p:nvSpPr>
          <p:cNvPr id="96" name="TextBox 169"/>
          <p:cNvSpPr txBox="1">
            <a:spLocks noChangeArrowheads="1"/>
          </p:cNvSpPr>
          <p:nvPr/>
        </p:nvSpPr>
        <p:spPr bwMode="auto">
          <a:xfrm>
            <a:off x="4800600" y="5103813"/>
            <a:ext cx="533400" cy="23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900">
                <a:solidFill>
                  <a:schemeClr val="bg1"/>
                </a:solidFill>
                <a:cs typeface="Arial" charset="0"/>
              </a:rPr>
              <a:t>0340</a:t>
            </a:r>
          </a:p>
        </p:txBody>
      </p:sp>
      <p:sp>
        <p:nvSpPr>
          <p:cNvPr id="97" name="TextBox 170"/>
          <p:cNvSpPr txBox="1">
            <a:spLocks noChangeArrowheads="1"/>
          </p:cNvSpPr>
          <p:nvPr/>
        </p:nvSpPr>
        <p:spPr bwMode="auto">
          <a:xfrm>
            <a:off x="4800600" y="5332413"/>
            <a:ext cx="533400" cy="23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900">
                <a:solidFill>
                  <a:schemeClr val="bg1"/>
                </a:solidFill>
                <a:cs typeface="Arial" charset="0"/>
              </a:rPr>
              <a:t>03c0</a:t>
            </a:r>
          </a:p>
        </p:txBody>
      </p:sp>
      <p:sp>
        <p:nvSpPr>
          <p:cNvPr id="98" name="TextBox 171"/>
          <p:cNvSpPr txBox="1">
            <a:spLocks noChangeArrowheads="1"/>
          </p:cNvSpPr>
          <p:nvPr/>
        </p:nvSpPr>
        <p:spPr bwMode="auto">
          <a:xfrm>
            <a:off x="4800600" y="5561013"/>
            <a:ext cx="533400" cy="23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900">
                <a:solidFill>
                  <a:schemeClr val="bg1"/>
                </a:solidFill>
                <a:cs typeface="Arial" charset="0"/>
              </a:rPr>
              <a:t>0440</a:t>
            </a:r>
          </a:p>
        </p:txBody>
      </p:sp>
      <p:sp>
        <p:nvSpPr>
          <p:cNvPr id="99" name="TextBox 172"/>
          <p:cNvSpPr txBox="1">
            <a:spLocks noChangeArrowheads="1"/>
          </p:cNvSpPr>
          <p:nvPr/>
        </p:nvSpPr>
        <p:spPr bwMode="auto">
          <a:xfrm>
            <a:off x="4800600" y="5789613"/>
            <a:ext cx="533400" cy="23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900">
                <a:solidFill>
                  <a:schemeClr val="bg1"/>
                </a:solidFill>
                <a:cs typeface="Arial" charset="0"/>
              </a:rPr>
              <a:t>04c0</a:t>
            </a:r>
          </a:p>
        </p:txBody>
      </p:sp>
      <p:sp>
        <p:nvSpPr>
          <p:cNvPr id="100" name="TextBox 173"/>
          <p:cNvSpPr txBox="1">
            <a:spLocks noChangeArrowheads="1"/>
          </p:cNvSpPr>
          <p:nvPr/>
        </p:nvSpPr>
        <p:spPr bwMode="auto">
          <a:xfrm>
            <a:off x="4800600" y="6018213"/>
            <a:ext cx="533400" cy="23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900">
                <a:solidFill>
                  <a:schemeClr val="bg1"/>
                </a:solidFill>
                <a:cs typeface="Arial" charset="0"/>
              </a:rPr>
              <a:t>0540</a:t>
            </a:r>
          </a:p>
        </p:txBody>
      </p:sp>
      <p:sp>
        <p:nvSpPr>
          <p:cNvPr id="101" name="TextBox 174"/>
          <p:cNvSpPr txBox="1">
            <a:spLocks noChangeArrowheads="1"/>
          </p:cNvSpPr>
          <p:nvPr/>
        </p:nvSpPr>
        <p:spPr bwMode="auto">
          <a:xfrm>
            <a:off x="4800600" y="6246813"/>
            <a:ext cx="533400" cy="23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900">
                <a:solidFill>
                  <a:schemeClr val="bg1"/>
                </a:solidFill>
                <a:cs typeface="Arial" charset="0"/>
              </a:rPr>
              <a:t>05c0</a:t>
            </a:r>
          </a:p>
        </p:txBody>
      </p:sp>
      <p:sp>
        <p:nvSpPr>
          <p:cNvPr id="102" name="TextBox 179"/>
          <p:cNvSpPr txBox="1">
            <a:spLocks noChangeArrowheads="1"/>
          </p:cNvSpPr>
          <p:nvPr/>
        </p:nvSpPr>
        <p:spPr bwMode="auto">
          <a:xfrm>
            <a:off x="1981200" y="2971800"/>
            <a:ext cx="12192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  <a:cs typeface="Arial" charset="0"/>
              </a:rPr>
              <a:t>Rd: 0x0180</a:t>
            </a:r>
          </a:p>
        </p:txBody>
      </p:sp>
      <p:sp>
        <p:nvSpPr>
          <p:cNvPr id="103" name="Oval 102"/>
          <p:cNvSpPr/>
          <p:nvPr/>
        </p:nvSpPr>
        <p:spPr>
          <a:xfrm>
            <a:off x="1752600" y="2971800"/>
            <a:ext cx="228600" cy="2286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</a:t>
            </a:r>
          </a:p>
        </p:txBody>
      </p:sp>
      <p:sp>
        <p:nvSpPr>
          <p:cNvPr id="104" name="TextBox 181"/>
          <p:cNvSpPr txBox="1">
            <a:spLocks noChangeArrowheads="1"/>
          </p:cNvSpPr>
          <p:nvPr/>
        </p:nvSpPr>
        <p:spPr bwMode="auto">
          <a:xfrm>
            <a:off x="7010400" y="152400"/>
            <a:ext cx="12192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>
                <a:solidFill>
                  <a:schemeClr val="bg1"/>
                </a:solidFill>
                <a:cs typeface="Arial" charset="0"/>
              </a:rPr>
              <a:t>PA: 0x0180</a:t>
            </a:r>
          </a:p>
        </p:txBody>
      </p:sp>
      <p:sp>
        <p:nvSpPr>
          <p:cNvPr id="105" name="Oval 104"/>
          <p:cNvSpPr/>
          <p:nvPr/>
        </p:nvSpPr>
        <p:spPr>
          <a:xfrm>
            <a:off x="6781800" y="152400"/>
            <a:ext cx="228600" cy="2286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</a:t>
            </a:r>
          </a:p>
        </p:txBody>
      </p:sp>
      <p:sp>
        <p:nvSpPr>
          <p:cNvPr id="106" name="TextBox 183"/>
          <p:cNvSpPr txBox="1">
            <a:spLocks noChangeArrowheads="1"/>
          </p:cNvSpPr>
          <p:nvPr/>
        </p:nvSpPr>
        <p:spPr bwMode="auto">
          <a:xfrm>
            <a:off x="7620000" y="2438400"/>
            <a:ext cx="9906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>
                <a:solidFill>
                  <a:schemeClr val="bg1"/>
                </a:solidFill>
                <a:cs typeface="Arial" charset="0"/>
              </a:rPr>
              <a:t>EA: 0x0550</a:t>
            </a:r>
          </a:p>
        </p:txBody>
      </p:sp>
      <p:sp>
        <p:nvSpPr>
          <p:cNvPr id="107" name="Oval 106"/>
          <p:cNvSpPr/>
          <p:nvPr/>
        </p:nvSpPr>
        <p:spPr>
          <a:xfrm>
            <a:off x="7391400" y="2438400"/>
            <a:ext cx="228600" cy="2286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</a:t>
            </a:r>
          </a:p>
        </p:txBody>
      </p:sp>
      <p:sp>
        <p:nvSpPr>
          <p:cNvPr id="108" name="Rounded Rectangle 107"/>
          <p:cNvSpPr/>
          <p:nvPr/>
        </p:nvSpPr>
        <p:spPr>
          <a:xfrm>
            <a:off x="5334000" y="2438400"/>
            <a:ext cx="1143000" cy="228600"/>
          </a:xfrm>
          <a:prstGeom prst="roundRect">
            <a:avLst>
              <a:gd name="adj" fmla="val 19755"/>
            </a:avLst>
          </a:prstGeom>
          <a:noFill/>
          <a:ln>
            <a:solidFill>
              <a:srgbClr val="FF0909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9" name="Rounded Rectangle 108"/>
          <p:cNvSpPr/>
          <p:nvPr/>
        </p:nvSpPr>
        <p:spPr>
          <a:xfrm>
            <a:off x="5334000" y="6019800"/>
            <a:ext cx="1143000" cy="228600"/>
          </a:xfrm>
          <a:prstGeom prst="roundRect">
            <a:avLst>
              <a:gd name="adj" fmla="val 19755"/>
            </a:avLst>
          </a:prstGeom>
          <a:noFill/>
          <a:ln>
            <a:solidFill>
              <a:srgbClr val="FF0909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0" name="TextBox 189"/>
          <p:cNvSpPr txBox="1">
            <a:spLocks noChangeArrowheads="1"/>
          </p:cNvSpPr>
          <p:nvPr/>
        </p:nvSpPr>
        <p:spPr bwMode="auto">
          <a:xfrm>
            <a:off x="7264400" y="2971800"/>
            <a:ext cx="12192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>
                <a:solidFill>
                  <a:schemeClr val="bg1"/>
                </a:solidFill>
                <a:cs typeface="Arial" charset="0"/>
              </a:rPr>
              <a:t>Rd: 0x0540</a:t>
            </a:r>
          </a:p>
        </p:txBody>
      </p:sp>
      <p:sp>
        <p:nvSpPr>
          <p:cNvPr id="111" name="Oval 110"/>
          <p:cNvSpPr/>
          <p:nvPr/>
        </p:nvSpPr>
        <p:spPr>
          <a:xfrm>
            <a:off x="7035800" y="2971800"/>
            <a:ext cx="228600" cy="2286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4</a:t>
            </a:r>
          </a:p>
        </p:txBody>
      </p:sp>
      <p:sp>
        <p:nvSpPr>
          <p:cNvPr id="112" name="Rounded Rectangle 111"/>
          <p:cNvSpPr/>
          <p:nvPr/>
        </p:nvSpPr>
        <p:spPr>
          <a:xfrm>
            <a:off x="533400" y="76200"/>
            <a:ext cx="8077200" cy="2743200"/>
          </a:xfrm>
          <a:prstGeom prst="roundRect">
            <a:avLst>
              <a:gd name="adj" fmla="val 3107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3" name="Rounded Rectangle 112"/>
          <p:cNvSpPr/>
          <p:nvPr/>
        </p:nvSpPr>
        <p:spPr>
          <a:xfrm>
            <a:off x="533400" y="3429000"/>
            <a:ext cx="8077200" cy="3352800"/>
          </a:xfrm>
          <a:prstGeom prst="roundRect">
            <a:avLst>
              <a:gd name="adj" fmla="val 1821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4" name="Rectangle 113"/>
          <p:cNvSpPr/>
          <p:nvPr/>
        </p:nvSpPr>
        <p:spPr>
          <a:xfrm>
            <a:off x="5334000" y="838200"/>
            <a:ext cx="1143000" cy="228600"/>
          </a:xfrm>
          <a:prstGeom prst="rect">
            <a:avLst/>
          </a:prstGeom>
          <a:solidFill>
            <a:schemeClr val="bg1">
              <a:lumMod val="65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</a:t>
            </a:r>
          </a:p>
        </p:txBody>
      </p:sp>
      <p:sp>
        <p:nvSpPr>
          <p:cNvPr id="115" name="Rectangle 114"/>
          <p:cNvSpPr/>
          <p:nvPr/>
        </p:nvSpPr>
        <p:spPr>
          <a:xfrm>
            <a:off x="5334000" y="3962400"/>
            <a:ext cx="1143000" cy="228600"/>
          </a:xfrm>
          <a:prstGeom prst="rect">
            <a:avLst/>
          </a:prstGeom>
          <a:solidFill>
            <a:schemeClr val="bg1">
              <a:lumMod val="65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</a:t>
            </a:r>
          </a:p>
        </p:txBody>
      </p:sp>
      <p:cxnSp>
        <p:nvCxnSpPr>
          <p:cNvPr id="116" name="Curved Connector 98"/>
          <p:cNvCxnSpPr>
            <a:stCxn id="109" idx="3"/>
            <a:endCxn id="108" idx="3"/>
          </p:cNvCxnSpPr>
          <p:nvPr/>
        </p:nvCxnSpPr>
        <p:spPr>
          <a:xfrm flipV="1">
            <a:off x="6477000" y="2552700"/>
            <a:ext cx="1588" cy="3581400"/>
          </a:xfrm>
          <a:prstGeom prst="curvedConnector3">
            <a:avLst>
              <a:gd name="adj1" fmla="val 41013552"/>
            </a:avLst>
          </a:prstGeom>
          <a:ln w="19050">
            <a:solidFill>
              <a:schemeClr val="bg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7" name="TextBox 176"/>
          <p:cNvSpPr txBox="1">
            <a:spLocks noChangeArrowheads="1"/>
          </p:cNvSpPr>
          <p:nvPr/>
        </p:nvSpPr>
        <p:spPr bwMode="auto">
          <a:xfrm>
            <a:off x="6858000" y="5953125"/>
            <a:ext cx="1219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>
                <a:solidFill>
                  <a:schemeClr val="bg1"/>
                </a:solidFill>
                <a:cs typeface="Arial" charset="0"/>
              </a:rPr>
              <a:t>T2EC for Rank 0 data</a:t>
            </a:r>
          </a:p>
        </p:txBody>
      </p:sp>
      <p:cxnSp>
        <p:nvCxnSpPr>
          <p:cNvPr id="118" name="Curved Connector 98"/>
          <p:cNvCxnSpPr>
            <a:stCxn id="114" idx="1"/>
            <a:endCxn id="115" idx="1"/>
          </p:cNvCxnSpPr>
          <p:nvPr/>
        </p:nvCxnSpPr>
        <p:spPr>
          <a:xfrm rot="10800000" flipV="1">
            <a:off x="5334000" y="952500"/>
            <a:ext cx="1588" cy="3124200"/>
          </a:xfrm>
          <a:prstGeom prst="curvedConnector3">
            <a:avLst>
              <a:gd name="adj1" fmla="val 18911026"/>
            </a:avLst>
          </a:prstGeom>
          <a:ln w="19050">
            <a:solidFill>
              <a:schemeClr val="bg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9" name="TextBox 195"/>
          <p:cNvSpPr txBox="1">
            <a:spLocks noChangeArrowheads="1"/>
          </p:cNvSpPr>
          <p:nvPr/>
        </p:nvSpPr>
        <p:spPr bwMode="auto">
          <a:xfrm>
            <a:off x="5334000" y="2971800"/>
            <a:ext cx="12192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>
                <a:solidFill>
                  <a:schemeClr val="bg1"/>
                </a:solidFill>
                <a:cs typeface="Arial" charset="0"/>
              </a:rPr>
              <a:t>Wr: 0x0140</a:t>
            </a:r>
          </a:p>
        </p:txBody>
      </p:sp>
      <p:sp>
        <p:nvSpPr>
          <p:cNvPr id="120" name="Oval 119"/>
          <p:cNvSpPr/>
          <p:nvPr/>
        </p:nvSpPr>
        <p:spPr>
          <a:xfrm>
            <a:off x="5105400" y="2971800"/>
            <a:ext cx="228600" cy="2286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5</a:t>
            </a:r>
          </a:p>
        </p:txBody>
      </p:sp>
      <p:cxnSp>
        <p:nvCxnSpPr>
          <p:cNvPr id="121" name="Curved Connector 198"/>
          <p:cNvCxnSpPr>
            <a:stCxn id="114" idx="3"/>
            <a:endCxn id="7" idx="0"/>
          </p:cNvCxnSpPr>
          <p:nvPr/>
        </p:nvCxnSpPr>
        <p:spPr>
          <a:xfrm>
            <a:off x="6477000" y="952500"/>
            <a:ext cx="723900" cy="266700"/>
          </a:xfrm>
          <a:prstGeom prst="curvedConnector2">
            <a:avLst/>
          </a:prstGeom>
          <a:ln w="19050">
            <a:solidFill>
              <a:schemeClr val="bg1">
                <a:lumMod val="65000"/>
              </a:schemeClr>
            </a:solidFill>
            <a:prstDash val="sysDash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Curved Connector 198"/>
          <p:cNvCxnSpPr>
            <a:stCxn id="8" idx="2"/>
            <a:endCxn id="32" idx="3"/>
          </p:cNvCxnSpPr>
          <p:nvPr/>
        </p:nvCxnSpPr>
        <p:spPr>
          <a:xfrm rot="5400000">
            <a:off x="4991100" y="114300"/>
            <a:ext cx="266700" cy="4152900"/>
          </a:xfrm>
          <a:prstGeom prst="curvedConnector2">
            <a:avLst/>
          </a:prstGeom>
          <a:ln w="19050">
            <a:solidFill>
              <a:schemeClr val="bg1">
                <a:lumMod val="65000"/>
              </a:schemeClr>
            </a:solidFill>
            <a:prstDash val="sysDash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" name="Rectangle 122"/>
          <p:cNvSpPr/>
          <p:nvPr/>
        </p:nvSpPr>
        <p:spPr>
          <a:xfrm>
            <a:off x="2057400" y="2209800"/>
            <a:ext cx="228600" cy="228600"/>
          </a:xfrm>
          <a:prstGeom prst="rect">
            <a:avLst/>
          </a:prstGeom>
          <a:solidFill>
            <a:schemeClr val="bg1">
              <a:lumMod val="65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</a:t>
            </a:r>
          </a:p>
        </p:txBody>
      </p:sp>
      <p:sp>
        <p:nvSpPr>
          <p:cNvPr id="124" name="Rounded Rectangle 123"/>
          <p:cNvSpPr/>
          <p:nvPr/>
        </p:nvSpPr>
        <p:spPr>
          <a:xfrm>
            <a:off x="1905000" y="2209800"/>
            <a:ext cx="1143000" cy="228600"/>
          </a:xfrm>
          <a:prstGeom prst="roundRect">
            <a:avLst>
              <a:gd name="adj" fmla="val 19755"/>
            </a:avLst>
          </a:prstGeom>
          <a:noFill/>
          <a:ln>
            <a:solidFill>
              <a:srgbClr val="FF0909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5" name="TextBox 219"/>
          <p:cNvSpPr txBox="1">
            <a:spLocks noChangeArrowheads="1"/>
          </p:cNvSpPr>
          <p:nvPr/>
        </p:nvSpPr>
        <p:spPr bwMode="auto">
          <a:xfrm>
            <a:off x="6781800" y="685800"/>
            <a:ext cx="12192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>
                <a:solidFill>
                  <a:schemeClr val="bg1"/>
                </a:solidFill>
                <a:cs typeface="Arial" charset="0"/>
              </a:rPr>
              <a:t>PA: 0x00c0</a:t>
            </a:r>
          </a:p>
        </p:txBody>
      </p:sp>
      <p:sp>
        <p:nvSpPr>
          <p:cNvPr id="126" name="Oval 125"/>
          <p:cNvSpPr/>
          <p:nvPr/>
        </p:nvSpPr>
        <p:spPr>
          <a:xfrm>
            <a:off x="6553200" y="685800"/>
            <a:ext cx="228600" cy="2286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6</a:t>
            </a:r>
          </a:p>
        </p:txBody>
      </p:sp>
      <p:sp>
        <p:nvSpPr>
          <p:cNvPr id="127" name="TextBox 226"/>
          <p:cNvSpPr txBox="1">
            <a:spLocks noChangeArrowheads="1"/>
          </p:cNvSpPr>
          <p:nvPr/>
        </p:nvSpPr>
        <p:spPr bwMode="auto">
          <a:xfrm>
            <a:off x="6858000" y="2133600"/>
            <a:ext cx="12192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>
                <a:solidFill>
                  <a:schemeClr val="bg1"/>
                </a:solidFill>
                <a:cs typeface="Arial" charset="0"/>
              </a:rPr>
              <a:t>EA: 0x0510</a:t>
            </a:r>
          </a:p>
        </p:txBody>
      </p:sp>
      <p:sp>
        <p:nvSpPr>
          <p:cNvPr id="128" name="Oval 127"/>
          <p:cNvSpPr/>
          <p:nvPr/>
        </p:nvSpPr>
        <p:spPr>
          <a:xfrm>
            <a:off x="6629400" y="2133600"/>
            <a:ext cx="228600" cy="2286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7</a:t>
            </a:r>
          </a:p>
        </p:txBody>
      </p:sp>
      <p:cxnSp>
        <p:nvCxnSpPr>
          <p:cNvPr id="129" name="Curved Connector 198"/>
          <p:cNvCxnSpPr>
            <a:stCxn id="131" idx="3"/>
            <a:endCxn id="124" idx="3"/>
          </p:cNvCxnSpPr>
          <p:nvPr/>
        </p:nvCxnSpPr>
        <p:spPr>
          <a:xfrm flipV="1">
            <a:off x="3048000" y="2324100"/>
            <a:ext cx="1588" cy="3810000"/>
          </a:xfrm>
          <a:prstGeom prst="curvedConnector3">
            <a:avLst>
              <a:gd name="adj1" fmla="val 37754168"/>
            </a:avLst>
          </a:prstGeom>
          <a:ln w="19050">
            <a:solidFill>
              <a:schemeClr val="bg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0" name="Rectangle 129"/>
          <p:cNvSpPr/>
          <p:nvPr/>
        </p:nvSpPr>
        <p:spPr>
          <a:xfrm>
            <a:off x="2057400" y="6019800"/>
            <a:ext cx="228600" cy="228600"/>
          </a:xfrm>
          <a:prstGeom prst="rect">
            <a:avLst/>
          </a:prstGeom>
          <a:solidFill>
            <a:schemeClr val="bg1">
              <a:lumMod val="65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</a:t>
            </a:r>
          </a:p>
        </p:txBody>
      </p:sp>
      <p:sp>
        <p:nvSpPr>
          <p:cNvPr id="131" name="Rounded Rectangle 130"/>
          <p:cNvSpPr/>
          <p:nvPr/>
        </p:nvSpPr>
        <p:spPr>
          <a:xfrm>
            <a:off x="1905000" y="6019800"/>
            <a:ext cx="1143000" cy="228600"/>
          </a:xfrm>
          <a:prstGeom prst="roundRect">
            <a:avLst>
              <a:gd name="adj" fmla="val 19755"/>
            </a:avLst>
          </a:prstGeom>
          <a:noFill/>
          <a:ln>
            <a:solidFill>
              <a:srgbClr val="FF0909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2" name="TextBox 239"/>
          <p:cNvSpPr txBox="1">
            <a:spLocks noChangeArrowheads="1"/>
          </p:cNvSpPr>
          <p:nvPr/>
        </p:nvSpPr>
        <p:spPr bwMode="auto">
          <a:xfrm>
            <a:off x="3810000" y="2971800"/>
            <a:ext cx="12192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>
                <a:solidFill>
                  <a:schemeClr val="bg1"/>
                </a:solidFill>
                <a:cs typeface="Arial" charset="0"/>
              </a:rPr>
              <a:t>Rd: 0x0510</a:t>
            </a:r>
          </a:p>
        </p:txBody>
      </p:sp>
      <p:sp>
        <p:nvSpPr>
          <p:cNvPr id="133" name="Oval 132"/>
          <p:cNvSpPr/>
          <p:nvPr/>
        </p:nvSpPr>
        <p:spPr>
          <a:xfrm>
            <a:off x="3581400" y="2971800"/>
            <a:ext cx="228600" cy="2286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8</a:t>
            </a:r>
          </a:p>
        </p:txBody>
      </p:sp>
      <p:sp>
        <p:nvSpPr>
          <p:cNvPr id="136" name="Rectangle 135"/>
          <p:cNvSpPr/>
          <p:nvPr/>
        </p:nvSpPr>
        <p:spPr>
          <a:xfrm>
            <a:off x="3048000" y="1295400"/>
            <a:ext cx="1143000" cy="228600"/>
          </a:xfrm>
          <a:prstGeom prst="rect">
            <a:avLst/>
          </a:prstGeom>
          <a:solidFill>
            <a:schemeClr val="tx1"/>
          </a:solidFill>
          <a:ln w="1270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43" grpId="0" animBg="1"/>
      <p:bldP spid="73" grpId="0" animBg="1"/>
      <p:bldP spid="74" grpId="0" animBg="1"/>
      <p:bldP spid="102" grpId="0"/>
      <p:bldP spid="103" grpId="0" animBg="1"/>
      <p:bldP spid="104" grpId="0"/>
      <p:bldP spid="105" grpId="0" animBg="1"/>
      <p:bldP spid="106" grpId="0"/>
      <p:bldP spid="107" grpId="0" animBg="1"/>
      <p:bldP spid="108" grpId="0" animBg="1"/>
      <p:bldP spid="109" grpId="0" animBg="1"/>
      <p:bldP spid="110" grpId="0"/>
      <p:bldP spid="110" grpId="1"/>
      <p:bldP spid="111" grpId="0" animBg="1"/>
      <p:bldP spid="111" grpId="1" animBg="1"/>
      <p:bldP spid="114" grpId="0" animBg="1"/>
      <p:bldP spid="115" grpId="0" animBg="1"/>
      <p:bldP spid="119" grpId="0"/>
      <p:bldP spid="120" grpId="0" animBg="1"/>
      <p:bldP spid="123" grpId="0" animBg="1"/>
      <p:bldP spid="124" grpId="0" animBg="1"/>
      <p:bldP spid="125" grpId="0"/>
      <p:bldP spid="126" grpId="0" animBg="1"/>
      <p:bldP spid="127" grpId="0"/>
      <p:bldP spid="128" grpId="0" animBg="1"/>
      <p:bldP spid="130" grpId="0" animBg="1"/>
      <p:bldP spid="131" grpId="0" animBg="1"/>
      <p:bldP spid="132" grpId="0"/>
      <p:bldP spid="13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Virtualized ECC – </a:t>
            </a:r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30B40-9C9D-45F1-8041-80A8CB8CB50B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 bwMode="blackWhite">
          <a:xfrm>
            <a:off x="6019800" y="1295400"/>
            <a:ext cx="1676400" cy="5181600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5867400" y="990600"/>
            <a:ext cx="22860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600" dirty="0" smtClean="0">
                <a:solidFill>
                  <a:schemeClr val="bg1"/>
                </a:solidFill>
                <a:latin typeface="Verdana" pitchFamily="34" charset="0"/>
                <a:cs typeface="Arial" charset="0"/>
              </a:rPr>
              <a:t>Physical Memory</a:t>
            </a:r>
            <a:endParaRPr lang="en-US" sz="1600" dirty="0">
              <a:solidFill>
                <a:schemeClr val="bg1"/>
              </a:solidFill>
              <a:latin typeface="Verdana" pitchFamily="34" charset="0"/>
              <a:cs typeface="Arial" charset="0"/>
            </a:endParaRP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6248400" y="6477000"/>
            <a:ext cx="14478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  <a:latin typeface="Verdana" pitchFamily="34" charset="0"/>
                <a:cs typeface="Arial" charset="0"/>
              </a:rPr>
              <a:t>Data</a:t>
            </a:r>
            <a:endParaRPr lang="en-US" sz="1400" dirty="0">
              <a:solidFill>
                <a:schemeClr val="bg1"/>
              </a:solidFill>
              <a:latin typeface="Verdana" pitchFamily="34" charset="0"/>
              <a:cs typeface="Arial" charset="0"/>
            </a:endParaRP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7467600" y="6477000"/>
            <a:ext cx="6858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  <a:latin typeface="Verdana" pitchFamily="34" charset="0"/>
                <a:cs typeface="Arial" charset="0"/>
              </a:rPr>
              <a:t>T1EC</a:t>
            </a:r>
            <a:endParaRPr lang="en-US" sz="1400" dirty="0">
              <a:solidFill>
                <a:schemeClr val="bg1"/>
              </a:solidFill>
              <a:latin typeface="Verdana" pitchFamily="34" charset="0"/>
              <a:cs typeface="Arial" charset="0"/>
            </a:endParaRPr>
          </a:p>
        </p:txBody>
      </p:sp>
      <p:sp>
        <p:nvSpPr>
          <p:cNvPr id="19" name="Rectangle 18"/>
          <p:cNvSpPr/>
          <p:nvPr/>
        </p:nvSpPr>
        <p:spPr bwMode="blackWhite">
          <a:xfrm flipH="1">
            <a:off x="7696200" y="1295400"/>
            <a:ext cx="304800" cy="5181600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 bwMode="blackWhite">
          <a:xfrm>
            <a:off x="1752600" y="1371600"/>
            <a:ext cx="1676400" cy="5181600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1447800" y="1066800"/>
            <a:ext cx="24384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600" dirty="0" smtClean="0">
                <a:solidFill>
                  <a:schemeClr val="bg1"/>
                </a:solidFill>
                <a:latin typeface="Verdana" pitchFamily="34" charset="0"/>
                <a:cs typeface="Arial" charset="0"/>
              </a:rPr>
              <a:t>Virtual Address space</a:t>
            </a:r>
            <a:endParaRPr lang="en-US" sz="1600" dirty="0">
              <a:solidFill>
                <a:schemeClr val="bg1"/>
              </a:solidFill>
              <a:latin typeface="Verdana" pitchFamily="34" charset="0"/>
              <a:cs typeface="Arial" charset="0"/>
            </a:endParaRPr>
          </a:p>
        </p:txBody>
      </p:sp>
      <p:cxnSp>
        <p:nvCxnSpPr>
          <p:cNvPr id="35" name="Straight Arrow Connector 34"/>
          <p:cNvCxnSpPr>
            <a:stCxn id="25" idx="3"/>
            <a:endCxn id="7" idx="1"/>
          </p:cNvCxnSpPr>
          <p:nvPr/>
        </p:nvCxnSpPr>
        <p:spPr>
          <a:xfrm flipV="1">
            <a:off x="3429000" y="2019300"/>
            <a:ext cx="2590800" cy="152400"/>
          </a:xfrm>
          <a:prstGeom prst="straightConnector1">
            <a:avLst/>
          </a:prstGeom>
          <a:ln>
            <a:tailEnd type="triangle" w="lg" len="lg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>
            <a:stCxn id="43" idx="3"/>
            <a:endCxn id="44" idx="1"/>
          </p:cNvCxnSpPr>
          <p:nvPr/>
        </p:nvCxnSpPr>
        <p:spPr>
          <a:xfrm flipV="1">
            <a:off x="3429000" y="3009900"/>
            <a:ext cx="2590800" cy="152400"/>
          </a:xfrm>
          <a:prstGeom prst="straightConnector1">
            <a:avLst/>
          </a:prstGeom>
          <a:ln>
            <a:tailEnd type="triangle" w="lg" len="lg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>
            <a:stCxn id="51" idx="3"/>
            <a:endCxn id="52" idx="1"/>
          </p:cNvCxnSpPr>
          <p:nvPr/>
        </p:nvCxnSpPr>
        <p:spPr>
          <a:xfrm flipV="1">
            <a:off x="3429000" y="4000500"/>
            <a:ext cx="2590800" cy="152400"/>
          </a:xfrm>
          <a:prstGeom prst="straightConnector1">
            <a:avLst/>
          </a:prstGeom>
          <a:ln>
            <a:tailEnd type="triangle" w="lg" len="lg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77" name="TextBox 76"/>
          <p:cNvSpPr txBox="1">
            <a:spLocks noChangeArrowheads="1"/>
          </p:cNvSpPr>
          <p:nvPr/>
        </p:nvSpPr>
        <p:spPr bwMode="auto">
          <a:xfrm>
            <a:off x="0" y="1905000"/>
            <a:ext cx="18288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600" dirty="0" smtClean="0">
                <a:solidFill>
                  <a:schemeClr val="bg1"/>
                </a:solidFill>
                <a:latin typeface="Verdana" pitchFamily="34" charset="0"/>
                <a:cs typeface="Arial" charset="0"/>
              </a:rPr>
              <a:t>Low</a:t>
            </a:r>
            <a:endParaRPr lang="en-US" sz="1600" dirty="0">
              <a:solidFill>
                <a:schemeClr val="bg1"/>
              </a:solidFill>
              <a:latin typeface="Verdana" pitchFamily="34" charset="0"/>
              <a:cs typeface="Arial" charset="0"/>
            </a:endParaRPr>
          </a:p>
        </p:txBody>
      </p:sp>
      <p:sp>
        <p:nvSpPr>
          <p:cNvPr id="79" name="TextBox 78"/>
          <p:cNvSpPr txBox="1">
            <a:spLocks noChangeArrowheads="1"/>
          </p:cNvSpPr>
          <p:nvPr/>
        </p:nvSpPr>
        <p:spPr bwMode="auto">
          <a:xfrm>
            <a:off x="0" y="4081046"/>
            <a:ext cx="18288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600" dirty="0" smtClean="0">
                <a:solidFill>
                  <a:schemeClr val="bg1"/>
                </a:solidFill>
                <a:latin typeface="Verdana" pitchFamily="34" charset="0"/>
                <a:cs typeface="Arial" charset="0"/>
              </a:rPr>
              <a:t>High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3886200" y="2133600"/>
            <a:ext cx="1905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B0F0"/>
                </a:solidFill>
                <a:latin typeface="Verdana" pitchFamily="34" charset="0"/>
              </a:rPr>
              <a:t>Virtual Page to Physical Frame mapping</a:t>
            </a:r>
            <a:endParaRPr lang="en-US" dirty="0">
              <a:solidFill>
                <a:srgbClr val="00B0F0"/>
              </a:solidFill>
              <a:latin typeface="Verdana" pitchFamily="34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3733800" y="5334000"/>
            <a:ext cx="1905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92D050"/>
                </a:solidFill>
                <a:latin typeface="Verdana" pitchFamily="34" charset="0"/>
              </a:rPr>
              <a:t>Physical Frame to ECC Page mapping</a:t>
            </a:r>
            <a:endParaRPr lang="en-US" dirty="0">
              <a:solidFill>
                <a:srgbClr val="92D050"/>
              </a:solidFill>
              <a:latin typeface="Verdana" pitchFamily="34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7848600" y="3962400"/>
            <a:ext cx="129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solidFill>
                  <a:schemeClr val="bg1"/>
                </a:solidFill>
                <a:latin typeface="Verdana" pitchFamily="34" charset="0"/>
              </a:rPr>
              <a:t>T2EC for </a:t>
            </a:r>
            <a:r>
              <a:rPr lang="en-US" dirty="0" err="1" smtClean="0">
                <a:solidFill>
                  <a:schemeClr val="bg1"/>
                </a:solidFill>
                <a:latin typeface="Verdana" pitchFamily="34" charset="0"/>
              </a:rPr>
              <a:t>Chipkill</a:t>
            </a:r>
            <a:r>
              <a:rPr lang="en-US" dirty="0" smtClean="0">
                <a:solidFill>
                  <a:schemeClr val="bg1"/>
                </a:solidFill>
                <a:latin typeface="Verdana" pitchFamily="34" charset="0"/>
              </a:rPr>
              <a:t> </a:t>
            </a:r>
            <a:endParaRPr lang="en-US" dirty="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7848600" y="5638800"/>
            <a:ext cx="1295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solidFill>
                  <a:schemeClr val="bg1"/>
                </a:solidFill>
                <a:latin typeface="Verdana" pitchFamily="34" charset="0"/>
              </a:rPr>
              <a:t>T2EC for </a:t>
            </a:r>
          </a:p>
          <a:p>
            <a:pPr algn="r"/>
            <a:r>
              <a:rPr lang="en-US" dirty="0" smtClean="0">
                <a:solidFill>
                  <a:schemeClr val="bg1"/>
                </a:solidFill>
                <a:latin typeface="Verdana" pitchFamily="34" charset="0"/>
              </a:rPr>
              <a:t>Double</a:t>
            </a:r>
          </a:p>
          <a:p>
            <a:pPr algn="r"/>
            <a:r>
              <a:rPr lang="en-US" dirty="0" err="1" smtClean="0">
                <a:solidFill>
                  <a:schemeClr val="bg1"/>
                </a:solidFill>
                <a:latin typeface="Verdana" pitchFamily="34" charset="0"/>
              </a:rPr>
              <a:t>Chipkill</a:t>
            </a:r>
            <a:r>
              <a:rPr lang="en-US" dirty="0" smtClean="0">
                <a:solidFill>
                  <a:schemeClr val="bg1"/>
                </a:solidFill>
                <a:latin typeface="Verdana" pitchFamily="34" charset="0"/>
              </a:rPr>
              <a:t> </a:t>
            </a:r>
            <a:endParaRPr lang="en-US" dirty="0">
              <a:solidFill>
                <a:schemeClr val="bg1"/>
              </a:solidFill>
              <a:latin typeface="Verdana" pitchFamily="34" charset="0"/>
            </a:endParaRPr>
          </a:p>
        </p:txBody>
      </p:sp>
      <p:cxnSp>
        <p:nvCxnSpPr>
          <p:cNvPr id="59" name="Straight Arrow Connector 58"/>
          <p:cNvCxnSpPr>
            <a:stCxn id="55" idx="2"/>
            <a:endCxn id="12" idx="3"/>
          </p:cNvCxnSpPr>
          <p:nvPr/>
        </p:nvCxnSpPr>
        <p:spPr>
          <a:xfrm rot="5400000">
            <a:off x="7924116" y="4380815"/>
            <a:ext cx="344269" cy="800100"/>
          </a:xfrm>
          <a:prstGeom prst="straightConnector1">
            <a:avLst/>
          </a:prstGeom>
          <a:ln>
            <a:solidFill>
              <a:schemeClr val="bg1"/>
            </a:solidFill>
            <a:tailEnd type="triangle" w="lg" len="lg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>
            <a:stCxn id="57" idx="0"/>
            <a:endCxn id="58" idx="3"/>
          </p:cNvCxnSpPr>
          <p:nvPr/>
        </p:nvCxnSpPr>
        <p:spPr>
          <a:xfrm rot="16200000" flipV="1">
            <a:off x="8039100" y="5181600"/>
            <a:ext cx="114300" cy="800100"/>
          </a:xfrm>
          <a:prstGeom prst="straightConnector1">
            <a:avLst/>
          </a:prstGeom>
          <a:ln>
            <a:solidFill>
              <a:schemeClr val="bg1"/>
            </a:solidFill>
            <a:tailEnd type="triangle" w="lg" len="lg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6019800" y="1524000"/>
            <a:ext cx="1676400" cy="990600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bg1"/>
                </a:solidFill>
                <a:latin typeface="Verdana" pitchFamily="34" charset="0"/>
              </a:rPr>
              <a:t>Page frame – </a:t>
            </a:r>
            <a:r>
              <a:rPr lang="en-US" sz="1400" dirty="0" err="1" smtClean="0">
                <a:solidFill>
                  <a:schemeClr val="bg1"/>
                </a:solidFill>
                <a:latin typeface="Verdana" pitchFamily="34" charset="0"/>
              </a:rPr>
              <a:t>i</a:t>
            </a:r>
            <a:endParaRPr lang="en-US" sz="1400" dirty="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6019800" y="2514600"/>
            <a:ext cx="1676400" cy="990600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bg1"/>
                </a:solidFill>
                <a:latin typeface="Verdana" pitchFamily="34" charset="0"/>
              </a:rPr>
              <a:t>Page frame – j</a:t>
            </a:r>
            <a:endParaRPr lang="en-US" sz="1400" dirty="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6019800" y="3505200"/>
            <a:ext cx="1676400" cy="990600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bg1"/>
                </a:solidFill>
                <a:latin typeface="Verdana" pitchFamily="34" charset="0"/>
              </a:rPr>
              <a:t>Page frame – k</a:t>
            </a:r>
            <a:endParaRPr lang="en-US" sz="1400" dirty="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019800" y="4800600"/>
            <a:ext cx="1676400" cy="304800"/>
          </a:xfrm>
          <a:prstGeom prst="rect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bg1"/>
                </a:solidFill>
                <a:latin typeface="Verdana" pitchFamily="34" charset="0"/>
              </a:rPr>
              <a:t>ECC page – j</a:t>
            </a:r>
            <a:endParaRPr lang="en-US" sz="1400" dirty="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6019800" y="5257800"/>
            <a:ext cx="1676400" cy="533400"/>
          </a:xfrm>
          <a:prstGeom prst="rect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bg1"/>
                </a:solidFill>
                <a:latin typeface="Verdana" pitchFamily="34" charset="0"/>
              </a:rPr>
              <a:t>ECC page – k</a:t>
            </a:r>
            <a:endParaRPr lang="en-US" sz="1400" dirty="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1752600" y="1676400"/>
            <a:ext cx="1676400" cy="990600"/>
          </a:xfrm>
          <a:prstGeom prst="rect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bg1"/>
                </a:solidFill>
                <a:latin typeface="Verdana" pitchFamily="34" charset="0"/>
              </a:rPr>
              <a:t>Virtual page – </a:t>
            </a:r>
            <a:r>
              <a:rPr lang="en-US" sz="1400" dirty="0" err="1" smtClean="0">
                <a:solidFill>
                  <a:schemeClr val="bg1"/>
                </a:solidFill>
                <a:latin typeface="Verdana" pitchFamily="34" charset="0"/>
              </a:rPr>
              <a:t>i</a:t>
            </a:r>
            <a:endParaRPr lang="en-US" sz="1400" dirty="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1752600" y="2667000"/>
            <a:ext cx="1676400" cy="990600"/>
          </a:xfrm>
          <a:prstGeom prst="rect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bg1"/>
                </a:solidFill>
                <a:latin typeface="Verdana" pitchFamily="34" charset="0"/>
              </a:rPr>
              <a:t>Virtual page – j</a:t>
            </a:r>
            <a:endParaRPr lang="en-US" sz="1400" dirty="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1752600" y="3657600"/>
            <a:ext cx="1676400" cy="990600"/>
          </a:xfrm>
          <a:prstGeom prst="rect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bg1"/>
                </a:solidFill>
                <a:latin typeface="Verdana" pitchFamily="34" charset="0"/>
              </a:rPr>
              <a:t>Virtual page – k</a:t>
            </a:r>
            <a:endParaRPr lang="en-US" sz="1400" dirty="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33" name="TextBox 32"/>
          <p:cNvSpPr txBox="1">
            <a:spLocks noChangeArrowheads="1"/>
          </p:cNvSpPr>
          <p:nvPr/>
        </p:nvSpPr>
        <p:spPr bwMode="auto">
          <a:xfrm>
            <a:off x="0" y="914400"/>
            <a:ext cx="17526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600" dirty="0" smtClean="0">
                <a:solidFill>
                  <a:schemeClr val="bg1"/>
                </a:solidFill>
                <a:latin typeface="Verdana" pitchFamily="34" charset="0"/>
                <a:cs typeface="Arial" charset="0"/>
              </a:rPr>
              <a:t>Error Protection Level</a:t>
            </a:r>
            <a:endParaRPr lang="en-US" sz="1600" dirty="0">
              <a:solidFill>
                <a:schemeClr val="bg1"/>
              </a:solidFill>
              <a:latin typeface="Verdana" pitchFamily="34" charset="0"/>
              <a:cs typeface="Arial" charset="0"/>
            </a:endParaRPr>
          </a:p>
        </p:txBody>
      </p:sp>
      <p:cxnSp>
        <p:nvCxnSpPr>
          <p:cNvPr id="34" name="Straight Arrow Connector 33"/>
          <p:cNvCxnSpPr>
            <a:stCxn id="77" idx="2"/>
            <a:endCxn id="79" idx="0"/>
          </p:cNvCxnSpPr>
          <p:nvPr/>
        </p:nvCxnSpPr>
        <p:spPr>
          <a:xfrm rot="5400000">
            <a:off x="-4346" y="3162300"/>
            <a:ext cx="1837492" cy="1588"/>
          </a:xfrm>
          <a:prstGeom prst="straightConnector1">
            <a:avLst/>
          </a:prstGeom>
          <a:ln>
            <a:tailEnd type="triangle" w="lg" len="lg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8" name="Curved Connector 37"/>
          <p:cNvCxnSpPr>
            <a:stCxn id="44" idx="1"/>
            <a:endCxn id="12" idx="1"/>
          </p:cNvCxnSpPr>
          <p:nvPr/>
        </p:nvCxnSpPr>
        <p:spPr>
          <a:xfrm rot="10800000" flipV="1">
            <a:off x="6019800" y="3009900"/>
            <a:ext cx="1588" cy="1943100"/>
          </a:xfrm>
          <a:prstGeom prst="curvedConnector3">
            <a:avLst>
              <a:gd name="adj1" fmla="val 49247622"/>
            </a:avLst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40" name="Curved Connector 39"/>
          <p:cNvCxnSpPr>
            <a:stCxn id="52" idx="1"/>
            <a:endCxn id="58" idx="1"/>
          </p:cNvCxnSpPr>
          <p:nvPr/>
        </p:nvCxnSpPr>
        <p:spPr>
          <a:xfrm rot="10800000" flipV="1">
            <a:off x="6019800" y="4000500"/>
            <a:ext cx="1588" cy="1524000"/>
          </a:xfrm>
          <a:prstGeom prst="curvedConnector3">
            <a:avLst>
              <a:gd name="adj1" fmla="val 47732320"/>
            </a:avLst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DIMM configurations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Use 2 check symbol error codes</a:t>
            </a:r>
          </a:p>
          <a:p>
            <a:pPr lvl="1"/>
            <a:r>
              <a:rPr lang="en-US" sz="2400" dirty="0" smtClean="0"/>
              <a:t>Can detect and correct up to 1 symbol error</a:t>
            </a:r>
          </a:p>
          <a:p>
            <a:pPr lvl="1"/>
            <a:r>
              <a:rPr lang="en-US" sz="2400" dirty="0" smtClean="0"/>
              <a:t>No 2 symbol error detection</a:t>
            </a:r>
          </a:p>
          <a:p>
            <a:pPr lvl="1"/>
            <a:r>
              <a:rPr lang="en-US" sz="2400" dirty="0" smtClean="0"/>
              <a:t>Weaker protection than Chip-Kill, but it’s better than nothing</a:t>
            </a:r>
          </a:p>
          <a:p>
            <a:r>
              <a:rPr lang="en-US" sz="2800" dirty="0" smtClean="0"/>
              <a:t>DIMM configurations</a:t>
            </a:r>
          </a:p>
          <a:p>
            <a:pPr lvl="1"/>
            <a:r>
              <a:rPr lang="en-US" sz="2400" dirty="0" smtClean="0"/>
              <a:t>Can even use x16 DRAMs (way more energy efficient than x4 DRAMs)</a:t>
            </a:r>
            <a:endParaRPr lang="en-US" dirty="0" smtClean="0"/>
          </a:p>
          <a:p>
            <a:pPr lvl="1"/>
            <a:endParaRPr lang="en-US" sz="2400" dirty="0" smtClean="0"/>
          </a:p>
          <a:p>
            <a:pPr lvl="1"/>
            <a:endParaRPr lang="en-US" sz="2400" dirty="0" smtClean="0"/>
          </a:p>
          <a:p>
            <a:pPr lvl="1"/>
            <a:endParaRPr lang="en-US" sz="2400" dirty="0" smtClean="0"/>
          </a:p>
          <a:p>
            <a:pPr lvl="1"/>
            <a:endParaRPr lang="en-US" sz="2400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30B40-9C9D-45F1-8041-80A8CB8CB50B}" type="slidenum">
              <a:rPr lang="en-US" smtClean="0"/>
              <a:pPr/>
              <a:t>40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52399" y="4841240"/>
          <a:ext cx="8763001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16476"/>
                <a:gridCol w="1431526"/>
                <a:gridCol w="2482047"/>
                <a:gridCol w="3232952"/>
              </a:tblGrid>
              <a:tr h="370840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DRAM type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# Data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 DRAMs per rank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T2EC per 64B cache line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Non-ECC x4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x4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32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4B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Non-ECC x8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x8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16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8B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Non-ECC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 x16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x16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8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16B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Performance and Energy Efficiency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152400" y="1295400"/>
            <a:ext cx="8915400" cy="2057400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More performance degradation (compared to ECC DIMMs)</a:t>
            </a:r>
          </a:p>
          <a:p>
            <a:pPr lvl="1"/>
            <a:r>
              <a:rPr lang="en-US" dirty="0" smtClean="0"/>
              <a:t>Every read accesses T2EC</a:t>
            </a:r>
          </a:p>
          <a:p>
            <a:pPr lvl="1"/>
            <a:r>
              <a:rPr lang="en-US" dirty="0" smtClean="0"/>
              <a:t>More T2EC traffic more T2EC occupancy in LLC</a:t>
            </a:r>
          </a:p>
          <a:p>
            <a:endParaRPr lang="en-US" dirty="0" smtClean="0"/>
          </a:p>
          <a:p>
            <a:r>
              <a:rPr lang="en-US" dirty="0" smtClean="0"/>
              <a:t>Energy efficiency is sometimes better</a:t>
            </a:r>
          </a:p>
          <a:p>
            <a:pPr lvl="1"/>
            <a:r>
              <a:rPr lang="en-US" dirty="0" smtClean="0"/>
              <a:t>x16 DRAMs save a lot of DRAM power</a:t>
            </a:r>
          </a:p>
          <a:p>
            <a:pPr lvl="1"/>
            <a:r>
              <a:rPr lang="en-US" dirty="0" smtClean="0"/>
              <a:t>Performance degradation is low if spatial locality is good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30B40-9C9D-45F1-8041-80A8CB8CB50B}" type="slidenum">
              <a:rPr lang="en-US" smtClean="0"/>
              <a:pPr/>
              <a:t>41</a:t>
            </a:fld>
            <a:endParaRPr lang="en-US" dirty="0"/>
          </a:p>
        </p:txBody>
      </p:sp>
      <p:graphicFrame>
        <p:nvGraphicFramePr>
          <p:cNvPr id="5" name="Chart 4"/>
          <p:cNvGraphicFramePr/>
          <p:nvPr/>
        </p:nvGraphicFramePr>
        <p:xfrm>
          <a:off x="0" y="3352800"/>
          <a:ext cx="7696200" cy="3505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Chart 5"/>
          <p:cNvGraphicFramePr/>
          <p:nvPr/>
        </p:nvGraphicFramePr>
        <p:xfrm>
          <a:off x="7620000" y="3352800"/>
          <a:ext cx="1524000" cy="3505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7" name="Straight Connector 6"/>
          <p:cNvCxnSpPr/>
          <p:nvPr/>
        </p:nvCxnSpPr>
        <p:spPr>
          <a:xfrm>
            <a:off x="304800" y="4546662"/>
            <a:ext cx="7391400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10800000">
            <a:off x="7924800" y="4915786"/>
            <a:ext cx="1219200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Flexible error protection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A page can have different T2EC sizes</a:t>
            </a:r>
            <a:endParaRPr lang="en-US" sz="2000" dirty="0" smtClean="0"/>
          </a:p>
          <a:p>
            <a:r>
              <a:rPr lang="en-US" sz="2400" dirty="0" smtClean="0"/>
              <a:t>Error protection level of a page can be</a:t>
            </a:r>
          </a:p>
          <a:p>
            <a:pPr lvl="1"/>
            <a:r>
              <a:rPr lang="en-US" sz="2000" dirty="0" smtClean="0"/>
              <a:t>No protection</a:t>
            </a:r>
          </a:p>
          <a:p>
            <a:pPr lvl="1"/>
            <a:r>
              <a:rPr lang="en-US" sz="2000" dirty="0" smtClean="0"/>
              <a:t>1 chip-kill detect</a:t>
            </a:r>
          </a:p>
          <a:p>
            <a:pPr lvl="1"/>
            <a:r>
              <a:rPr lang="en-US" sz="2000" dirty="0" smtClean="0"/>
              <a:t>1 chip-kill correct (but can’t detect 2 chip-kill)</a:t>
            </a:r>
          </a:p>
          <a:p>
            <a:pPr lvl="1"/>
            <a:r>
              <a:rPr lang="en-US" sz="2000" dirty="0" smtClean="0"/>
              <a:t>2 chip-kill correct</a:t>
            </a:r>
          </a:p>
          <a:p>
            <a:r>
              <a:rPr lang="en-US" sz="2400" dirty="0" smtClean="0"/>
              <a:t>Penalty is proportional to protection level</a:t>
            </a:r>
          </a:p>
          <a:p>
            <a:pPr lvl="1"/>
            <a:endParaRPr lang="en-US" sz="2000" dirty="0" smtClean="0"/>
          </a:p>
          <a:p>
            <a:r>
              <a:rPr lang="en-US" sz="2400" dirty="0" smtClean="0"/>
              <a:t>T2EC size per 64B cache line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30B40-9C9D-45F1-8041-80A8CB8CB50B}" type="slidenum">
              <a:rPr lang="en-US" smtClean="0"/>
              <a:pPr/>
              <a:t>42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76201" y="4917440"/>
          <a:ext cx="89916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98600"/>
                <a:gridCol w="1625599"/>
                <a:gridCol w="1828800"/>
                <a:gridCol w="2057400"/>
                <a:gridCol w="1981201"/>
              </a:tblGrid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No protection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1 Chip-Kill detect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1 Chip-Kill Correct*</a:t>
                      </a:r>
                    </a:p>
                  </a:txBody>
                  <a:tcP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2 chip-kill correct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Non-ECC x4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0B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2B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4B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8B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Non-ECC x8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0B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4B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8B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16B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Non-ECC</a:t>
                      </a:r>
                      <a:r>
                        <a:rPr lang="en-US" sz="1600" baseline="0" dirty="0" smtClean="0">
                          <a:solidFill>
                            <a:schemeClr val="bg1"/>
                          </a:solidFill>
                        </a:rPr>
                        <a:t> x16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0B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8B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16B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32B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629400" y="6397823"/>
            <a:ext cx="2514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bg2">
                    <a:lumMod val="75000"/>
                  </a:schemeClr>
                </a:solidFill>
              </a:rPr>
              <a:t>* It cannot detect 2 chip-kill</a:t>
            </a:r>
            <a:endParaRPr lang="en-US" sz="1400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30B40-9C9D-45F1-8041-80A8CB8CB50B}" type="slidenum">
              <a:rPr lang="en-US" smtClean="0"/>
              <a:pPr/>
              <a:t>43</a:t>
            </a:fld>
            <a:endParaRPr lang="en-US" dirty="0"/>
          </a:p>
        </p:txBody>
      </p:sp>
      <p:graphicFrame>
        <p:nvGraphicFramePr>
          <p:cNvPr id="5" name="Chart 4"/>
          <p:cNvGraphicFramePr/>
          <p:nvPr/>
        </p:nvGraphicFramePr>
        <p:xfrm>
          <a:off x="1" y="3352800"/>
          <a:ext cx="7696199" cy="3505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Chart 5"/>
          <p:cNvGraphicFramePr/>
          <p:nvPr/>
        </p:nvGraphicFramePr>
        <p:xfrm>
          <a:off x="7620000" y="3352800"/>
          <a:ext cx="1524000" cy="3505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7" name="Straight Connector 6"/>
          <p:cNvCxnSpPr/>
          <p:nvPr/>
        </p:nvCxnSpPr>
        <p:spPr>
          <a:xfrm>
            <a:off x="304800" y="4419600"/>
            <a:ext cx="7391400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graphicFrame>
        <p:nvGraphicFramePr>
          <p:cNvPr id="11" name="Chart 10"/>
          <p:cNvGraphicFramePr/>
          <p:nvPr/>
        </p:nvGraphicFramePr>
        <p:xfrm>
          <a:off x="0" y="0"/>
          <a:ext cx="7696200" cy="3429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2" name="Chart 11"/>
          <p:cNvGraphicFramePr/>
          <p:nvPr/>
        </p:nvGraphicFramePr>
        <p:xfrm>
          <a:off x="7696200" y="0"/>
          <a:ext cx="1447800" cy="3429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cxnSp>
        <p:nvCxnSpPr>
          <p:cNvPr id="18" name="Straight Connector 17"/>
          <p:cNvCxnSpPr/>
          <p:nvPr/>
        </p:nvCxnSpPr>
        <p:spPr>
          <a:xfrm>
            <a:off x="8001000" y="1506748"/>
            <a:ext cx="1143000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8001000" y="4755882"/>
            <a:ext cx="1143000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304800" y="0"/>
            <a:ext cx="1676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bg1"/>
                </a:solidFill>
                <a:latin typeface="Verdana" pitchFamily="34" charset="0"/>
              </a:rPr>
              <a:t>Non-ECC x8</a:t>
            </a:r>
            <a:endParaRPr lang="en-US" sz="1400" b="1" dirty="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04800" y="3429000"/>
            <a:ext cx="1676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bg1"/>
                </a:solidFill>
                <a:latin typeface="Verdana" pitchFamily="34" charset="0"/>
              </a:rPr>
              <a:t>Non-ECC x16</a:t>
            </a:r>
            <a:endParaRPr lang="en-US" sz="1400" b="1" dirty="0">
              <a:solidFill>
                <a:schemeClr val="bg1"/>
              </a:solidFill>
              <a:latin typeface="Verdana" pitchFamily="34" charset="0"/>
            </a:endParaRPr>
          </a:p>
        </p:txBody>
      </p:sp>
      <p:cxnSp>
        <p:nvCxnSpPr>
          <p:cNvPr id="25" name="Straight Connector 24"/>
          <p:cNvCxnSpPr/>
          <p:nvPr/>
        </p:nvCxnSpPr>
        <p:spPr>
          <a:xfrm>
            <a:off x="304800" y="1025104"/>
            <a:ext cx="7391400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Managing T2EC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30B40-9C9D-45F1-8041-80A8CB8CB50B}" type="slidenum">
              <a:rPr lang="en-US" smtClean="0"/>
              <a:pPr/>
              <a:t>44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OS manages T2EC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 to EA translation structure</a:t>
            </a:r>
          </a:p>
          <a:p>
            <a:r>
              <a:rPr lang="en-US" dirty="0" smtClean="0"/>
              <a:t>T2EC storage</a:t>
            </a:r>
          </a:p>
          <a:p>
            <a:pPr lvl="1"/>
            <a:r>
              <a:rPr lang="en-US" dirty="0" smtClean="0"/>
              <a:t>Only dirty pages require T2EC (with ECC DIMMs)</a:t>
            </a:r>
          </a:p>
          <a:p>
            <a:pPr lvl="2"/>
            <a:r>
              <a:rPr lang="en-US" dirty="0" smtClean="0"/>
              <a:t>Can use Copy-On-Write T2EC allocation</a:t>
            </a:r>
          </a:p>
          <a:p>
            <a:pPr lvl="1"/>
            <a:r>
              <a:rPr lang="en-US" dirty="0" smtClean="0"/>
              <a:t>Every data page needs T2EC in non-ECC implementation</a:t>
            </a:r>
          </a:p>
          <a:p>
            <a:pPr lvl="1"/>
            <a:r>
              <a:rPr lang="en-US" dirty="0" smtClean="0"/>
              <a:t>Free T2EC when a data page is freed/evicted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30B40-9C9D-45F1-8041-80A8CB8CB50B}" type="slidenum">
              <a:rPr lang="en-US" smtClean="0"/>
              <a:pPr/>
              <a:t>45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 to EA Translation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Every write-back (with ECC DIMMs) or read/write (with non-ECC DIMMs) needs to access T2EC</a:t>
            </a:r>
          </a:p>
          <a:p>
            <a:pPr marL="1200150" lvl="3" indent="-342900"/>
            <a:endParaRPr lang="en-US" dirty="0" smtClean="0"/>
          </a:p>
          <a:p>
            <a:pPr marL="342900" lvl="1" indent="-342900">
              <a:buFont typeface="Arial" pitchFamily="34" charset="0"/>
              <a:buChar char="•"/>
            </a:pPr>
            <a:r>
              <a:rPr lang="en-US" dirty="0" smtClean="0"/>
              <a:t>Translation is similar to VA to PA </a:t>
            </a:r>
            <a:r>
              <a:rPr lang="en-US" dirty="0" err="1" smtClean="0"/>
              <a:t>translaation</a:t>
            </a:r>
            <a:endParaRPr lang="en-US" dirty="0" smtClean="0"/>
          </a:p>
          <a:p>
            <a:pPr lvl="2"/>
            <a:endParaRPr lang="en-US" dirty="0" smtClean="0"/>
          </a:p>
          <a:p>
            <a:r>
              <a:rPr lang="en-US" dirty="0" smtClean="0"/>
              <a:t>OS manages a single translation structure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30B40-9C9D-45F1-8041-80A8CB8CB50B}" type="slidenum">
              <a:rPr lang="en-US" smtClean="0"/>
              <a:pPr/>
              <a:t>46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Translation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30B40-9C9D-45F1-8041-80A8CB8CB50B}" type="slidenum">
              <a:rPr lang="en-US" smtClean="0"/>
              <a:pPr/>
              <a:t>47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609600" y="1676400"/>
            <a:ext cx="8001000" cy="304800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09600" y="1676400"/>
            <a:ext cx="1905000" cy="304800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Level 1</a:t>
            </a:r>
          </a:p>
        </p:txBody>
      </p:sp>
      <p:sp>
        <p:nvSpPr>
          <p:cNvPr id="7" name="TextBox 3"/>
          <p:cNvSpPr txBox="1">
            <a:spLocks noChangeArrowheads="1"/>
          </p:cNvSpPr>
          <p:nvPr/>
        </p:nvSpPr>
        <p:spPr bwMode="auto">
          <a:xfrm>
            <a:off x="609600" y="1295400"/>
            <a:ext cx="8001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cs typeface="Arial" charset="0"/>
              </a:rPr>
              <a:t>Physical address (PA)</a:t>
            </a:r>
          </a:p>
        </p:txBody>
      </p:sp>
      <p:sp>
        <p:nvSpPr>
          <p:cNvPr id="8" name="Rectangle 7"/>
          <p:cNvSpPr/>
          <p:nvPr/>
        </p:nvSpPr>
        <p:spPr>
          <a:xfrm>
            <a:off x="2514600" y="1676400"/>
            <a:ext cx="1981200" cy="304800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Level 2</a:t>
            </a:r>
          </a:p>
        </p:txBody>
      </p:sp>
      <p:sp>
        <p:nvSpPr>
          <p:cNvPr id="9" name="Rectangle 8"/>
          <p:cNvSpPr/>
          <p:nvPr/>
        </p:nvSpPr>
        <p:spPr>
          <a:xfrm>
            <a:off x="4495800" y="1676400"/>
            <a:ext cx="1752600" cy="304800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Level 3</a:t>
            </a:r>
          </a:p>
        </p:txBody>
      </p:sp>
      <p:sp>
        <p:nvSpPr>
          <p:cNvPr id="10" name="Rectangle 9"/>
          <p:cNvSpPr/>
          <p:nvPr/>
        </p:nvSpPr>
        <p:spPr>
          <a:xfrm>
            <a:off x="6248400" y="1676400"/>
            <a:ext cx="2362200" cy="304800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Page offset</a:t>
            </a:r>
          </a:p>
        </p:txBody>
      </p:sp>
      <p:sp>
        <p:nvSpPr>
          <p:cNvPr id="11" name="Rectangle 10"/>
          <p:cNvSpPr/>
          <p:nvPr/>
        </p:nvSpPr>
        <p:spPr>
          <a:xfrm>
            <a:off x="76200" y="2667000"/>
            <a:ext cx="1295400" cy="381000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1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ECC page table</a:t>
            </a:r>
          </a:p>
          <a:p>
            <a:pPr algn="ctr">
              <a:defRPr/>
            </a:pPr>
            <a:r>
              <a:rPr lang="en-US" sz="11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Base register</a:t>
            </a:r>
          </a:p>
        </p:txBody>
      </p:sp>
      <p:sp>
        <p:nvSpPr>
          <p:cNvPr id="12" name="Oval 11"/>
          <p:cNvSpPr/>
          <p:nvPr/>
        </p:nvSpPr>
        <p:spPr>
          <a:xfrm>
            <a:off x="1981200" y="2743200"/>
            <a:ext cx="228600" cy="228600"/>
          </a:xfrm>
          <a:prstGeom prst="ellipse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+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371600" y="3505200"/>
            <a:ext cx="1295400" cy="1295400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sz="11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371600" y="3886200"/>
            <a:ext cx="1295400" cy="304800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1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ECC table entry</a:t>
            </a:r>
          </a:p>
        </p:txBody>
      </p:sp>
      <p:cxnSp>
        <p:nvCxnSpPr>
          <p:cNvPr id="15" name="Elbow Connector 14"/>
          <p:cNvCxnSpPr>
            <a:stCxn id="6" idx="2"/>
            <a:endCxn id="12" idx="0"/>
          </p:cNvCxnSpPr>
          <p:nvPr/>
        </p:nvCxnSpPr>
        <p:spPr>
          <a:xfrm rot="16200000" flipH="1">
            <a:off x="1447800" y="2095500"/>
            <a:ext cx="762000" cy="533400"/>
          </a:xfrm>
          <a:prstGeom prst="bentConnector3">
            <a:avLst>
              <a:gd name="adj1" fmla="val 50000"/>
            </a:avLst>
          </a:prstGeom>
          <a:ln w="19050">
            <a:solidFill>
              <a:schemeClr val="bg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Elbow Connector 15"/>
          <p:cNvCxnSpPr>
            <a:stCxn id="11" idx="3"/>
            <a:endCxn id="12" idx="2"/>
          </p:cNvCxnSpPr>
          <p:nvPr/>
        </p:nvCxnSpPr>
        <p:spPr>
          <a:xfrm>
            <a:off x="1371600" y="2857500"/>
            <a:ext cx="609600" cy="1588"/>
          </a:xfrm>
          <a:prstGeom prst="bentConnector3">
            <a:avLst>
              <a:gd name="adj1" fmla="val 50000"/>
            </a:avLst>
          </a:prstGeom>
          <a:ln w="19050">
            <a:solidFill>
              <a:schemeClr val="bg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Elbow Connector 22"/>
          <p:cNvCxnSpPr>
            <a:stCxn id="12" idx="4"/>
            <a:endCxn id="14" idx="1"/>
          </p:cNvCxnSpPr>
          <p:nvPr/>
        </p:nvCxnSpPr>
        <p:spPr>
          <a:xfrm rot="5400000">
            <a:off x="1200150" y="3143250"/>
            <a:ext cx="1066800" cy="723900"/>
          </a:xfrm>
          <a:prstGeom prst="bentConnector4">
            <a:avLst>
              <a:gd name="adj1" fmla="val 42857"/>
              <a:gd name="adj2" fmla="val 131579"/>
            </a:avLst>
          </a:prstGeom>
          <a:ln w="19050">
            <a:solidFill>
              <a:schemeClr val="bg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3581400" y="3962400"/>
            <a:ext cx="1295400" cy="1295400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sz="11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581400" y="4343400"/>
            <a:ext cx="1295400" cy="304800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1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ECC table entry</a:t>
            </a:r>
          </a:p>
        </p:txBody>
      </p:sp>
      <p:sp>
        <p:nvSpPr>
          <p:cNvPr id="20" name="Oval 19"/>
          <p:cNvSpPr/>
          <p:nvPr/>
        </p:nvSpPr>
        <p:spPr>
          <a:xfrm>
            <a:off x="2971800" y="3927475"/>
            <a:ext cx="228600" cy="228600"/>
          </a:xfrm>
          <a:prstGeom prst="ellipse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+</a:t>
            </a:r>
          </a:p>
        </p:txBody>
      </p:sp>
      <p:cxnSp>
        <p:nvCxnSpPr>
          <p:cNvPr id="21" name="Elbow Connector 22"/>
          <p:cNvCxnSpPr>
            <a:stCxn id="14" idx="3"/>
            <a:endCxn id="20" idx="2"/>
          </p:cNvCxnSpPr>
          <p:nvPr/>
        </p:nvCxnSpPr>
        <p:spPr>
          <a:xfrm>
            <a:off x="2667000" y="4038600"/>
            <a:ext cx="304800" cy="3175"/>
          </a:xfrm>
          <a:prstGeom prst="bentConnector3">
            <a:avLst>
              <a:gd name="adj1" fmla="val 50000"/>
            </a:avLst>
          </a:prstGeom>
          <a:ln w="19050">
            <a:solidFill>
              <a:schemeClr val="bg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Elbow Connector 21"/>
          <p:cNvCxnSpPr>
            <a:stCxn id="8" idx="2"/>
            <a:endCxn id="20" idx="0"/>
          </p:cNvCxnSpPr>
          <p:nvPr/>
        </p:nvCxnSpPr>
        <p:spPr>
          <a:xfrm rot="5400000">
            <a:off x="2322512" y="2744788"/>
            <a:ext cx="1946275" cy="419100"/>
          </a:xfrm>
          <a:prstGeom prst="bentConnector3">
            <a:avLst>
              <a:gd name="adj1" fmla="val 50000"/>
            </a:avLst>
          </a:prstGeom>
          <a:ln w="19050">
            <a:solidFill>
              <a:schemeClr val="bg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Elbow Connector 22"/>
          <p:cNvCxnSpPr>
            <a:stCxn id="20" idx="6"/>
            <a:endCxn id="19" idx="1"/>
          </p:cNvCxnSpPr>
          <p:nvPr/>
        </p:nvCxnSpPr>
        <p:spPr>
          <a:xfrm>
            <a:off x="3200400" y="4041775"/>
            <a:ext cx="381000" cy="454025"/>
          </a:xfrm>
          <a:prstGeom prst="bentConnector3">
            <a:avLst>
              <a:gd name="adj1" fmla="val 50000"/>
            </a:avLst>
          </a:prstGeom>
          <a:ln w="19050">
            <a:solidFill>
              <a:schemeClr val="bg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5867400" y="4419600"/>
            <a:ext cx="1295400" cy="1295400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sz="11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5867400" y="4800600"/>
            <a:ext cx="1295400" cy="304800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1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ECC table entry</a:t>
            </a:r>
          </a:p>
        </p:txBody>
      </p:sp>
      <p:sp>
        <p:nvSpPr>
          <p:cNvPr id="26" name="Oval 25"/>
          <p:cNvSpPr/>
          <p:nvPr/>
        </p:nvSpPr>
        <p:spPr>
          <a:xfrm>
            <a:off x="5257800" y="4384675"/>
            <a:ext cx="228600" cy="228600"/>
          </a:xfrm>
          <a:prstGeom prst="ellipse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+</a:t>
            </a:r>
          </a:p>
        </p:txBody>
      </p:sp>
      <p:cxnSp>
        <p:nvCxnSpPr>
          <p:cNvPr id="27" name="Elbow Connector 26"/>
          <p:cNvCxnSpPr>
            <a:stCxn id="26" idx="6"/>
            <a:endCxn id="25" idx="1"/>
          </p:cNvCxnSpPr>
          <p:nvPr/>
        </p:nvCxnSpPr>
        <p:spPr>
          <a:xfrm>
            <a:off x="5486400" y="4498975"/>
            <a:ext cx="381000" cy="454025"/>
          </a:xfrm>
          <a:prstGeom prst="bentConnector3">
            <a:avLst>
              <a:gd name="adj1" fmla="val 50000"/>
            </a:avLst>
          </a:prstGeom>
          <a:ln w="19050">
            <a:solidFill>
              <a:schemeClr val="bg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tangle 27"/>
          <p:cNvSpPr/>
          <p:nvPr/>
        </p:nvSpPr>
        <p:spPr>
          <a:xfrm>
            <a:off x="762000" y="6183313"/>
            <a:ext cx="8001000" cy="304800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762000" y="6183313"/>
            <a:ext cx="6096000" cy="304800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ECC page number</a:t>
            </a:r>
          </a:p>
        </p:txBody>
      </p:sp>
      <p:sp>
        <p:nvSpPr>
          <p:cNvPr id="30" name="Rectangle 29"/>
          <p:cNvSpPr/>
          <p:nvPr/>
        </p:nvSpPr>
        <p:spPr>
          <a:xfrm>
            <a:off x="6858000" y="6183313"/>
            <a:ext cx="1905000" cy="304800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ECC Page offset</a:t>
            </a:r>
          </a:p>
        </p:txBody>
      </p:sp>
      <p:sp>
        <p:nvSpPr>
          <p:cNvPr id="31" name="TextBox 46"/>
          <p:cNvSpPr txBox="1">
            <a:spLocks noChangeArrowheads="1"/>
          </p:cNvSpPr>
          <p:nvPr/>
        </p:nvSpPr>
        <p:spPr bwMode="auto">
          <a:xfrm>
            <a:off x="762000" y="6488113"/>
            <a:ext cx="80010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cs typeface="Arial" charset="0"/>
              </a:rPr>
              <a:t>ECC address (EA)</a:t>
            </a:r>
          </a:p>
        </p:txBody>
      </p:sp>
      <p:cxnSp>
        <p:nvCxnSpPr>
          <p:cNvPr id="32" name="Elbow Connector 22"/>
          <p:cNvCxnSpPr>
            <a:stCxn id="19" idx="3"/>
            <a:endCxn id="26" idx="2"/>
          </p:cNvCxnSpPr>
          <p:nvPr/>
        </p:nvCxnSpPr>
        <p:spPr>
          <a:xfrm>
            <a:off x="4876800" y="4495800"/>
            <a:ext cx="381000" cy="3175"/>
          </a:xfrm>
          <a:prstGeom prst="bentConnector3">
            <a:avLst>
              <a:gd name="adj1" fmla="val 50000"/>
            </a:avLst>
          </a:prstGeom>
          <a:ln w="19050">
            <a:solidFill>
              <a:schemeClr val="bg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Elbow Connector 32"/>
          <p:cNvCxnSpPr>
            <a:stCxn id="9" idx="2"/>
            <a:endCxn id="26" idx="0"/>
          </p:cNvCxnSpPr>
          <p:nvPr/>
        </p:nvCxnSpPr>
        <p:spPr>
          <a:xfrm rot="5400000">
            <a:off x="4170363" y="3182938"/>
            <a:ext cx="2403475" cy="3175"/>
          </a:xfrm>
          <a:prstGeom prst="bentConnector3">
            <a:avLst>
              <a:gd name="adj1" fmla="val 50000"/>
            </a:avLst>
          </a:prstGeom>
          <a:ln w="19050">
            <a:solidFill>
              <a:schemeClr val="bg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Elbow Connector 53"/>
          <p:cNvCxnSpPr>
            <a:stCxn id="25" idx="3"/>
            <a:endCxn id="29" idx="0"/>
          </p:cNvCxnSpPr>
          <p:nvPr/>
        </p:nvCxnSpPr>
        <p:spPr>
          <a:xfrm flipH="1">
            <a:off x="3810000" y="4953000"/>
            <a:ext cx="3352800" cy="1230313"/>
          </a:xfrm>
          <a:prstGeom prst="bentConnector4">
            <a:avLst>
              <a:gd name="adj1" fmla="val -6818"/>
              <a:gd name="adj2" fmla="val 75114"/>
            </a:avLst>
          </a:prstGeom>
          <a:ln w="19050">
            <a:solidFill>
              <a:schemeClr val="bg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ectangle 34"/>
          <p:cNvSpPr/>
          <p:nvPr/>
        </p:nvSpPr>
        <p:spPr>
          <a:xfrm>
            <a:off x="5867400" y="3276600"/>
            <a:ext cx="1295400" cy="381000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1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log</a:t>
            </a:r>
            <a:r>
              <a:rPr lang="en-US" sz="1100" baseline="-25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11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(T2EC)</a:t>
            </a:r>
          </a:p>
        </p:txBody>
      </p:sp>
      <p:grpSp>
        <p:nvGrpSpPr>
          <p:cNvPr id="36" name="Group 59"/>
          <p:cNvGrpSpPr>
            <a:grpSpLocks/>
          </p:cNvGrpSpPr>
          <p:nvPr/>
        </p:nvGrpSpPr>
        <p:grpSpPr bwMode="auto">
          <a:xfrm>
            <a:off x="7543800" y="3200400"/>
            <a:ext cx="533400" cy="533400"/>
            <a:chOff x="7696200" y="2286000"/>
            <a:chExt cx="533400" cy="533400"/>
          </a:xfrm>
          <a:solidFill>
            <a:schemeClr val="tx1"/>
          </a:solidFill>
        </p:grpSpPr>
        <p:sp>
          <p:nvSpPr>
            <p:cNvPr id="38" name="Oval 37"/>
            <p:cNvSpPr/>
            <p:nvPr/>
          </p:nvSpPr>
          <p:spPr>
            <a:xfrm>
              <a:off x="7848600" y="2438400"/>
              <a:ext cx="228600" cy="22860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9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7" name="Oval 36"/>
            <p:cNvSpPr/>
            <p:nvPr/>
          </p:nvSpPr>
          <p:spPr>
            <a:xfrm>
              <a:off x="7696200" y="2286000"/>
              <a:ext cx="533400" cy="53340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9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&gt;&gt;</a:t>
              </a:r>
            </a:p>
          </p:txBody>
        </p:sp>
      </p:grpSp>
      <p:cxnSp>
        <p:nvCxnSpPr>
          <p:cNvPr id="39" name="Elbow Connector 38"/>
          <p:cNvCxnSpPr>
            <a:stCxn id="35" idx="3"/>
          </p:cNvCxnSpPr>
          <p:nvPr/>
        </p:nvCxnSpPr>
        <p:spPr>
          <a:xfrm>
            <a:off x="7162800" y="3467100"/>
            <a:ext cx="533400" cy="1588"/>
          </a:xfrm>
          <a:prstGeom prst="bentConnector3">
            <a:avLst>
              <a:gd name="adj1" fmla="val 50000"/>
            </a:avLst>
          </a:prstGeom>
          <a:ln w="19050">
            <a:solidFill>
              <a:schemeClr val="bg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Elbow Connector 39"/>
          <p:cNvCxnSpPr>
            <a:stCxn id="10" idx="2"/>
          </p:cNvCxnSpPr>
          <p:nvPr/>
        </p:nvCxnSpPr>
        <p:spPr>
          <a:xfrm rot="16200000" flipH="1">
            <a:off x="6934200" y="2476500"/>
            <a:ext cx="1371600" cy="381000"/>
          </a:xfrm>
          <a:prstGeom prst="bentConnector3">
            <a:avLst>
              <a:gd name="adj1" fmla="val 50000"/>
            </a:avLst>
          </a:prstGeom>
          <a:ln w="19050">
            <a:solidFill>
              <a:schemeClr val="bg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Elbow Connector 40"/>
          <p:cNvCxnSpPr>
            <a:endCxn id="30" idx="0"/>
          </p:cNvCxnSpPr>
          <p:nvPr/>
        </p:nvCxnSpPr>
        <p:spPr>
          <a:xfrm rot="5400000">
            <a:off x="6509545" y="4882356"/>
            <a:ext cx="2601912" cy="3175"/>
          </a:xfrm>
          <a:prstGeom prst="bentConnector3">
            <a:avLst>
              <a:gd name="adj1" fmla="val 50000"/>
            </a:avLst>
          </a:prstGeom>
          <a:ln w="19050">
            <a:solidFill>
              <a:schemeClr val="bg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Accelerating Translation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ECC address translation unit</a:t>
            </a:r>
          </a:p>
          <a:p>
            <a:pPr lvl="1"/>
            <a:r>
              <a:rPr lang="en-US" dirty="0" smtClean="0"/>
              <a:t>Cache PA to EA translation</a:t>
            </a:r>
          </a:p>
          <a:p>
            <a:pPr lvl="2"/>
            <a:r>
              <a:rPr lang="en-US" dirty="0" smtClean="0"/>
              <a:t>Like TLBs</a:t>
            </a:r>
          </a:p>
          <a:p>
            <a:pPr lvl="1"/>
            <a:r>
              <a:rPr lang="en-US" dirty="0" smtClean="0"/>
              <a:t>Hierarchical caching – 2 levels</a:t>
            </a:r>
          </a:p>
          <a:p>
            <a:pPr lvl="2"/>
            <a:r>
              <a:rPr lang="en-US" dirty="0" smtClean="0"/>
              <a:t>1st level manages consistency with TLB</a:t>
            </a:r>
          </a:p>
          <a:p>
            <a:pPr lvl="2"/>
            <a:r>
              <a:rPr lang="en-US" dirty="0" smtClean="0"/>
              <a:t>2nd level as a victim cache</a:t>
            </a:r>
          </a:p>
          <a:p>
            <a:pPr lvl="1"/>
            <a:r>
              <a:rPr lang="en-US" dirty="0" smtClean="0"/>
              <a:t>Read triggered translation</a:t>
            </a:r>
          </a:p>
          <a:p>
            <a:pPr lvl="2"/>
            <a:r>
              <a:rPr lang="en-US" dirty="0" smtClean="0"/>
              <a:t>100% hit; L1 EA cache is consistent with TLB</a:t>
            </a:r>
          </a:p>
          <a:p>
            <a:pPr lvl="2"/>
            <a:r>
              <a:rPr lang="en-US" dirty="0" smtClean="0"/>
              <a:t>Only occurs with non-ECC DIMMs</a:t>
            </a:r>
          </a:p>
          <a:p>
            <a:pPr lvl="1"/>
            <a:r>
              <a:rPr lang="en-US" dirty="0" smtClean="0"/>
              <a:t>Write triggered translation</a:t>
            </a:r>
          </a:p>
          <a:p>
            <a:pPr lvl="2"/>
            <a:r>
              <a:rPr lang="en-US" dirty="0" smtClean="0"/>
              <a:t>Probably hit; L2 EA cache can be relatively large</a:t>
            </a:r>
          </a:p>
          <a:p>
            <a:pPr lvl="2"/>
            <a:endParaRPr lang="en-US" dirty="0" smtClean="0"/>
          </a:p>
          <a:p>
            <a:pPr lvl="1">
              <a:buNone/>
            </a:pP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30B40-9C9D-45F1-8041-80A8CB8CB50B}" type="slidenum">
              <a:rPr lang="en-US" smtClean="0"/>
              <a:pPr/>
              <a:t>48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ECC Address Translation Unit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30B40-9C9D-45F1-8041-80A8CB8CB50B}" type="slidenum">
              <a:rPr lang="en-US" smtClean="0"/>
              <a:pPr/>
              <a:t>49</a:t>
            </a:fld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2247900" y="1905000"/>
            <a:ext cx="5257800" cy="4114800"/>
          </a:xfrm>
          <a:prstGeom prst="roundRect">
            <a:avLst>
              <a:gd name="adj" fmla="val 1409"/>
            </a:avLst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7" name="Group 115"/>
          <p:cNvGrpSpPr>
            <a:grpSpLocks/>
          </p:cNvGrpSpPr>
          <p:nvPr/>
        </p:nvGrpSpPr>
        <p:grpSpPr bwMode="auto">
          <a:xfrm>
            <a:off x="5143500" y="2286000"/>
            <a:ext cx="1295400" cy="1066800"/>
            <a:chOff x="5791200" y="1447800"/>
            <a:chExt cx="1295400" cy="1066800"/>
          </a:xfrm>
          <a:solidFill>
            <a:schemeClr val="tx1"/>
          </a:solidFill>
        </p:grpSpPr>
        <p:sp>
          <p:nvSpPr>
            <p:cNvPr id="8" name="Rectangle 7"/>
            <p:cNvSpPr/>
            <p:nvPr/>
          </p:nvSpPr>
          <p:spPr>
            <a:xfrm>
              <a:off x="5791200" y="1447800"/>
              <a:ext cx="1295400" cy="152400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1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5791200" y="1600200"/>
              <a:ext cx="1295400" cy="152400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1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5791200" y="1752600"/>
              <a:ext cx="1295400" cy="152400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1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5791200" y="1905000"/>
              <a:ext cx="1295400" cy="152400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1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5791200" y="2057400"/>
              <a:ext cx="1295400" cy="152400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1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5791200" y="2209800"/>
              <a:ext cx="1295400" cy="152400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1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5791200" y="2362200"/>
              <a:ext cx="1295400" cy="152400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1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5867400" y="1676400"/>
              <a:ext cx="1143000" cy="6096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1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L1</a:t>
              </a:r>
            </a:p>
            <a:p>
              <a:pPr algn="ctr">
                <a:defRPr/>
              </a:pPr>
              <a:r>
                <a:rPr lang="en-US" sz="11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EA cache</a:t>
              </a:r>
            </a:p>
          </p:txBody>
        </p:sp>
      </p:grpSp>
      <p:grpSp>
        <p:nvGrpSpPr>
          <p:cNvPr id="16" name="Group 116"/>
          <p:cNvGrpSpPr>
            <a:grpSpLocks/>
          </p:cNvGrpSpPr>
          <p:nvPr/>
        </p:nvGrpSpPr>
        <p:grpSpPr bwMode="auto">
          <a:xfrm>
            <a:off x="4491038" y="3573463"/>
            <a:ext cx="2590800" cy="1981200"/>
            <a:chOff x="5105400" y="3124200"/>
            <a:chExt cx="2590800" cy="1981200"/>
          </a:xfrm>
          <a:solidFill>
            <a:schemeClr val="tx1"/>
          </a:solidFill>
        </p:grpSpPr>
        <p:sp>
          <p:nvSpPr>
            <p:cNvPr id="17" name="Rectangle 16"/>
            <p:cNvSpPr/>
            <p:nvPr/>
          </p:nvSpPr>
          <p:spPr>
            <a:xfrm>
              <a:off x="5105400" y="3581400"/>
              <a:ext cx="1295400" cy="152400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1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5105400" y="3733800"/>
              <a:ext cx="1295400" cy="152400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1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5105400" y="3886200"/>
              <a:ext cx="1295400" cy="152400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1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5105400" y="4038600"/>
              <a:ext cx="1295400" cy="152400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1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" name="Rectangle 20"/>
            <p:cNvSpPr/>
            <p:nvPr/>
          </p:nvSpPr>
          <p:spPr>
            <a:xfrm>
              <a:off x="5105400" y="4191000"/>
              <a:ext cx="1295400" cy="152400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1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5105400" y="4343400"/>
              <a:ext cx="1295400" cy="152400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1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5105400" y="4495800"/>
              <a:ext cx="1295400" cy="152400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1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5105400" y="3429000"/>
              <a:ext cx="1295400" cy="152400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1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5105400" y="3276600"/>
              <a:ext cx="1295400" cy="152400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1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6" name="Rectangle 25"/>
            <p:cNvSpPr/>
            <p:nvPr/>
          </p:nvSpPr>
          <p:spPr>
            <a:xfrm>
              <a:off x="5105400" y="3124200"/>
              <a:ext cx="1295400" cy="152400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1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5105400" y="4648200"/>
              <a:ext cx="1295400" cy="152400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1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" name="Rectangle 27"/>
            <p:cNvSpPr/>
            <p:nvPr/>
          </p:nvSpPr>
          <p:spPr>
            <a:xfrm>
              <a:off x="5105400" y="4800600"/>
              <a:ext cx="1295400" cy="152400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1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9" name="Rectangle 28"/>
            <p:cNvSpPr/>
            <p:nvPr/>
          </p:nvSpPr>
          <p:spPr>
            <a:xfrm>
              <a:off x="5105400" y="4953000"/>
              <a:ext cx="1295400" cy="152400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1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" name="Rectangle 29"/>
            <p:cNvSpPr/>
            <p:nvPr/>
          </p:nvSpPr>
          <p:spPr>
            <a:xfrm>
              <a:off x="6400800" y="3581400"/>
              <a:ext cx="1295400" cy="152400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1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" name="Rectangle 30"/>
            <p:cNvSpPr/>
            <p:nvPr/>
          </p:nvSpPr>
          <p:spPr>
            <a:xfrm>
              <a:off x="6400800" y="3733800"/>
              <a:ext cx="1295400" cy="152400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1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2" name="Rectangle 31"/>
            <p:cNvSpPr/>
            <p:nvPr/>
          </p:nvSpPr>
          <p:spPr>
            <a:xfrm>
              <a:off x="6400800" y="3886200"/>
              <a:ext cx="1295400" cy="152400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1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3" name="Rectangle 32"/>
            <p:cNvSpPr/>
            <p:nvPr/>
          </p:nvSpPr>
          <p:spPr>
            <a:xfrm>
              <a:off x="6400800" y="4038600"/>
              <a:ext cx="1295400" cy="152400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1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4" name="Rectangle 33"/>
            <p:cNvSpPr/>
            <p:nvPr/>
          </p:nvSpPr>
          <p:spPr>
            <a:xfrm>
              <a:off x="6400800" y="4191000"/>
              <a:ext cx="1295400" cy="152400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1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5" name="Rectangle 34"/>
            <p:cNvSpPr/>
            <p:nvPr/>
          </p:nvSpPr>
          <p:spPr>
            <a:xfrm>
              <a:off x="6400800" y="4343400"/>
              <a:ext cx="1295400" cy="152400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1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6" name="Rectangle 35"/>
            <p:cNvSpPr/>
            <p:nvPr/>
          </p:nvSpPr>
          <p:spPr>
            <a:xfrm>
              <a:off x="6400800" y="4495800"/>
              <a:ext cx="1295400" cy="152400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1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7" name="Rectangle 36"/>
            <p:cNvSpPr/>
            <p:nvPr/>
          </p:nvSpPr>
          <p:spPr>
            <a:xfrm>
              <a:off x="6400800" y="3429000"/>
              <a:ext cx="1295400" cy="152400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1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8" name="Rectangle 37"/>
            <p:cNvSpPr/>
            <p:nvPr/>
          </p:nvSpPr>
          <p:spPr>
            <a:xfrm>
              <a:off x="6400800" y="3276600"/>
              <a:ext cx="1295400" cy="152400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1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9" name="Rectangle 38"/>
            <p:cNvSpPr/>
            <p:nvPr/>
          </p:nvSpPr>
          <p:spPr>
            <a:xfrm>
              <a:off x="6400800" y="3124200"/>
              <a:ext cx="1295400" cy="152400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1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0" name="Rectangle 39"/>
            <p:cNvSpPr/>
            <p:nvPr/>
          </p:nvSpPr>
          <p:spPr>
            <a:xfrm>
              <a:off x="6400800" y="4648200"/>
              <a:ext cx="1295400" cy="152400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1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" name="Rectangle 40"/>
            <p:cNvSpPr/>
            <p:nvPr/>
          </p:nvSpPr>
          <p:spPr>
            <a:xfrm>
              <a:off x="6400800" y="4800600"/>
              <a:ext cx="1295400" cy="152400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1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2" name="Rectangle 41"/>
            <p:cNvSpPr/>
            <p:nvPr/>
          </p:nvSpPr>
          <p:spPr>
            <a:xfrm>
              <a:off x="6400800" y="4953000"/>
              <a:ext cx="1295400" cy="152400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1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3" name="Rectangle 42"/>
            <p:cNvSpPr/>
            <p:nvPr/>
          </p:nvSpPr>
          <p:spPr>
            <a:xfrm>
              <a:off x="5181600" y="3810000"/>
              <a:ext cx="2438400" cy="6096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1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L2</a:t>
              </a:r>
            </a:p>
            <a:p>
              <a:pPr algn="ctr">
                <a:defRPr/>
              </a:pPr>
              <a:r>
                <a:rPr lang="en-US" sz="11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EA cache</a:t>
              </a:r>
            </a:p>
          </p:txBody>
        </p:sp>
      </p:grpSp>
      <p:sp>
        <p:nvSpPr>
          <p:cNvPr id="44" name="TextBox 44"/>
          <p:cNvSpPr txBox="1">
            <a:spLocks noChangeArrowheads="1"/>
          </p:cNvSpPr>
          <p:nvPr/>
        </p:nvSpPr>
        <p:spPr bwMode="auto">
          <a:xfrm>
            <a:off x="5303838" y="5562600"/>
            <a:ext cx="2057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cs typeface="Arial" charset="0"/>
              </a:rPr>
              <a:t>2-level EA cache</a:t>
            </a:r>
          </a:p>
        </p:txBody>
      </p:sp>
      <p:sp>
        <p:nvSpPr>
          <p:cNvPr id="45" name="TextBox 45"/>
          <p:cNvSpPr txBox="1">
            <a:spLocks noChangeArrowheads="1"/>
          </p:cNvSpPr>
          <p:nvPr/>
        </p:nvSpPr>
        <p:spPr bwMode="auto">
          <a:xfrm>
            <a:off x="1943100" y="1524000"/>
            <a:ext cx="3505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cs typeface="Arial" charset="0"/>
              </a:rPr>
              <a:t>ECC address translation unit</a:t>
            </a:r>
          </a:p>
        </p:txBody>
      </p:sp>
      <p:sp>
        <p:nvSpPr>
          <p:cNvPr id="46" name="Rectangle 45"/>
          <p:cNvSpPr/>
          <p:nvPr/>
        </p:nvSpPr>
        <p:spPr>
          <a:xfrm>
            <a:off x="5143500" y="1066800"/>
            <a:ext cx="1295400" cy="30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TLB</a:t>
            </a:r>
          </a:p>
        </p:txBody>
      </p:sp>
      <p:cxnSp>
        <p:nvCxnSpPr>
          <p:cNvPr id="47" name="Elbow Connector 46"/>
          <p:cNvCxnSpPr>
            <a:stCxn id="46" idx="2"/>
          </p:cNvCxnSpPr>
          <p:nvPr/>
        </p:nvCxnSpPr>
        <p:spPr>
          <a:xfrm rot="5400000">
            <a:off x="5334001" y="1828800"/>
            <a:ext cx="914400" cy="3175"/>
          </a:xfrm>
          <a:prstGeom prst="bentConnector3">
            <a:avLst>
              <a:gd name="adj1" fmla="val 50000"/>
            </a:avLst>
          </a:prstGeom>
          <a:ln w="19050">
            <a:solidFill>
              <a:schemeClr val="bg1"/>
            </a:solidFill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5753100" y="1524000"/>
            <a:ext cx="2057400" cy="4159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05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To manage consistency between TLB and L1 EA cache</a:t>
            </a:r>
          </a:p>
        </p:txBody>
      </p:sp>
      <p:sp>
        <p:nvSpPr>
          <p:cNvPr id="49" name="Rectangle 48"/>
          <p:cNvSpPr/>
          <p:nvPr/>
        </p:nvSpPr>
        <p:spPr>
          <a:xfrm>
            <a:off x="2370138" y="3725863"/>
            <a:ext cx="1295400" cy="609600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Control logic</a:t>
            </a:r>
          </a:p>
        </p:txBody>
      </p:sp>
      <p:sp>
        <p:nvSpPr>
          <p:cNvPr id="50" name="TextBox 66"/>
          <p:cNvSpPr txBox="1">
            <a:spLocks noChangeArrowheads="1"/>
          </p:cNvSpPr>
          <p:nvPr/>
        </p:nvSpPr>
        <p:spPr bwMode="auto">
          <a:xfrm>
            <a:off x="609600" y="2286000"/>
            <a:ext cx="685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cs typeface="Arial" charset="0"/>
              </a:rPr>
              <a:t>PA</a:t>
            </a:r>
          </a:p>
        </p:txBody>
      </p:sp>
      <p:sp>
        <p:nvSpPr>
          <p:cNvPr id="51" name="TextBox 69"/>
          <p:cNvSpPr txBox="1">
            <a:spLocks noChangeArrowheads="1"/>
          </p:cNvSpPr>
          <p:nvPr/>
        </p:nvSpPr>
        <p:spPr bwMode="auto">
          <a:xfrm>
            <a:off x="609600" y="2971800"/>
            <a:ext cx="685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cs typeface="Arial" charset="0"/>
              </a:rPr>
              <a:t>EA</a:t>
            </a:r>
          </a:p>
        </p:txBody>
      </p:sp>
      <p:cxnSp>
        <p:nvCxnSpPr>
          <p:cNvPr id="52" name="Elbow Connector 51"/>
          <p:cNvCxnSpPr>
            <a:stCxn id="63" idx="1"/>
            <a:endCxn id="51" idx="3"/>
          </p:cNvCxnSpPr>
          <p:nvPr/>
        </p:nvCxnSpPr>
        <p:spPr>
          <a:xfrm rot="10800000">
            <a:off x="1295400" y="3157538"/>
            <a:ext cx="949325" cy="1587"/>
          </a:xfrm>
          <a:prstGeom prst="bentConnector3">
            <a:avLst>
              <a:gd name="adj1" fmla="val 50000"/>
            </a:avLst>
          </a:prstGeom>
          <a:ln w="19050">
            <a:solidFill>
              <a:schemeClr val="bg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3" name="Group 117"/>
          <p:cNvGrpSpPr>
            <a:grpSpLocks/>
          </p:cNvGrpSpPr>
          <p:nvPr/>
        </p:nvGrpSpPr>
        <p:grpSpPr bwMode="auto">
          <a:xfrm>
            <a:off x="2370138" y="4564063"/>
            <a:ext cx="1295400" cy="1066800"/>
            <a:chOff x="3276600" y="4114800"/>
            <a:chExt cx="1295400" cy="1066800"/>
          </a:xfrm>
          <a:solidFill>
            <a:schemeClr val="tx1"/>
          </a:solidFill>
        </p:grpSpPr>
        <p:sp>
          <p:nvSpPr>
            <p:cNvPr id="54" name="Rectangle 53"/>
            <p:cNvSpPr/>
            <p:nvPr/>
          </p:nvSpPr>
          <p:spPr>
            <a:xfrm>
              <a:off x="3276600" y="4267200"/>
              <a:ext cx="1295400" cy="152400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1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5" name="Rectangle 54"/>
            <p:cNvSpPr/>
            <p:nvPr/>
          </p:nvSpPr>
          <p:spPr>
            <a:xfrm>
              <a:off x="3276600" y="4419600"/>
              <a:ext cx="1295400" cy="152400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1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6" name="Rectangle 55"/>
            <p:cNvSpPr/>
            <p:nvPr/>
          </p:nvSpPr>
          <p:spPr>
            <a:xfrm>
              <a:off x="3276600" y="4572000"/>
              <a:ext cx="1295400" cy="152400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1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7" name="Rectangle 56"/>
            <p:cNvSpPr/>
            <p:nvPr/>
          </p:nvSpPr>
          <p:spPr>
            <a:xfrm>
              <a:off x="3276600" y="4724400"/>
              <a:ext cx="1295400" cy="152400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1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8" name="Rectangle 57"/>
            <p:cNvSpPr/>
            <p:nvPr/>
          </p:nvSpPr>
          <p:spPr>
            <a:xfrm>
              <a:off x="3276600" y="4876800"/>
              <a:ext cx="1295400" cy="152400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1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9" name="Rectangle 58"/>
            <p:cNvSpPr/>
            <p:nvPr/>
          </p:nvSpPr>
          <p:spPr>
            <a:xfrm>
              <a:off x="3276600" y="5029200"/>
              <a:ext cx="1295400" cy="152400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1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0" name="Rectangle 59"/>
            <p:cNvSpPr/>
            <p:nvPr/>
          </p:nvSpPr>
          <p:spPr>
            <a:xfrm>
              <a:off x="3352800" y="4343400"/>
              <a:ext cx="1143000" cy="6096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1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EA</a:t>
              </a:r>
            </a:p>
            <a:p>
              <a:pPr algn="ctr">
                <a:defRPr/>
              </a:pPr>
              <a:r>
                <a:rPr lang="en-US" sz="11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MSHR</a:t>
              </a:r>
            </a:p>
          </p:txBody>
        </p:sp>
        <p:sp>
          <p:nvSpPr>
            <p:cNvPr id="61" name="Rectangle 60"/>
            <p:cNvSpPr/>
            <p:nvPr/>
          </p:nvSpPr>
          <p:spPr>
            <a:xfrm>
              <a:off x="3276600" y="4114800"/>
              <a:ext cx="1295400" cy="152400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1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62" name="TextBox 84"/>
          <p:cNvSpPr txBox="1">
            <a:spLocks noChangeArrowheads="1"/>
          </p:cNvSpPr>
          <p:nvPr/>
        </p:nvSpPr>
        <p:spPr bwMode="auto">
          <a:xfrm>
            <a:off x="2244725" y="2286000"/>
            <a:ext cx="304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cs typeface="Arial" charset="0"/>
              </a:rPr>
              <a:t> </a:t>
            </a:r>
          </a:p>
        </p:txBody>
      </p:sp>
      <p:sp>
        <p:nvSpPr>
          <p:cNvPr id="63" name="TextBox 87"/>
          <p:cNvSpPr txBox="1">
            <a:spLocks noChangeArrowheads="1"/>
          </p:cNvSpPr>
          <p:nvPr/>
        </p:nvSpPr>
        <p:spPr bwMode="auto">
          <a:xfrm>
            <a:off x="2244725" y="2971800"/>
            <a:ext cx="304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cs typeface="Arial" charset="0"/>
              </a:rPr>
              <a:t> </a:t>
            </a:r>
          </a:p>
        </p:txBody>
      </p:sp>
      <p:cxnSp>
        <p:nvCxnSpPr>
          <p:cNvPr id="64" name="Elbow Connector 63"/>
          <p:cNvCxnSpPr>
            <a:stCxn id="50" idx="3"/>
            <a:endCxn id="62" idx="1"/>
          </p:cNvCxnSpPr>
          <p:nvPr/>
        </p:nvCxnSpPr>
        <p:spPr>
          <a:xfrm>
            <a:off x="1295400" y="2471738"/>
            <a:ext cx="949325" cy="1587"/>
          </a:xfrm>
          <a:prstGeom prst="bentConnector3">
            <a:avLst>
              <a:gd name="adj1" fmla="val 50000"/>
            </a:avLst>
          </a:prstGeom>
          <a:ln w="19050">
            <a:solidFill>
              <a:schemeClr val="bg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Elbow Connector 64"/>
          <p:cNvCxnSpPr>
            <a:stCxn id="66" idx="3"/>
            <a:endCxn id="68" idx="1"/>
          </p:cNvCxnSpPr>
          <p:nvPr/>
        </p:nvCxnSpPr>
        <p:spPr>
          <a:xfrm>
            <a:off x="2239963" y="2471738"/>
            <a:ext cx="1989137" cy="1587"/>
          </a:xfrm>
          <a:prstGeom prst="bentConnector3">
            <a:avLst>
              <a:gd name="adj1" fmla="val 50000"/>
            </a:avLst>
          </a:prstGeom>
          <a:ln w="19050">
            <a:solidFill>
              <a:schemeClr val="bg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TextBox 97"/>
          <p:cNvSpPr txBox="1">
            <a:spLocks noChangeArrowheads="1"/>
          </p:cNvSpPr>
          <p:nvPr/>
        </p:nvSpPr>
        <p:spPr bwMode="auto">
          <a:xfrm>
            <a:off x="1935163" y="2286000"/>
            <a:ext cx="304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cs typeface="Arial" charset="0"/>
              </a:rPr>
              <a:t> </a:t>
            </a:r>
          </a:p>
        </p:txBody>
      </p:sp>
      <p:sp>
        <p:nvSpPr>
          <p:cNvPr id="67" name="Rounded Rectangle 66"/>
          <p:cNvSpPr/>
          <p:nvPr/>
        </p:nvSpPr>
        <p:spPr>
          <a:xfrm>
            <a:off x="4229100" y="2057400"/>
            <a:ext cx="3048000" cy="3886200"/>
          </a:xfrm>
          <a:prstGeom prst="roundRect">
            <a:avLst>
              <a:gd name="adj" fmla="val 1409"/>
            </a:avLst>
          </a:prstGeom>
          <a:noFill/>
          <a:ln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8" name="TextBox 92"/>
          <p:cNvSpPr txBox="1">
            <a:spLocks noChangeArrowheads="1"/>
          </p:cNvSpPr>
          <p:nvPr/>
        </p:nvSpPr>
        <p:spPr bwMode="auto">
          <a:xfrm>
            <a:off x="4229100" y="2286000"/>
            <a:ext cx="3381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cs typeface="Arial" charset="0"/>
              </a:rPr>
              <a:t> </a:t>
            </a:r>
          </a:p>
        </p:txBody>
      </p:sp>
      <p:sp>
        <p:nvSpPr>
          <p:cNvPr id="69" name="TextBox 99"/>
          <p:cNvSpPr txBox="1">
            <a:spLocks noChangeArrowheads="1"/>
          </p:cNvSpPr>
          <p:nvPr/>
        </p:nvSpPr>
        <p:spPr bwMode="auto">
          <a:xfrm>
            <a:off x="4229100" y="2971800"/>
            <a:ext cx="3381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cs typeface="Arial" charset="0"/>
              </a:rPr>
              <a:t> </a:t>
            </a:r>
          </a:p>
        </p:txBody>
      </p:sp>
      <p:cxnSp>
        <p:nvCxnSpPr>
          <p:cNvPr id="70" name="Elbow Connector 69"/>
          <p:cNvCxnSpPr>
            <a:stCxn id="69" idx="1"/>
            <a:endCxn id="71" idx="3"/>
          </p:cNvCxnSpPr>
          <p:nvPr/>
        </p:nvCxnSpPr>
        <p:spPr>
          <a:xfrm rot="10800000">
            <a:off x="2239963" y="3157538"/>
            <a:ext cx="1989137" cy="1587"/>
          </a:xfrm>
          <a:prstGeom prst="bentConnector3">
            <a:avLst>
              <a:gd name="adj1" fmla="val 50000"/>
            </a:avLst>
          </a:prstGeom>
          <a:ln w="19050">
            <a:solidFill>
              <a:schemeClr val="bg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TextBox 103"/>
          <p:cNvSpPr txBox="1">
            <a:spLocks noChangeArrowheads="1"/>
          </p:cNvSpPr>
          <p:nvPr/>
        </p:nvSpPr>
        <p:spPr bwMode="auto">
          <a:xfrm>
            <a:off x="1935163" y="2971800"/>
            <a:ext cx="304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cs typeface="Arial" charset="0"/>
              </a:rPr>
              <a:t> 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2293938" y="6272213"/>
            <a:ext cx="1447800" cy="4159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05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External</a:t>
            </a:r>
          </a:p>
          <a:p>
            <a:pPr algn="ctr">
              <a:defRPr/>
            </a:pPr>
            <a:r>
              <a:rPr lang="en-US" sz="105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EA translation</a:t>
            </a:r>
          </a:p>
        </p:txBody>
      </p:sp>
      <p:cxnSp>
        <p:nvCxnSpPr>
          <p:cNvPr id="73" name="Elbow Connector 72"/>
          <p:cNvCxnSpPr>
            <a:endCxn id="72" idx="0"/>
          </p:cNvCxnSpPr>
          <p:nvPr/>
        </p:nvCxnSpPr>
        <p:spPr>
          <a:xfrm rot="5400000">
            <a:off x="2697163" y="5951538"/>
            <a:ext cx="642937" cy="1587"/>
          </a:xfrm>
          <a:prstGeom prst="bentConnector3">
            <a:avLst>
              <a:gd name="adj1" fmla="val 50000"/>
            </a:avLst>
          </a:prstGeom>
          <a:ln w="19050">
            <a:solidFill>
              <a:schemeClr val="bg1"/>
            </a:solidFill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Elbow Connector 73"/>
          <p:cNvCxnSpPr/>
          <p:nvPr/>
        </p:nvCxnSpPr>
        <p:spPr>
          <a:xfrm flipV="1">
            <a:off x="3665538" y="4716463"/>
            <a:ext cx="825500" cy="381000"/>
          </a:xfrm>
          <a:prstGeom prst="bentConnector3">
            <a:avLst>
              <a:gd name="adj1" fmla="val 50000"/>
            </a:avLst>
          </a:prstGeom>
          <a:ln w="19050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Elbow Connector 74"/>
          <p:cNvCxnSpPr/>
          <p:nvPr/>
        </p:nvCxnSpPr>
        <p:spPr>
          <a:xfrm rot="5400000">
            <a:off x="5676901" y="3467100"/>
            <a:ext cx="228600" cy="3175"/>
          </a:xfrm>
          <a:prstGeom prst="bentConnector3">
            <a:avLst>
              <a:gd name="adj1" fmla="val 50000"/>
            </a:avLst>
          </a:prstGeom>
          <a:ln w="19050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Virtualized ECC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30B40-9C9D-45F1-8041-80A8CB8CB50B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Possible Impacts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TLB miss penalty</a:t>
            </a:r>
          </a:p>
          <a:p>
            <a:pPr lvl="1"/>
            <a:r>
              <a:rPr lang="en-US" dirty="0" smtClean="0"/>
              <a:t>VA to PA translation, then PA to EA translation</a:t>
            </a:r>
          </a:p>
          <a:p>
            <a:pPr lvl="2"/>
            <a:r>
              <a:rPr lang="en-US" dirty="0" smtClean="0"/>
              <a:t>Seems like negligible – already assumed doubled TLB miss penalty in the evaluation </a:t>
            </a:r>
          </a:p>
          <a:p>
            <a:pPr lvl="2"/>
            <a:r>
              <a:rPr lang="en-US" dirty="0" smtClean="0"/>
              <a:t>Design alternative: to translate VA to EA directly</a:t>
            </a:r>
          </a:p>
          <a:p>
            <a:pPr lvl="3"/>
            <a:r>
              <a:rPr lang="en-US" dirty="0" smtClean="0"/>
              <a:t>Need to manage per-process translation structure</a:t>
            </a:r>
          </a:p>
          <a:p>
            <a:pPr lvl="3"/>
            <a:r>
              <a:rPr lang="en-US" dirty="0" smtClean="0"/>
              <a:t>But potentially less impact on TLB miss penalty</a:t>
            </a:r>
          </a:p>
          <a:p>
            <a:r>
              <a:rPr lang="en-US" dirty="0" smtClean="0"/>
              <a:t>EA cache misses per 1000 </a:t>
            </a:r>
            <a:r>
              <a:rPr lang="en-US" dirty="0" err="1" smtClean="0"/>
              <a:t>instrs</a:t>
            </a:r>
            <a:endParaRPr lang="en-US" dirty="0" smtClean="0"/>
          </a:p>
          <a:p>
            <a:pPr lvl="1"/>
            <a:r>
              <a:rPr lang="en-US" dirty="0" smtClean="0"/>
              <a:t>Configuration</a:t>
            </a:r>
          </a:p>
          <a:p>
            <a:pPr lvl="2"/>
            <a:r>
              <a:rPr lang="en-US" dirty="0" smtClean="0"/>
              <a:t>16 entry FA L1 EA cache</a:t>
            </a:r>
          </a:p>
          <a:p>
            <a:pPr lvl="2"/>
            <a:r>
              <a:rPr lang="en-US" dirty="0" smtClean="0"/>
              <a:t>4k entry 8 way L2 EA cache</a:t>
            </a:r>
          </a:p>
          <a:p>
            <a:pPr lvl="1"/>
            <a:r>
              <a:rPr lang="en-US" dirty="0" smtClean="0"/>
              <a:t>~3 in </a:t>
            </a:r>
            <a:r>
              <a:rPr lang="en-US" dirty="0" err="1" smtClean="0"/>
              <a:t>omnetpp</a:t>
            </a:r>
            <a:r>
              <a:rPr lang="en-US" dirty="0" smtClean="0"/>
              <a:t> and </a:t>
            </a:r>
            <a:r>
              <a:rPr lang="en-US" dirty="0" err="1" smtClean="0"/>
              <a:t>canneal</a:t>
            </a:r>
            <a:endParaRPr lang="en-US" dirty="0" smtClean="0"/>
          </a:p>
          <a:p>
            <a:pPr lvl="1"/>
            <a:r>
              <a:rPr lang="en-US" dirty="0" smtClean="0"/>
              <a:t>~12 in GUPS</a:t>
            </a:r>
          </a:p>
          <a:p>
            <a:pPr lvl="1"/>
            <a:r>
              <a:rPr lang="en-US" dirty="0" smtClean="0"/>
              <a:t>Less than 1 in other apps</a:t>
            </a:r>
          </a:p>
          <a:p>
            <a:pPr lvl="1"/>
            <a:r>
              <a:rPr lang="en-US" dirty="0" smtClean="0"/>
              <a:t>Things might get messed up with a software TLB handler</a:t>
            </a:r>
          </a:p>
          <a:p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30B40-9C9D-45F1-8041-80A8CB8CB50B}" type="slidenum">
              <a:rPr lang="en-US" smtClean="0"/>
              <a:pPr/>
              <a:t>50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Chip-Kill-Correct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Single device error correct,</a:t>
            </a:r>
            <a:br>
              <a:rPr lang="en-US" dirty="0" smtClean="0"/>
            </a:br>
            <a:r>
              <a:rPr lang="en-US" dirty="0" smtClean="0"/>
              <a:t>Double device error detect</a:t>
            </a:r>
          </a:p>
          <a:p>
            <a:pPr lvl="1"/>
            <a:r>
              <a:rPr lang="en-US" dirty="0" smtClean="0"/>
              <a:t>Other names: DRAM RAID, Extended ECC, Advanced ECC, …</a:t>
            </a:r>
          </a:p>
          <a:p>
            <a:pPr lvl="1"/>
            <a:r>
              <a:rPr lang="en-US" dirty="0" smtClean="0"/>
              <a:t>Can tolerate a DRAM device failure</a:t>
            </a:r>
          </a:p>
          <a:p>
            <a:pPr lvl="2"/>
            <a:endParaRPr lang="en-US" dirty="0" smtClean="0"/>
          </a:p>
          <a:p>
            <a:r>
              <a:rPr lang="en-US" dirty="0" smtClean="0"/>
              <a:t>Using x1 DRAMs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SEC-DED effectively does chip-kill-correct</a:t>
            </a:r>
          </a:p>
          <a:p>
            <a:pPr lvl="1"/>
            <a:r>
              <a:rPr lang="en-US" dirty="0" smtClean="0"/>
              <a:t>But, there’s no x1 DRAM any more (really?)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30B40-9C9D-45F1-8041-80A8CB8CB50B}" type="slidenum">
              <a:rPr lang="en-US" smtClean="0"/>
              <a:pPr/>
              <a:t>51</a:t>
            </a:fld>
            <a:endParaRPr lang="en-US" dirty="0"/>
          </a:p>
        </p:txBody>
      </p:sp>
      <p:grpSp>
        <p:nvGrpSpPr>
          <p:cNvPr id="58" name="Group 57"/>
          <p:cNvGrpSpPr/>
          <p:nvPr/>
        </p:nvGrpSpPr>
        <p:grpSpPr>
          <a:xfrm>
            <a:off x="381000" y="4114800"/>
            <a:ext cx="6934200" cy="1131332"/>
            <a:chOff x="381000" y="4648200"/>
            <a:chExt cx="6934200" cy="1131332"/>
          </a:xfrm>
        </p:grpSpPr>
        <p:sp>
          <p:nvSpPr>
            <p:cNvPr id="7" name="Rectangle 6"/>
            <p:cNvSpPr/>
            <p:nvPr/>
          </p:nvSpPr>
          <p:spPr>
            <a:xfrm>
              <a:off x="381000" y="4648200"/>
              <a:ext cx="381000" cy="45720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latin typeface="Verdana" pitchFamily="34" charset="0"/>
                </a:rPr>
                <a:t>x1</a:t>
              </a:r>
              <a:endParaRPr lang="en-US" sz="1200" dirty="0">
                <a:latin typeface="Verdana" pitchFamily="34" charset="0"/>
              </a:endParaRPr>
            </a:p>
          </p:txBody>
        </p:sp>
        <p:sp>
          <p:nvSpPr>
            <p:cNvPr id="40" name="Rectangle 39"/>
            <p:cNvSpPr/>
            <p:nvPr/>
          </p:nvSpPr>
          <p:spPr>
            <a:xfrm>
              <a:off x="838200" y="4648200"/>
              <a:ext cx="381000" cy="45720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latin typeface="Verdana" pitchFamily="34" charset="0"/>
                </a:rPr>
                <a:t>x1</a:t>
              </a:r>
              <a:endParaRPr lang="en-US" sz="1200" dirty="0">
                <a:latin typeface="Verdana" pitchFamily="34" charset="0"/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1676400" y="4648200"/>
              <a:ext cx="685800" cy="369332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dirty="0" smtClean="0">
                  <a:solidFill>
                    <a:schemeClr val="bg1"/>
                  </a:solidFill>
                  <a:latin typeface="Verdana" pitchFamily="34" charset="0"/>
                </a:rPr>
                <a:t>…</a:t>
              </a:r>
              <a:endParaRPr lang="en-US" dirty="0">
                <a:solidFill>
                  <a:schemeClr val="bg1"/>
                </a:solidFill>
                <a:latin typeface="Verdana" pitchFamily="34" charset="0"/>
              </a:endParaRPr>
            </a:p>
          </p:txBody>
        </p:sp>
        <p:sp>
          <p:nvSpPr>
            <p:cNvPr id="42" name="Rectangle 41"/>
            <p:cNvSpPr/>
            <p:nvPr/>
          </p:nvSpPr>
          <p:spPr>
            <a:xfrm>
              <a:off x="1295400" y="4648200"/>
              <a:ext cx="381000" cy="45720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latin typeface="Verdana" pitchFamily="34" charset="0"/>
                </a:rPr>
                <a:t>x1</a:t>
              </a:r>
              <a:endParaRPr lang="en-US" sz="1200" dirty="0">
                <a:latin typeface="Verdana" pitchFamily="34" charset="0"/>
              </a:endParaRPr>
            </a:p>
          </p:txBody>
        </p:sp>
        <p:sp>
          <p:nvSpPr>
            <p:cNvPr id="43" name="Rectangle 42"/>
            <p:cNvSpPr/>
            <p:nvPr/>
          </p:nvSpPr>
          <p:spPr>
            <a:xfrm>
              <a:off x="2362200" y="4648200"/>
              <a:ext cx="381000" cy="45720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latin typeface="Verdana" pitchFamily="34" charset="0"/>
                </a:rPr>
                <a:t>x1</a:t>
              </a:r>
              <a:endParaRPr lang="en-US" sz="1200" dirty="0">
                <a:latin typeface="Verdana" pitchFamily="34" charset="0"/>
              </a:endParaRPr>
            </a:p>
          </p:txBody>
        </p:sp>
        <p:sp>
          <p:nvSpPr>
            <p:cNvPr id="44" name="Rectangle 43"/>
            <p:cNvSpPr/>
            <p:nvPr/>
          </p:nvSpPr>
          <p:spPr>
            <a:xfrm>
              <a:off x="2819400" y="4648200"/>
              <a:ext cx="381000" cy="45720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latin typeface="Verdana" pitchFamily="34" charset="0"/>
                </a:rPr>
                <a:t>x1</a:t>
              </a:r>
              <a:endParaRPr lang="en-US" sz="1200" dirty="0">
                <a:latin typeface="Verdana" pitchFamily="34" charset="0"/>
              </a:endParaRPr>
            </a:p>
          </p:txBody>
        </p:sp>
        <p:sp>
          <p:nvSpPr>
            <p:cNvPr id="45" name="Rectangle 44"/>
            <p:cNvSpPr/>
            <p:nvPr/>
          </p:nvSpPr>
          <p:spPr>
            <a:xfrm>
              <a:off x="3276600" y="4648200"/>
              <a:ext cx="381000" cy="45720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latin typeface="Verdana" pitchFamily="34" charset="0"/>
                </a:rPr>
                <a:t>x1</a:t>
              </a:r>
              <a:endParaRPr lang="en-US" sz="1200" dirty="0">
                <a:latin typeface="Verdana" pitchFamily="34" charset="0"/>
              </a:endParaRPr>
            </a:p>
          </p:txBody>
        </p:sp>
        <p:sp>
          <p:nvSpPr>
            <p:cNvPr id="46" name="Left Brace 45"/>
            <p:cNvSpPr/>
            <p:nvPr/>
          </p:nvSpPr>
          <p:spPr>
            <a:xfrm rot="16200000">
              <a:off x="1905000" y="3657600"/>
              <a:ext cx="228600" cy="3276600"/>
            </a:xfrm>
            <a:prstGeom prst="leftBrac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Rectangle 46"/>
            <p:cNvSpPr/>
            <p:nvPr/>
          </p:nvSpPr>
          <p:spPr>
            <a:xfrm>
              <a:off x="3733800" y="4648200"/>
              <a:ext cx="381000" cy="45720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latin typeface="Verdana" pitchFamily="34" charset="0"/>
                </a:rPr>
                <a:t>x1</a:t>
              </a:r>
              <a:endParaRPr lang="en-US" sz="1200" dirty="0">
                <a:latin typeface="Verdana" pitchFamily="34" charset="0"/>
              </a:endParaRPr>
            </a:p>
          </p:txBody>
        </p:sp>
        <p:sp>
          <p:nvSpPr>
            <p:cNvPr id="48" name="Rectangle 47"/>
            <p:cNvSpPr/>
            <p:nvPr/>
          </p:nvSpPr>
          <p:spPr>
            <a:xfrm>
              <a:off x="4191000" y="4648200"/>
              <a:ext cx="381000" cy="45720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latin typeface="Verdana" pitchFamily="34" charset="0"/>
                </a:rPr>
                <a:t>x1</a:t>
              </a:r>
              <a:endParaRPr lang="en-US" sz="1200" dirty="0">
                <a:latin typeface="Verdana" pitchFamily="34" charset="0"/>
              </a:endParaRPr>
            </a:p>
          </p:txBody>
        </p:sp>
        <p:sp>
          <p:nvSpPr>
            <p:cNvPr id="49" name="Rectangle 48"/>
            <p:cNvSpPr/>
            <p:nvPr/>
          </p:nvSpPr>
          <p:spPr>
            <a:xfrm>
              <a:off x="4648200" y="4648200"/>
              <a:ext cx="381000" cy="45720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latin typeface="Verdana" pitchFamily="34" charset="0"/>
                </a:rPr>
                <a:t>x1</a:t>
              </a:r>
              <a:endParaRPr lang="en-US" sz="1200" dirty="0">
                <a:latin typeface="Verdana" pitchFamily="34" charset="0"/>
              </a:endParaRPr>
            </a:p>
          </p:txBody>
        </p:sp>
        <p:sp>
          <p:nvSpPr>
            <p:cNvPr id="50" name="Rectangle 49"/>
            <p:cNvSpPr/>
            <p:nvPr/>
          </p:nvSpPr>
          <p:spPr>
            <a:xfrm>
              <a:off x="5105400" y="4648200"/>
              <a:ext cx="381000" cy="45720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latin typeface="Verdana" pitchFamily="34" charset="0"/>
                </a:rPr>
                <a:t>x1</a:t>
              </a:r>
              <a:endParaRPr lang="en-US" sz="1200" dirty="0">
                <a:latin typeface="Verdana" pitchFamily="34" charset="0"/>
              </a:endParaRPr>
            </a:p>
          </p:txBody>
        </p:sp>
        <p:sp>
          <p:nvSpPr>
            <p:cNvPr id="51" name="Rectangle 50"/>
            <p:cNvSpPr/>
            <p:nvPr/>
          </p:nvSpPr>
          <p:spPr>
            <a:xfrm>
              <a:off x="5562600" y="4648200"/>
              <a:ext cx="381000" cy="45720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latin typeface="Verdana" pitchFamily="34" charset="0"/>
                </a:rPr>
                <a:t>x1</a:t>
              </a:r>
              <a:endParaRPr lang="en-US" sz="1200" dirty="0">
                <a:latin typeface="Verdana" pitchFamily="34" charset="0"/>
              </a:endParaRPr>
            </a:p>
          </p:txBody>
        </p:sp>
        <p:sp>
          <p:nvSpPr>
            <p:cNvPr id="52" name="Rectangle 51"/>
            <p:cNvSpPr/>
            <p:nvPr/>
          </p:nvSpPr>
          <p:spPr>
            <a:xfrm>
              <a:off x="6019800" y="4648200"/>
              <a:ext cx="381000" cy="45720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latin typeface="Verdana" pitchFamily="34" charset="0"/>
                </a:rPr>
                <a:t>x1</a:t>
              </a:r>
              <a:endParaRPr lang="en-US" sz="1200" dirty="0">
                <a:latin typeface="Verdana" pitchFamily="34" charset="0"/>
              </a:endParaRPr>
            </a:p>
          </p:txBody>
        </p:sp>
        <p:sp>
          <p:nvSpPr>
            <p:cNvPr id="53" name="Rectangle 52"/>
            <p:cNvSpPr/>
            <p:nvPr/>
          </p:nvSpPr>
          <p:spPr>
            <a:xfrm>
              <a:off x="6477000" y="4648200"/>
              <a:ext cx="381000" cy="45720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latin typeface="Verdana" pitchFamily="34" charset="0"/>
                </a:rPr>
                <a:t>x1</a:t>
              </a:r>
              <a:endParaRPr lang="en-US" sz="1200" dirty="0">
                <a:latin typeface="Verdana" pitchFamily="34" charset="0"/>
              </a:endParaRPr>
            </a:p>
          </p:txBody>
        </p:sp>
        <p:sp>
          <p:nvSpPr>
            <p:cNvPr id="54" name="Rectangle 53"/>
            <p:cNvSpPr/>
            <p:nvPr/>
          </p:nvSpPr>
          <p:spPr>
            <a:xfrm>
              <a:off x="6934200" y="4648200"/>
              <a:ext cx="381000" cy="45720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latin typeface="Verdana" pitchFamily="34" charset="0"/>
                </a:rPr>
                <a:t>x1</a:t>
              </a:r>
              <a:endParaRPr lang="en-US" sz="1200" dirty="0">
                <a:latin typeface="Verdana" pitchFamily="34" charset="0"/>
              </a:endParaRPr>
            </a:p>
          </p:txBody>
        </p:sp>
        <p:sp>
          <p:nvSpPr>
            <p:cNvPr id="55" name="Left Brace 54"/>
            <p:cNvSpPr/>
            <p:nvPr/>
          </p:nvSpPr>
          <p:spPr>
            <a:xfrm rot="16200000">
              <a:off x="5410200" y="3505200"/>
              <a:ext cx="228600" cy="3581400"/>
            </a:xfrm>
            <a:prstGeom prst="leftBrac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381000" y="5410200"/>
              <a:ext cx="3276600" cy="369332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dirty="0" smtClean="0">
                  <a:solidFill>
                    <a:schemeClr val="bg1"/>
                  </a:solidFill>
                  <a:latin typeface="Verdana" pitchFamily="34" charset="0"/>
                </a:rPr>
                <a:t>64 data bits</a:t>
              </a:r>
              <a:endParaRPr lang="en-US" dirty="0">
                <a:solidFill>
                  <a:schemeClr val="bg1"/>
                </a:solidFill>
                <a:latin typeface="Verdana" pitchFamily="34" charset="0"/>
              </a:endParaRPr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3733800" y="5410200"/>
              <a:ext cx="3581400" cy="369332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dirty="0" smtClean="0">
                  <a:solidFill>
                    <a:schemeClr val="bg1"/>
                  </a:solidFill>
                  <a:latin typeface="Verdana" pitchFamily="34" charset="0"/>
                </a:rPr>
                <a:t>8 ECC bits</a:t>
              </a:r>
              <a:endParaRPr lang="en-US" dirty="0">
                <a:solidFill>
                  <a:schemeClr val="bg1"/>
                </a:solidFill>
                <a:latin typeface="Verdana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3" name="Content Placeholder 2"/>
          <p:cNvSpPr>
            <a:spLocks noGrp="1"/>
          </p:cNvSpPr>
          <p:nvPr>
            <p:ph idx="1"/>
          </p:nvPr>
        </p:nvSpPr>
        <p:spPr>
          <a:xfrm>
            <a:off x="152400" y="1295400"/>
            <a:ext cx="8915400" cy="19050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4 interleaved SEC-DED – x4 Chip-Kill</a:t>
            </a:r>
          </a:p>
          <a:p>
            <a:pPr lvl="1"/>
            <a:r>
              <a:rPr lang="en-US" dirty="0" smtClean="0"/>
              <a:t>256bit data width</a:t>
            </a:r>
          </a:p>
          <a:p>
            <a:pPr lvl="1"/>
            <a:r>
              <a:rPr lang="en-US" dirty="0" smtClean="0"/>
              <a:t>Works with old DRAMs</a:t>
            </a:r>
          </a:p>
          <a:p>
            <a:pPr lvl="1"/>
            <a:r>
              <a:rPr lang="en-US" dirty="0" smtClean="0"/>
              <a:t>Modern DRAMs use burst access</a:t>
            </a:r>
          </a:p>
          <a:p>
            <a:pPr lvl="2"/>
            <a:r>
              <a:rPr lang="en-US" dirty="0" smtClean="0"/>
              <a:t>Granularity – DDR2: 128B, DDR3: 256B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Interleaved SEC-DED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30B40-9C9D-45F1-8041-80A8CB8CB50B}" type="slidenum">
              <a:rPr lang="en-US" smtClean="0"/>
              <a:pPr/>
              <a:t>52</a:t>
            </a:fld>
            <a:endParaRPr lang="en-US" dirty="0"/>
          </a:p>
        </p:txBody>
      </p:sp>
      <p:grpSp>
        <p:nvGrpSpPr>
          <p:cNvPr id="744" name="Group 743"/>
          <p:cNvGrpSpPr/>
          <p:nvPr/>
        </p:nvGrpSpPr>
        <p:grpSpPr>
          <a:xfrm>
            <a:off x="152401" y="3135868"/>
            <a:ext cx="8991599" cy="3722132"/>
            <a:chOff x="152401" y="3135868"/>
            <a:chExt cx="8991599" cy="3722132"/>
          </a:xfrm>
        </p:grpSpPr>
        <p:sp>
          <p:nvSpPr>
            <p:cNvPr id="745" name="Rectangle 744"/>
            <p:cNvSpPr/>
            <p:nvPr/>
          </p:nvSpPr>
          <p:spPr>
            <a:xfrm>
              <a:off x="152401" y="5791200"/>
              <a:ext cx="381000" cy="45720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latin typeface="Verdana" pitchFamily="34" charset="0"/>
                </a:rPr>
                <a:t>x4</a:t>
              </a:r>
              <a:endParaRPr lang="en-US" sz="1200" dirty="0">
                <a:latin typeface="Verdana" pitchFamily="34" charset="0"/>
              </a:endParaRPr>
            </a:p>
          </p:txBody>
        </p:sp>
        <p:sp>
          <p:nvSpPr>
            <p:cNvPr id="746" name="Left Brace 745"/>
            <p:cNvSpPr/>
            <p:nvPr/>
          </p:nvSpPr>
          <p:spPr>
            <a:xfrm rot="16200000">
              <a:off x="1186935" y="5301734"/>
              <a:ext cx="216932" cy="2285999"/>
            </a:xfrm>
            <a:prstGeom prst="leftBrac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7" name="Left Brace 746"/>
            <p:cNvSpPr/>
            <p:nvPr/>
          </p:nvSpPr>
          <p:spPr>
            <a:xfrm rot="16200000">
              <a:off x="3543300" y="5295899"/>
              <a:ext cx="228600" cy="2286000"/>
            </a:xfrm>
            <a:prstGeom prst="leftBrac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8" name="TextBox 747"/>
            <p:cNvSpPr txBox="1"/>
            <p:nvPr/>
          </p:nvSpPr>
          <p:spPr>
            <a:xfrm>
              <a:off x="152401" y="6488668"/>
              <a:ext cx="2133599" cy="369332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dirty="0" smtClean="0">
                  <a:solidFill>
                    <a:schemeClr val="bg1"/>
                  </a:solidFill>
                  <a:latin typeface="Verdana" pitchFamily="34" charset="0"/>
                </a:rPr>
                <a:t>64 data DRAMs</a:t>
              </a:r>
              <a:endParaRPr lang="en-US" dirty="0">
                <a:solidFill>
                  <a:schemeClr val="bg1"/>
                </a:solidFill>
                <a:latin typeface="Verdana" pitchFamily="34" charset="0"/>
              </a:endParaRPr>
            </a:p>
          </p:txBody>
        </p:sp>
        <p:sp>
          <p:nvSpPr>
            <p:cNvPr id="749" name="TextBox 748"/>
            <p:cNvSpPr txBox="1"/>
            <p:nvPr/>
          </p:nvSpPr>
          <p:spPr>
            <a:xfrm>
              <a:off x="2743200" y="6488668"/>
              <a:ext cx="1828800" cy="369332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dirty="0" smtClean="0">
                  <a:solidFill>
                    <a:schemeClr val="bg1"/>
                  </a:solidFill>
                  <a:latin typeface="Verdana" pitchFamily="34" charset="0"/>
                </a:rPr>
                <a:t>8 ECC DRAMs</a:t>
              </a:r>
              <a:endParaRPr lang="en-US" dirty="0">
                <a:solidFill>
                  <a:schemeClr val="bg1"/>
                </a:solidFill>
                <a:latin typeface="Verdana" pitchFamily="34" charset="0"/>
              </a:endParaRPr>
            </a:p>
          </p:txBody>
        </p:sp>
        <p:sp>
          <p:nvSpPr>
            <p:cNvPr id="750" name="Rectangle 749"/>
            <p:cNvSpPr/>
            <p:nvPr/>
          </p:nvSpPr>
          <p:spPr>
            <a:xfrm>
              <a:off x="152401" y="5779532"/>
              <a:ext cx="152400" cy="152400"/>
            </a:xfrm>
            <a:prstGeom prst="rect">
              <a:avLst/>
            </a:prstGeom>
            <a:no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1" name="Rectangle 750"/>
            <p:cNvSpPr/>
            <p:nvPr/>
          </p:nvSpPr>
          <p:spPr>
            <a:xfrm>
              <a:off x="228601" y="5778977"/>
              <a:ext cx="152400" cy="152400"/>
            </a:xfrm>
            <a:prstGeom prst="rect">
              <a:avLst/>
            </a:prstGeom>
            <a:no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2" name="Rectangle 751"/>
            <p:cNvSpPr/>
            <p:nvPr/>
          </p:nvSpPr>
          <p:spPr>
            <a:xfrm>
              <a:off x="294043" y="5780209"/>
              <a:ext cx="152400" cy="152400"/>
            </a:xfrm>
            <a:prstGeom prst="rect">
              <a:avLst/>
            </a:prstGeom>
            <a:no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3" name="Rectangle 752"/>
            <p:cNvSpPr/>
            <p:nvPr/>
          </p:nvSpPr>
          <p:spPr>
            <a:xfrm>
              <a:off x="370243" y="5780209"/>
              <a:ext cx="152400" cy="152400"/>
            </a:xfrm>
            <a:prstGeom prst="rect">
              <a:avLst/>
            </a:prstGeom>
            <a:no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4" name="TextBox 753"/>
            <p:cNvSpPr txBox="1"/>
            <p:nvPr/>
          </p:nvSpPr>
          <p:spPr>
            <a:xfrm>
              <a:off x="3581400" y="3135868"/>
              <a:ext cx="2362200" cy="369332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dirty="0" smtClean="0">
                  <a:solidFill>
                    <a:schemeClr val="bg1"/>
                  </a:solidFill>
                  <a:latin typeface="Verdana" pitchFamily="34" charset="0"/>
                </a:rPr>
                <a:t>(72,64) SEC-DED</a:t>
              </a:r>
              <a:endParaRPr lang="en-US" dirty="0">
                <a:solidFill>
                  <a:schemeClr val="bg1"/>
                </a:solidFill>
                <a:latin typeface="Verdana" pitchFamily="34" charset="0"/>
              </a:endParaRPr>
            </a:p>
          </p:txBody>
        </p:sp>
        <p:cxnSp>
          <p:nvCxnSpPr>
            <p:cNvPr id="755" name="Elbow Connector 754"/>
            <p:cNvCxnSpPr>
              <a:stCxn id="750" idx="0"/>
              <a:endCxn id="754" idx="2"/>
            </p:cNvCxnSpPr>
            <p:nvPr/>
          </p:nvCxnSpPr>
          <p:spPr>
            <a:xfrm rot="5400000" flipH="1" flipV="1">
              <a:off x="1358384" y="2375417"/>
              <a:ext cx="2274332" cy="4533899"/>
            </a:xfrm>
            <a:prstGeom prst="bentConnector3">
              <a:avLst>
                <a:gd name="adj1" fmla="val 50000"/>
              </a:avLst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6" name="Elbow Connector 755"/>
            <p:cNvCxnSpPr>
              <a:stCxn id="751" idx="0"/>
              <a:endCxn id="822" idx="2"/>
            </p:cNvCxnSpPr>
            <p:nvPr/>
          </p:nvCxnSpPr>
          <p:spPr>
            <a:xfrm rot="5400000" flipH="1" flipV="1">
              <a:off x="2196862" y="2146540"/>
              <a:ext cx="1740377" cy="5524499"/>
            </a:xfrm>
            <a:prstGeom prst="bentConnector3">
              <a:avLst>
                <a:gd name="adj1" fmla="val 50000"/>
              </a:avLst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7" name="Elbow Connector 756"/>
            <p:cNvCxnSpPr>
              <a:stCxn id="752" idx="0"/>
              <a:endCxn id="823" idx="2"/>
            </p:cNvCxnSpPr>
            <p:nvPr/>
          </p:nvCxnSpPr>
          <p:spPr>
            <a:xfrm rot="5400000" flipH="1" flipV="1">
              <a:off x="3029067" y="1913177"/>
              <a:ext cx="1208209" cy="6525857"/>
            </a:xfrm>
            <a:prstGeom prst="bentConnector3">
              <a:avLst>
                <a:gd name="adj1" fmla="val 50000"/>
              </a:avLst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8" name="Elbow Connector 757"/>
            <p:cNvCxnSpPr>
              <a:stCxn id="753" idx="0"/>
              <a:endCxn id="824" idx="2"/>
            </p:cNvCxnSpPr>
            <p:nvPr/>
          </p:nvCxnSpPr>
          <p:spPr>
            <a:xfrm rot="5400000" flipH="1" flipV="1">
              <a:off x="3905367" y="1722677"/>
              <a:ext cx="598609" cy="7516457"/>
            </a:xfrm>
            <a:prstGeom prst="bentConnector3">
              <a:avLst>
                <a:gd name="adj1" fmla="val 50000"/>
              </a:avLst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59" name="Rectangle 758"/>
            <p:cNvSpPr/>
            <p:nvPr/>
          </p:nvSpPr>
          <p:spPr>
            <a:xfrm>
              <a:off x="609601" y="5790290"/>
              <a:ext cx="381000" cy="45720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latin typeface="Verdana" pitchFamily="34" charset="0"/>
                </a:rPr>
                <a:t>x4</a:t>
              </a:r>
              <a:endParaRPr lang="en-US" sz="1200" dirty="0">
                <a:latin typeface="Verdana" pitchFamily="34" charset="0"/>
              </a:endParaRPr>
            </a:p>
          </p:txBody>
        </p:sp>
        <p:sp>
          <p:nvSpPr>
            <p:cNvPr id="760" name="Rectangle 759"/>
            <p:cNvSpPr/>
            <p:nvPr/>
          </p:nvSpPr>
          <p:spPr>
            <a:xfrm>
              <a:off x="609601" y="5778622"/>
              <a:ext cx="152400" cy="152400"/>
            </a:xfrm>
            <a:prstGeom prst="rect">
              <a:avLst/>
            </a:prstGeom>
            <a:no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1" name="Rectangle 760"/>
            <p:cNvSpPr/>
            <p:nvPr/>
          </p:nvSpPr>
          <p:spPr>
            <a:xfrm>
              <a:off x="685801" y="5778067"/>
              <a:ext cx="152400" cy="152400"/>
            </a:xfrm>
            <a:prstGeom prst="rect">
              <a:avLst/>
            </a:prstGeom>
            <a:no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2" name="Rectangle 761"/>
            <p:cNvSpPr/>
            <p:nvPr/>
          </p:nvSpPr>
          <p:spPr>
            <a:xfrm>
              <a:off x="751243" y="5779299"/>
              <a:ext cx="152400" cy="152400"/>
            </a:xfrm>
            <a:prstGeom prst="rect">
              <a:avLst/>
            </a:prstGeom>
            <a:no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3" name="Rectangle 762"/>
            <p:cNvSpPr/>
            <p:nvPr/>
          </p:nvSpPr>
          <p:spPr>
            <a:xfrm>
              <a:off x="827443" y="5779299"/>
              <a:ext cx="152400" cy="152400"/>
            </a:xfrm>
            <a:prstGeom prst="rect">
              <a:avLst/>
            </a:prstGeom>
            <a:no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64" name="Elbow Connector 763"/>
            <p:cNvCxnSpPr>
              <a:stCxn id="760" idx="0"/>
              <a:endCxn id="754" idx="2"/>
            </p:cNvCxnSpPr>
            <p:nvPr/>
          </p:nvCxnSpPr>
          <p:spPr>
            <a:xfrm rot="5400000" flipH="1" flipV="1">
              <a:off x="1587439" y="2603562"/>
              <a:ext cx="2273422" cy="4076699"/>
            </a:xfrm>
            <a:prstGeom prst="bentConnector3">
              <a:avLst>
                <a:gd name="adj1" fmla="val 50000"/>
              </a:avLst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5" name="Elbow Connector 764"/>
            <p:cNvCxnSpPr>
              <a:stCxn id="761" idx="0"/>
              <a:endCxn id="822" idx="2"/>
            </p:cNvCxnSpPr>
            <p:nvPr/>
          </p:nvCxnSpPr>
          <p:spPr>
            <a:xfrm rot="5400000" flipH="1" flipV="1">
              <a:off x="2425917" y="2374685"/>
              <a:ext cx="1739467" cy="5067299"/>
            </a:xfrm>
            <a:prstGeom prst="bentConnector3">
              <a:avLst>
                <a:gd name="adj1" fmla="val 50000"/>
              </a:avLst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6" name="Elbow Connector 765"/>
            <p:cNvCxnSpPr>
              <a:stCxn id="762" idx="0"/>
              <a:endCxn id="823" idx="2"/>
            </p:cNvCxnSpPr>
            <p:nvPr/>
          </p:nvCxnSpPr>
          <p:spPr>
            <a:xfrm rot="5400000" flipH="1" flipV="1">
              <a:off x="3258122" y="2141322"/>
              <a:ext cx="1207299" cy="6068657"/>
            </a:xfrm>
            <a:prstGeom prst="bentConnector3">
              <a:avLst>
                <a:gd name="adj1" fmla="val 50000"/>
              </a:avLst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7" name="Elbow Connector 766"/>
            <p:cNvCxnSpPr>
              <a:stCxn id="763" idx="0"/>
              <a:endCxn id="824" idx="2"/>
            </p:cNvCxnSpPr>
            <p:nvPr/>
          </p:nvCxnSpPr>
          <p:spPr>
            <a:xfrm rot="5400000" flipH="1" flipV="1">
              <a:off x="4134422" y="1950822"/>
              <a:ext cx="597699" cy="7059257"/>
            </a:xfrm>
            <a:prstGeom prst="bentConnector3">
              <a:avLst>
                <a:gd name="adj1" fmla="val 50000"/>
              </a:avLst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68" name="Rectangle 767"/>
            <p:cNvSpPr/>
            <p:nvPr/>
          </p:nvSpPr>
          <p:spPr>
            <a:xfrm>
              <a:off x="1600200" y="5786650"/>
              <a:ext cx="381000" cy="45720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latin typeface="Verdana" pitchFamily="34" charset="0"/>
                </a:rPr>
                <a:t>x4</a:t>
              </a:r>
              <a:endParaRPr lang="en-US" sz="1200" dirty="0">
                <a:latin typeface="Verdana" pitchFamily="34" charset="0"/>
              </a:endParaRPr>
            </a:p>
          </p:txBody>
        </p:sp>
        <p:sp>
          <p:nvSpPr>
            <p:cNvPr id="769" name="Rectangle 768"/>
            <p:cNvSpPr/>
            <p:nvPr/>
          </p:nvSpPr>
          <p:spPr>
            <a:xfrm>
              <a:off x="1600200" y="5774982"/>
              <a:ext cx="152400" cy="152400"/>
            </a:xfrm>
            <a:prstGeom prst="rect">
              <a:avLst/>
            </a:prstGeom>
            <a:no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0" name="Rectangle 769"/>
            <p:cNvSpPr/>
            <p:nvPr/>
          </p:nvSpPr>
          <p:spPr>
            <a:xfrm>
              <a:off x="1676400" y="5774427"/>
              <a:ext cx="152400" cy="152400"/>
            </a:xfrm>
            <a:prstGeom prst="rect">
              <a:avLst/>
            </a:prstGeom>
            <a:no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1" name="Rectangle 770"/>
            <p:cNvSpPr/>
            <p:nvPr/>
          </p:nvSpPr>
          <p:spPr>
            <a:xfrm>
              <a:off x="1741842" y="5775659"/>
              <a:ext cx="152400" cy="152400"/>
            </a:xfrm>
            <a:prstGeom prst="rect">
              <a:avLst/>
            </a:prstGeom>
            <a:no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2" name="Rectangle 771"/>
            <p:cNvSpPr/>
            <p:nvPr/>
          </p:nvSpPr>
          <p:spPr>
            <a:xfrm>
              <a:off x="1818042" y="5775659"/>
              <a:ext cx="152400" cy="152400"/>
            </a:xfrm>
            <a:prstGeom prst="rect">
              <a:avLst/>
            </a:prstGeom>
            <a:no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73" name="Elbow Connector 772"/>
            <p:cNvCxnSpPr>
              <a:stCxn id="769" idx="0"/>
              <a:endCxn id="754" idx="2"/>
            </p:cNvCxnSpPr>
            <p:nvPr/>
          </p:nvCxnSpPr>
          <p:spPr>
            <a:xfrm rot="5400000" flipH="1" flipV="1">
              <a:off x="2084559" y="3097041"/>
              <a:ext cx="2269782" cy="3086100"/>
            </a:xfrm>
            <a:prstGeom prst="bentConnector3">
              <a:avLst>
                <a:gd name="adj1" fmla="val 50000"/>
              </a:avLst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4" name="Elbow Connector 773"/>
            <p:cNvCxnSpPr>
              <a:stCxn id="770" idx="0"/>
              <a:endCxn id="822" idx="2"/>
            </p:cNvCxnSpPr>
            <p:nvPr/>
          </p:nvCxnSpPr>
          <p:spPr>
            <a:xfrm rot="5400000" flipH="1" flipV="1">
              <a:off x="2923037" y="2868164"/>
              <a:ext cx="1735827" cy="4076700"/>
            </a:xfrm>
            <a:prstGeom prst="bentConnector3">
              <a:avLst>
                <a:gd name="adj1" fmla="val 50000"/>
              </a:avLst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5" name="Elbow Connector 774"/>
            <p:cNvCxnSpPr>
              <a:stCxn id="771" idx="0"/>
              <a:endCxn id="823" idx="2"/>
            </p:cNvCxnSpPr>
            <p:nvPr/>
          </p:nvCxnSpPr>
          <p:spPr>
            <a:xfrm rot="5400000" flipH="1" flipV="1">
              <a:off x="3755242" y="2634801"/>
              <a:ext cx="1203659" cy="5078058"/>
            </a:xfrm>
            <a:prstGeom prst="bentConnector3">
              <a:avLst>
                <a:gd name="adj1" fmla="val 50000"/>
              </a:avLst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6" name="Elbow Connector 775"/>
            <p:cNvCxnSpPr>
              <a:stCxn id="772" idx="0"/>
              <a:endCxn id="824" idx="2"/>
            </p:cNvCxnSpPr>
            <p:nvPr/>
          </p:nvCxnSpPr>
          <p:spPr>
            <a:xfrm rot="5400000" flipH="1" flipV="1">
              <a:off x="4631542" y="2444301"/>
              <a:ext cx="594059" cy="6068658"/>
            </a:xfrm>
            <a:prstGeom prst="bentConnector3">
              <a:avLst>
                <a:gd name="adj1" fmla="val 50000"/>
              </a:avLst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77" name="Rectangle 776"/>
            <p:cNvSpPr/>
            <p:nvPr/>
          </p:nvSpPr>
          <p:spPr>
            <a:xfrm>
              <a:off x="2057400" y="5785740"/>
              <a:ext cx="381000" cy="45720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latin typeface="Verdana" pitchFamily="34" charset="0"/>
                </a:rPr>
                <a:t>x4</a:t>
              </a:r>
              <a:endParaRPr lang="en-US" sz="1200" dirty="0">
                <a:latin typeface="Verdana" pitchFamily="34" charset="0"/>
              </a:endParaRPr>
            </a:p>
          </p:txBody>
        </p:sp>
        <p:sp>
          <p:nvSpPr>
            <p:cNvPr id="778" name="Rectangle 777"/>
            <p:cNvSpPr/>
            <p:nvPr/>
          </p:nvSpPr>
          <p:spPr>
            <a:xfrm>
              <a:off x="2057400" y="5774072"/>
              <a:ext cx="152400" cy="152400"/>
            </a:xfrm>
            <a:prstGeom prst="rect">
              <a:avLst/>
            </a:prstGeom>
            <a:no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9" name="Rectangle 778"/>
            <p:cNvSpPr/>
            <p:nvPr/>
          </p:nvSpPr>
          <p:spPr>
            <a:xfrm>
              <a:off x="2133600" y="5773517"/>
              <a:ext cx="152400" cy="152400"/>
            </a:xfrm>
            <a:prstGeom prst="rect">
              <a:avLst/>
            </a:prstGeom>
            <a:no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0" name="Rectangle 779"/>
            <p:cNvSpPr/>
            <p:nvPr/>
          </p:nvSpPr>
          <p:spPr>
            <a:xfrm>
              <a:off x="2199042" y="5774749"/>
              <a:ext cx="152400" cy="152400"/>
            </a:xfrm>
            <a:prstGeom prst="rect">
              <a:avLst/>
            </a:prstGeom>
            <a:no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1" name="Rectangle 780"/>
            <p:cNvSpPr/>
            <p:nvPr/>
          </p:nvSpPr>
          <p:spPr>
            <a:xfrm>
              <a:off x="2275242" y="5774749"/>
              <a:ext cx="152400" cy="152400"/>
            </a:xfrm>
            <a:prstGeom prst="rect">
              <a:avLst/>
            </a:prstGeom>
            <a:no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82" name="Elbow Connector 781"/>
            <p:cNvCxnSpPr>
              <a:stCxn id="778" idx="0"/>
              <a:endCxn id="754" idx="2"/>
            </p:cNvCxnSpPr>
            <p:nvPr/>
          </p:nvCxnSpPr>
          <p:spPr>
            <a:xfrm rot="5400000" flipH="1" flipV="1">
              <a:off x="2313614" y="3325186"/>
              <a:ext cx="2268872" cy="2628900"/>
            </a:xfrm>
            <a:prstGeom prst="bentConnector3">
              <a:avLst>
                <a:gd name="adj1" fmla="val 50000"/>
              </a:avLst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3" name="Elbow Connector 782"/>
            <p:cNvCxnSpPr>
              <a:stCxn id="779" idx="0"/>
              <a:endCxn id="822" idx="2"/>
            </p:cNvCxnSpPr>
            <p:nvPr/>
          </p:nvCxnSpPr>
          <p:spPr>
            <a:xfrm rot="5400000" flipH="1" flipV="1">
              <a:off x="3152092" y="3096309"/>
              <a:ext cx="1734917" cy="3619500"/>
            </a:xfrm>
            <a:prstGeom prst="bentConnector3">
              <a:avLst>
                <a:gd name="adj1" fmla="val 50000"/>
              </a:avLst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4" name="Elbow Connector 783"/>
            <p:cNvCxnSpPr>
              <a:stCxn id="780" idx="0"/>
              <a:endCxn id="823" idx="2"/>
            </p:cNvCxnSpPr>
            <p:nvPr/>
          </p:nvCxnSpPr>
          <p:spPr>
            <a:xfrm rot="5400000" flipH="1" flipV="1">
              <a:off x="3984297" y="2862946"/>
              <a:ext cx="1202749" cy="4620858"/>
            </a:xfrm>
            <a:prstGeom prst="bentConnector3">
              <a:avLst>
                <a:gd name="adj1" fmla="val 50000"/>
              </a:avLst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5" name="Elbow Connector 784"/>
            <p:cNvCxnSpPr>
              <a:stCxn id="781" idx="0"/>
              <a:endCxn id="824" idx="2"/>
            </p:cNvCxnSpPr>
            <p:nvPr/>
          </p:nvCxnSpPr>
          <p:spPr>
            <a:xfrm rot="5400000" flipH="1" flipV="1">
              <a:off x="4860597" y="2672446"/>
              <a:ext cx="593149" cy="5611458"/>
            </a:xfrm>
            <a:prstGeom prst="bentConnector3">
              <a:avLst>
                <a:gd name="adj1" fmla="val 50000"/>
              </a:avLst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86" name="Rectangle 785"/>
            <p:cNvSpPr/>
            <p:nvPr/>
          </p:nvSpPr>
          <p:spPr>
            <a:xfrm>
              <a:off x="2514600" y="5784830"/>
              <a:ext cx="381000" cy="45720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latin typeface="Verdana" pitchFamily="34" charset="0"/>
                </a:rPr>
                <a:t>x4</a:t>
              </a:r>
              <a:endParaRPr lang="en-US" sz="1200" dirty="0">
                <a:latin typeface="Verdana" pitchFamily="34" charset="0"/>
              </a:endParaRPr>
            </a:p>
          </p:txBody>
        </p:sp>
        <p:sp>
          <p:nvSpPr>
            <p:cNvPr id="787" name="Rectangle 786"/>
            <p:cNvSpPr/>
            <p:nvPr/>
          </p:nvSpPr>
          <p:spPr>
            <a:xfrm>
              <a:off x="2514600" y="5773162"/>
              <a:ext cx="152400" cy="152400"/>
            </a:xfrm>
            <a:prstGeom prst="rect">
              <a:avLst/>
            </a:prstGeom>
            <a:no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8" name="Rectangle 787"/>
            <p:cNvSpPr/>
            <p:nvPr/>
          </p:nvSpPr>
          <p:spPr>
            <a:xfrm>
              <a:off x="2590800" y="5772607"/>
              <a:ext cx="152400" cy="152400"/>
            </a:xfrm>
            <a:prstGeom prst="rect">
              <a:avLst/>
            </a:prstGeom>
            <a:no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9" name="Rectangle 788"/>
            <p:cNvSpPr/>
            <p:nvPr/>
          </p:nvSpPr>
          <p:spPr>
            <a:xfrm>
              <a:off x="2656242" y="5773839"/>
              <a:ext cx="152400" cy="152400"/>
            </a:xfrm>
            <a:prstGeom prst="rect">
              <a:avLst/>
            </a:prstGeom>
            <a:no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0" name="Rectangle 789"/>
            <p:cNvSpPr/>
            <p:nvPr/>
          </p:nvSpPr>
          <p:spPr>
            <a:xfrm>
              <a:off x="2732442" y="5773839"/>
              <a:ext cx="152400" cy="152400"/>
            </a:xfrm>
            <a:prstGeom prst="rect">
              <a:avLst/>
            </a:prstGeom>
            <a:no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91" name="Elbow Connector 790"/>
            <p:cNvCxnSpPr>
              <a:stCxn id="788" idx="0"/>
              <a:endCxn id="822" idx="2"/>
            </p:cNvCxnSpPr>
            <p:nvPr/>
          </p:nvCxnSpPr>
          <p:spPr>
            <a:xfrm rot="5400000" flipH="1" flipV="1">
              <a:off x="3381147" y="3324454"/>
              <a:ext cx="1734007" cy="3162300"/>
            </a:xfrm>
            <a:prstGeom prst="bentConnector3">
              <a:avLst>
                <a:gd name="adj1" fmla="val 50000"/>
              </a:avLst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2" name="Elbow Connector 791"/>
            <p:cNvCxnSpPr>
              <a:stCxn id="789" idx="0"/>
              <a:endCxn id="823" idx="2"/>
            </p:cNvCxnSpPr>
            <p:nvPr/>
          </p:nvCxnSpPr>
          <p:spPr>
            <a:xfrm rot="5400000" flipH="1" flipV="1">
              <a:off x="4213352" y="3091091"/>
              <a:ext cx="1201839" cy="4163658"/>
            </a:xfrm>
            <a:prstGeom prst="bentConnector3">
              <a:avLst>
                <a:gd name="adj1" fmla="val 50000"/>
              </a:avLst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3" name="Elbow Connector 792"/>
            <p:cNvCxnSpPr>
              <a:stCxn id="790" idx="0"/>
              <a:endCxn id="824" idx="2"/>
            </p:cNvCxnSpPr>
            <p:nvPr/>
          </p:nvCxnSpPr>
          <p:spPr>
            <a:xfrm rot="5400000" flipH="1" flipV="1">
              <a:off x="5089652" y="2900591"/>
              <a:ext cx="592239" cy="5154258"/>
            </a:xfrm>
            <a:prstGeom prst="bentConnector3">
              <a:avLst>
                <a:gd name="adj1" fmla="val 50000"/>
              </a:avLst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94" name="Rectangle 793"/>
            <p:cNvSpPr/>
            <p:nvPr/>
          </p:nvSpPr>
          <p:spPr>
            <a:xfrm>
              <a:off x="2971800" y="5783920"/>
              <a:ext cx="381000" cy="45720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latin typeface="Verdana" pitchFamily="34" charset="0"/>
                </a:rPr>
                <a:t>x4</a:t>
              </a:r>
              <a:endParaRPr lang="en-US" sz="1200" dirty="0">
                <a:latin typeface="Verdana" pitchFamily="34" charset="0"/>
              </a:endParaRPr>
            </a:p>
          </p:txBody>
        </p:sp>
        <p:sp>
          <p:nvSpPr>
            <p:cNvPr id="795" name="Rectangle 794"/>
            <p:cNvSpPr/>
            <p:nvPr/>
          </p:nvSpPr>
          <p:spPr>
            <a:xfrm>
              <a:off x="2971800" y="5772252"/>
              <a:ext cx="152400" cy="152400"/>
            </a:xfrm>
            <a:prstGeom prst="rect">
              <a:avLst/>
            </a:prstGeom>
            <a:no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6" name="Rectangle 795"/>
            <p:cNvSpPr/>
            <p:nvPr/>
          </p:nvSpPr>
          <p:spPr>
            <a:xfrm>
              <a:off x="3048000" y="5771697"/>
              <a:ext cx="152400" cy="152400"/>
            </a:xfrm>
            <a:prstGeom prst="rect">
              <a:avLst/>
            </a:prstGeom>
            <a:no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7" name="Rectangle 796"/>
            <p:cNvSpPr/>
            <p:nvPr/>
          </p:nvSpPr>
          <p:spPr>
            <a:xfrm>
              <a:off x="3113442" y="5772929"/>
              <a:ext cx="152400" cy="152400"/>
            </a:xfrm>
            <a:prstGeom prst="rect">
              <a:avLst/>
            </a:prstGeom>
            <a:no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8" name="Rectangle 797"/>
            <p:cNvSpPr/>
            <p:nvPr/>
          </p:nvSpPr>
          <p:spPr>
            <a:xfrm>
              <a:off x="3189642" y="5772929"/>
              <a:ext cx="152400" cy="152400"/>
            </a:xfrm>
            <a:prstGeom prst="rect">
              <a:avLst/>
            </a:prstGeom>
            <a:no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99" name="Elbow Connector 798"/>
            <p:cNvCxnSpPr>
              <a:stCxn id="795" idx="0"/>
              <a:endCxn id="754" idx="2"/>
            </p:cNvCxnSpPr>
            <p:nvPr/>
          </p:nvCxnSpPr>
          <p:spPr>
            <a:xfrm rot="5400000" flipH="1" flipV="1">
              <a:off x="2771724" y="3781476"/>
              <a:ext cx="2267052" cy="1714500"/>
            </a:xfrm>
            <a:prstGeom prst="bentConnector3">
              <a:avLst>
                <a:gd name="adj1" fmla="val 50000"/>
              </a:avLst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0" name="Elbow Connector 799"/>
            <p:cNvCxnSpPr>
              <a:stCxn id="796" idx="0"/>
              <a:endCxn id="822" idx="2"/>
            </p:cNvCxnSpPr>
            <p:nvPr/>
          </p:nvCxnSpPr>
          <p:spPr>
            <a:xfrm rot="5400000" flipH="1" flipV="1">
              <a:off x="3610202" y="3552599"/>
              <a:ext cx="1733097" cy="2705100"/>
            </a:xfrm>
            <a:prstGeom prst="bentConnector3">
              <a:avLst>
                <a:gd name="adj1" fmla="val 50000"/>
              </a:avLst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1" name="Elbow Connector 800"/>
            <p:cNvCxnSpPr>
              <a:stCxn id="797" idx="0"/>
              <a:endCxn id="823" idx="2"/>
            </p:cNvCxnSpPr>
            <p:nvPr/>
          </p:nvCxnSpPr>
          <p:spPr>
            <a:xfrm rot="5400000" flipH="1" flipV="1">
              <a:off x="4442407" y="3319236"/>
              <a:ext cx="1200929" cy="3706458"/>
            </a:xfrm>
            <a:prstGeom prst="bentConnector3">
              <a:avLst>
                <a:gd name="adj1" fmla="val 50000"/>
              </a:avLst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2" name="Elbow Connector 801"/>
            <p:cNvCxnSpPr>
              <a:stCxn id="798" idx="0"/>
              <a:endCxn id="824" idx="2"/>
            </p:cNvCxnSpPr>
            <p:nvPr/>
          </p:nvCxnSpPr>
          <p:spPr>
            <a:xfrm rot="5400000" flipH="1" flipV="1">
              <a:off x="5318707" y="3128736"/>
              <a:ext cx="591329" cy="4697058"/>
            </a:xfrm>
            <a:prstGeom prst="bentConnector3">
              <a:avLst>
                <a:gd name="adj1" fmla="val 50000"/>
              </a:avLst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03" name="Rectangle 802"/>
            <p:cNvSpPr/>
            <p:nvPr/>
          </p:nvSpPr>
          <p:spPr>
            <a:xfrm>
              <a:off x="3962400" y="5779370"/>
              <a:ext cx="381000" cy="45720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latin typeface="Verdana" pitchFamily="34" charset="0"/>
                </a:rPr>
                <a:t>x4</a:t>
              </a:r>
              <a:endParaRPr lang="en-US" sz="1200" dirty="0">
                <a:latin typeface="Verdana" pitchFamily="34" charset="0"/>
              </a:endParaRPr>
            </a:p>
          </p:txBody>
        </p:sp>
        <p:sp>
          <p:nvSpPr>
            <p:cNvPr id="804" name="Rectangle 803"/>
            <p:cNvSpPr/>
            <p:nvPr/>
          </p:nvSpPr>
          <p:spPr>
            <a:xfrm>
              <a:off x="3962400" y="5767702"/>
              <a:ext cx="152400" cy="152400"/>
            </a:xfrm>
            <a:prstGeom prst="rect">
              <a:avLst/>
            </a:prstGeom>
            <a:no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5" name="Rectangle 804"/>
            <p:cNvSpPr/>
            <p:nvPr/>
          </p:nvSpPr>
          <p:spPr>
            <a:xfrm>
              <a:off x="4038600" y="5767147"/>
              <a:ext cx="152400" cy="152400"/>
            </a:xfrm>
            <a:prstGeom prst="rect">
              <a:avLst/>
            </a:prstGeom>
            <a:no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6" name="Rectangle 805"/>
            <p:cNvSpPr/>
            <p:nvPr/>
          </p:nvSpPr>
          <p:spPr>
            <a:xfrm>
              <a:off x="4104042" y="5768379"/>
              <a:ext cx="152400" cy="152400"/>
            </a:xfrm>
            <a:prstGeom prst="rect">
              <a:avLst/>
            </a:prstGeom>
            <a:no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7" name="Rectangle 806"/>
            <p:cNvSpPr/>
            <p:nvPr/>
          </p:nvSpPr>
          <p:spPr>
            <a:xfrm>
              <a:off x="4180242" y="5768379"/>
              <a:ext cx="152400" cy="152400"/>
            </a:xfrm>
            <a:prstGeom prst="rect">
              <a:avLst/>
            </a:prstGeom>
            <a:no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08" name="Elbow Connector 807"/>
            <p:cNvCxnSpPr>
              <a:stCxn id="804" idx="0"/>
              <a:endCxn id="754" idx="2"/>
            </p:cNvCxnSpPr>
            <p:nvPr/>
          </p:nvCxnSpPr>
          <p:spPr>
            <a:xfrm rot="5400000" flipH="1" flipV="1">
              <a:off x="3269299" y="4274501"/>
              <a:ext cx="2262502" cy="723900"/>
            </a:xfrm>
            <a:prstGeom prst="bentConnector3">
              <a:avLst>
                <a:gd name="adj1" fmla="val 50000"/>
              </a:avLst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9" name="Elbow Connector 808"/>
            <p:cNvCxnSpPr>
              <a:stCxn id="805" idx="0"/>
              <a:endCxn id="822" idx="2"/>
            </p:cNvCxnSpPr>
            <p:nvPr/>
          </p:nvCxnSpPr>
          <p:spPr>
            <a:xfrm rot="5400000" flipH="1" flipV="1">
              <a:off x="4107777" y="4045624"/>
              <a:ext cx="1728547" cy="1714500"/>
            </a:xfrm>
            <a:prstGeom prst="bentConnector3">
              <a:avLst>
                <a:gd name="adj1" fmla="val 50000"/>
              </a:avLst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0" name="Elbow Connector 809"/>
            <p:cNvCxnSpPr>
              <a:stCxn id="806" idx="0"/>
              <a:endCxn id="823" idx="2"/>
            </p:cNvCxnSpPr>
            <p:nvPr/>
          </p:nvCxnSpPr>
          <p:spPr>
            <a:xfrm rot="5400000" flipH="1" flipV="1">
              <a:off x="4939982" y="3812261"/>
              <a:ext cx="1196379" cy="2715858"/>
            </a:xfrm>
            <a:prstGeom prst="bentConnector3">
              <a:avLst>
                <a:gd name="adj1" fmla="val 50000"/>
              </a:avLst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1" name="Elbow Connector 810"/>
            <p:cNvCxnSpPr>
              <a:stCxn id="807" idx="0"/>
              <a:endCxn id="824" idx="2"/>
            </p:cNvCxnSpPr>
            <p:nvPr/>
          </p:nvCxnSpPr>
          <p:spPr>
            <a:xfrm rot="5400000" flipH="1" flipV="1">
              <a:off x="5816282" y="3621761"/>
              <a:ext cx="586779" cy="3706458"/>
            </a:xfrm>
            <a:prstGeom prst="bentConnector3">
              <a:avLst>
                <a:gd name="adj1" fmla="val 50000"/>
              </a:avLst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12" name="Rectangle 811"/>
            <p:cNvSpPr/>
            <p:nvPr/>
          </p:nvSpPr>
          <p:spPr>
            <a:xfrm>
              <a:off x="4419600" y="5778460"/>
              <a:ext cx="381000" cy="45720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latin typeface="Verdana" pitchFamily="34" charset="0"/>
                </a:rPr>
                <a:t>x4</a:t>
              </a:r>
              <a:endParaRPr lang="en-US" sz="1200" dirty="0">
                <a:latin typeface="Verdana" pitchFamily="34" charset="0"/>
              </a:endParaRPr>
            </a:p>
          </p:txBody>
        </p:sp>
        <p:sp>
          <p:nvSpPr>
            <p:cNvPr id="813" name="Rectangle 812"/>
            <p:cNvSpPr/>
            <p:nvPr/>
          </p:nvSpPr>
          <p:spPr>
            <a:xfrm>
              <a:off x="4419600" y="5766792"/>
              <a:ext cx="152400" cy="152400"/>
            </a:xfrm>
            <a:prstGeom prst="rect">
              <a:avLst/>
            </a:prstGeom>
            <a:no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4" name="Rectangle 813"/>
            <p:cNvSpPr/>
            <p:nvPr/>
          </p:nvSpPr>
          <p:spPr>
            <a:xfrm>
              <a:off x="4495800" y="5766237"/>
              <a:ext cx="152400" cy="152400"/>
            </a:xfrm>
            <a:prstGeom prst="rect">
              <a:avLst/>
            </a:prstGeom>
            <a:no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5" name="Rectangle 814"/>
            <p:cNvSpPr/>
            <p:nvPr/>
          </p:nvSpPr>
          <p:spPr>
            <a:xfrm>
              <a:off x="4561242" y="5767469"/>
              <a:ext cx="152400" cy="152400"/>
            </a:xfrm>
            <a:prstGeom prst="rect">
              <a:avLst/>
            </a:prstGeom>
            <a:no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6" name="Rectangle 815"/>
            <p:cNvSpPr/>
            <p:nvPr/>
          </p:nvSpPr>
          <p:spPr>
            <a:xfrm>
              <a:off x="4637442" y="5767469"/>
              <a:ext cx="152400" cy="152400"/>
            </a:xfrm>
            <a:prstGeom prst="rect">
              <a:avLst/>
            </a:prstGeom>
            <a:no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17" name="Elbow Connector 816"/>
            <p:cNvCxnSpPr>
              <a:stCxn id="813" idx="0"/>
              <a:endCxn id="754" idx="2"/>
            </p:cNvCxnSpPr>
            <p:nvPr/>
          </p:nvCxnSpPr>
          <p:spPr>
            <a:xfrm rot="5400000" flipH="1" flipV="1">
              <a:off x="3498354" y="4502646"/>
              <a:ext cx="2261592" cy="266700"/>
            </a:xfrm>
            <a:prstGeom prst="bentConnector3">
              <a:avLst>
                <a:gd name="adj1" fmla="val 50000"/>
              </a:avLst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8" name="Elbow Connector 817"/>
            <p:cNvCxnSpPr>
              <a:stCxn id="814" idx="0"/>
              <a:endCxn id="822" idx="2"/>
            </p:cNvCxnSpPr>
            <p:nvPr/>
          </p:nvCxnSpPr>
          <p:spPr>
            <a:xfrm rot="5400000" flipH="1" flipV="1">
              <a:off x="4336832" y="4273769"/>
              <a:ext cx="1727637" cy="1257300"/>
            </a:xfrm>
            <a:prstGeom prst="bentConnector3">
              <a:avLst>
                <a:gd name="adj1" fmla="val 50000"/>
              </a:avLst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9" name="Elbow Connector 818"/>
            <p:cNvCxnSpPr>
              <a:stCxn id="815" idx="0"/>
              <a:endCxn id="823" idx="2"/>
            </p:cNvCxnSpPr>
            <p:nvPr/>
          </p:nvCxnSpPr>
          <p:spPr>
            <a:xfrm rot="5400000" flipH="1" flipV="1">
              <a:off x="5169037" y="4040406"/>
              <a:ext cx="1195469" cy="2258658"/>
            </a:xfrm>
            <a:prstGeom prst="bentConnector3">
              <a:avLst>
                <a:gd name="adj1" fmla="val 50000"/>
              </a:avLst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0" name="Elbow Connector 819"/>
            <p:cNvCxnSpPr>
              <a:stCxn id="816" idx="0"/>
              <a:endCxn id="824" idx="2"/>
            </p:cNvCxnSpPr>
            <p:nvPr/>
          </p:nvCxnSpPr>
          <p:spPr>
            <a:xfrm rot="5400000" flipH="1" flipV="1">
              <a:off x="6045337" y="3849906"/>
              <a:ext cx="585869" cy="3249258"/>
            </a:xfrm>
            <a:prstGeom prst="bentConnector3">
              <a:avLst>
                <a:gd name="adj1" fmla="val 50000"/>
              </a:avLst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21" name="TextBox 820"/>
            <p:cNvSpPr txBox="1"/>
            <p:nvPr/>
          </p:nvSpPr>
          <p:spPr>
            <a:xfrm>
              <a:off x="914400" y="5725758"/>
              <a:ext cx="685800" cy="369332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dirty="0" smtClean="0">
                  <a:solidFill>
                    <a:schemeClr val="bg1"/>
                  </a:solidFill>
                  <a:latin typeface="Verdana" pitchFamily="34" charset="0"/>
                </a:rPr>
                <a:t>…</a:t>
              </a:r>
              <a:endParaRPr lang="en-US" dirty="0">
                <a:solidFill>
                  <a:schemeClr val="bg1"/>
                </a:solidFill>
                <a:latin typeface="Verdana" pitchFamily="34" charset="0"/>
              </a:endParaRPr>
            </a:p>
          </p:txBody>
        </p:sp>
        <p:sp>
          <p:nvSpPr>
            <p:cNvPr id="822" name="TextBox 821"/>
            <p:cNvSpPr txBox="1"/>
            <p:nvPr/>
          </p:nvSpPr>
          <p:spPr>
            <a:xfrm>
              <a:off x="4648200" y="3669268"/>
              <a:ext cx="2362200" cy="369332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dirty="0" smtClean="0">
                  <a:solidFill>
                    <a:schemeClr val="bg1"/>
                  </a:solidFill>
                  <a:latin typeface="Verdana" pitchFamily="34" charset="0"/>
                </a:rPr>
                <a:t>(72,64) SEC-DED</a:t>
              </a:r>
              <a:endParaRPr lang="en-US" dirty="0">
                <a:solidFill>
                  <a:schemeClr val="bg1"/>
                </a:solidFill>
                <a:latin typeface="Verdana" pitchFamily="34" charset="0"/>
              </a:endParaRPr>
            </a:p>
          </p:txBody>
        </p:sp>
        <p:sp>
          <p:nvSpPr>
            <p:cNvPr id="823" name="TextBox 822"/>
            <p:cNvSpPr txBox="1"/>
            <p:nvPr/>
          </p:nvSpPr>
          <p:spPr>
            <a:xfrm>
              <a:off x="5715000" y="4202668"/>
              <a:ext cx="2362200" cy="369332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dirty="0" smtClean="0">
                  <a:solidFill>
                    <a:schemeClr val="bg1"/>
                  </a:solidFill>
                  <a:latin typeface="Verdana" pitchFamily="34" charset="0"/>
                </a:rPr>
                <a:t>(72,64) SEC-DED</a:t>
              </a:r>
              <a:endParaRPr lang="en-US" dirty="0">
                <a:solidFill>
                  <a:schemeClr val="bg1"/>
                </a:solidFill>
                <a:latin typeface="Verdana" pitchFamily="34" charset="0"/>
              </a:endParaRPr>
            </a:p>
          </p:txBody>
        </p:sp>
        <p:sp>
          <p:nvSpPr>
            <p:cNvPr id="824" name="TextBox 823"/>
            <p:cNvSpPr txBox="1"/>
            <p:nvPr/>
          </p:nvSpPr>
          <p:spPr>
            <a:xfrm>
              <a:off x="6781800" y="4812268"/>
              <a:ext cx="2362200" cy="369332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dirty="0" smtClean="0">
                  <a:solidFill>
                    <a:schemeClr val="bg1"/>
                  </a:solidFill>
                  <a:latin typeface="Verdana" pitchFamily="34" charset="0"/>
                </a:rPr>
                <a:t>(72,64) SEC-DED</a:t>
              </a:r>
              <a:endParaRPr lang="en-US" dirty="0">
                <a:solidFill>
                  <a:schemeClr val="bg1"/>
                </a:solidFill>
                <a:latin typeface="Verdana" pitchFamily="34" charset="0"/>
              </a:endParaRPr>
            </a:p>
          </p:txBody>
        </p:sp>
        <p:sp>
          <p:nvSpPr>
            <p:cNvPr id="825" name="TextBox 824"/>
            <p:cNvSpPr txBox="1"/>
            <p:nvPr/>
          </p:nvSpPr>
          <p:spPr>
            <a:xfrm>
              <a:off x="3352800" y="5725758"/>
              <a:ext cx="685800" cy="369332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dirty="0" smtClean="0">
                  <a:solidFill>
                    <a:schemeClr val="bg1"/>
                  </a:solidFill>
                  <a:latin typeface="Verdana" pitchFamily="34" charset="0"/>
                </a:rPr>
                <a:t>…</a:t>
              </a:r>
              <a:endParaRPr lang="en-US" dirty="0">
                <a:solidFill>
                  <a:schemeClr val="bg1"/>
                </a:solidFill>
                <a:latin typeface="Verdana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30B40-9C9D-45F1-8041-80A8CB8CB50B}" type="slidenum">
              <a:rPr lang="en-US" smtClean="0"/>
              <a:pPr/>
              <a:t>53</a:t>
            </a:fld>
            <a:endParaRPr lang="en-US" dirty="0"/>
          </a:p>
        </p:txBody>
      </p:sp>
      <p:grpSp>
        <p:nvGrpSpPr>
          <p:cNvPr id="85" name="Group 84"/>
          <p:cNvGrpSpPr/>
          <p:nvPr/>
        </p:nvGrpSpPr>
        <p:grpSpPr>
          <a:xfrm>
            <a:off x="533400" y="381000"/>
            <a:ext cx="7315200" cy="2350532"/>
            <a:chOff x="762000" y="4419600"/>
            <a:chExt cx="7315200" cy="2350532"/>
          </a:xfrm>
        </p:grpSpPr>
        <p:sp>
          <p:nvSpPr>
            <p:cNvPr id="86" name="Rectangle 85"/>
            <p:cNvSpPr/>
            <p:nvPr/>
          </p:nvSpPr>
          <p:spPr>
            <a:xfrm>
              <a:off x="3505200" y="5029200"/>
              <a:ext cx="3048000" cy="1066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Rectangle 86"/>
            <p:cNvSpPr/>
            <p:nvPr/>
          </p:nvSpPr>
          <p:spPr>
            <a:xfrm>
              <a:off x="762000" y="5029200"/>
              <a:ext cx="2590800" cy="1066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TextBox 87"/>
            <p:cNvSpPr txBox="1"/>
            <p:nvPr/>
          </p:nvSpPr>
          <p:spPr>
            <a:xfrm>
              <a:off x="762000" y="4648200"/>
              <a:ext cx="2667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  <a:latin typeface="Verdana" pitchFamily="34" charset="0"/>
                </a:rPr>
                <a:t>x4 Non ECC-DIMM</a:t>
              </a:r>
            </a:p>
          </p:txBody>
        </p:sp>
        <p:sp>
          <p:nvSpPr>
            <p:cNvPr id="89" name="TextBox 88"/>
            <p:cNvSpPr txBox="1"/>
            <p:nvPr/>
          </p:nvSpPr>
          <p:spPr>
            <a:xfrm>
              <a:off x="3505200" y="4648200"/>
              <a:ext cx="2667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  <a:latin typeface="Verdana" pitchFamily="34" charset="0"/>
                </a:rPr>
                <a:t>x4 ECC-DIMM</a:t>
              </a:r>
            </a:p>
          </p:txBody>
        </p:sp>
        <p:sp>
          <p:nvSpPr>
            <p:cNvPr id="90" name="Rectangle 89"/>
            <p:cNvSpPr/>
            <p:nvPr/>
          </p:nvSpPr>
          <p:spPr>
            <a:xfrm>
              <a:off x="838200" y="5105400"/>
              <a:ext cx="152400" cy="228600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>
                <a:solidFill>
                  <a:schemeClr val="bg1"/>
                </a:solidFill>
                <a:latin typeface="Verdana" pitchFamily="34" charset="0"/>
              </a:endParaRPr>
            </a:p>
          </p:txBody>
        </p:sp>
        <p:sp>
          <p:nvSpPr>
            <p:cNvPr id="91" name="Left Brace 90"/>
            <p:cNvSpPr/>
            <p:nvPr/>
          </p:nvSpPr>
          <p:spPr>
            <a:xfrm rot="16200000">
              <a:off x="3314700" y="3695700"/>
              <a:ext cx="228600" cy="5181600"/>
            </a:xfrm>
            <a:prstGeom prst="leftBrace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TextBox 91"/>
            <p:cNvSpPr txBox="1"/>
            <p:nvPr/>
          </p:nvSpPr>
          <p:spPr>
            <a:xfrm>
              <a:off x="3048000" y="6400800"/>
              <a:ext cx="838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chemeClr val="bg1"/>
                  </a:solidFill>
                  <a:latin typeface="Verdana" pitchFamily="34" charset="0"/>
                </a:rPr>
                <a:t>data</a:t>
              </a:r>
            </a:p>
          </p:txBody>
        </p:sp>
        <p:sp>
          <p:nvSpPr>
            <p:cNvPr id="93" name="TextBox 92"/>
            <p:cNvSpPr txBox="1"/>
            <p:nvPr/>
          </p:nvSpPr>
          <p:spPr>
            <a:xfrm>
              <a:off x="6324600" y="4419600"/>
              <a:ext cx="1447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chemeClr val="bg1"/>
                  </a:solidFill>
                  <a:latin typeface="Verdana" pitchFamily="34" charset="0"/>
                </a:rPr>
                <a:t>Virtualized</a:t>
              </a:r>
            </a:p>
          </p:txBody>
        </p:sp>
        <p:cxnSp>
          <p:nvCxnSpPr>
            <p:cNvPr id="94" name="Straight Arrow Connector 93"/>
            <p:cNvCxnSpPr>
              <a:stCxn id="93" idx="2"/>
              <a:endCxn id="232" idx="0"/>
            </p:cNvCxnSpPr>
            <p:nvPr/>
          </p:nvCxnSpPr>
          <p:spPr>
            <a:xfrm rot="5400000">
              <a:off x="6795016" y="4851916"/>
              <a:ext cx="316468" cy="190500"/>
            </a:xfrm>
            <a:prstGeom prst="straightConnector1">
              <a:avLst/>
            </a:prstGeom>
            <a:ln>
              <a:solidFill>
                <a:schemeClr val="bg1"/>
              </a:solidFill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95" name="Straight Arrow Connector 94"/>
            <p:cNvCxnSpPr/>
            <p:nvPr/>
          </p:nvCxnSpPr>
          <p:spPr>
            <a:xfrm rot="5400000">
              <a:off x="6668294" y="5523706"/>
              <a:ext cx="1143000" cy="1588"/>
            </a:xfrm>
            <a:prstGeom prst="straightConnector1">
              <a:avLst/>
            </a:prstGeom>
            <a:ln>
              <a:solidFill>
                <a:schemeClr val="bg1"/>
              </a:solidFill>
              <a:headEnd type="triangle" w="lg" len="lg"/>
              <a:tailEnd type="triangle" w="lg" len="lg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96" name="TextBox 95"/>
            <p:cNvSpPr txBox="1"/>
            <p:nvPr/>
          </p:nvSpPr>
          <p:spPr>
            <a:xfrm>
              <a:off x="7239000" y="5410200"/>
              <a:ext cx="8382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chemeClr val="bg1"/>
                  </a:solidFill>
                  <a:latin typeface="Verdana" pitchFamily="34" charset="0"/>
                </a:rPr>
                <a:t>Burst 4</a:t>
              </a:r>
            </a:p>
          </p:txBody>
        </p:sp>
        <p:sp>
          <p:nvSpPr>
            <p:cNvPr id="97" name="Rectangle 96"/>
            <p:cNvSpPr/>
            <p:nvPr/>
          </p:nvSpPr>
          <p:spPr>
            <a:xfrm>
              <a:off x="838200" y="5334000"/>
              <a:ext cx="152400" cy="228600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>
                <a:solidFill>
                  <a:schemeClr val="bg1"/>
                </a:solidFill>
                <a:latin typeface="Verdana" pitchFamily="34" charset="0"/>
              </a:endParaRPr>
            </a:p>
          </p:txBody>
        </p:sp>
        <p:sp>
          <p:nvSpPr>
            <p:cNvPr id="98" name="Rectangle 97"/>
            <p:cNvSpPr/>
            <p:nvPr/>
          </p:nvSpPr>
          <p:spPr>
            <a:xfrm>
              <a:off x="838200" y="5562600"/>
              <a:ext cx="152400" cy="228600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>
                <a:solidFill>
                  <a:schemeClr val="bg1"/>
                </a:solidFill>
                <a:latin typeface="Verdana" pitchFamily="34" charset="0"/>
              </a:endParaRPr>
            </a:p>
          </p:txBody>
        </p:sp>
        <p:sp>
          <p:nvSpPr>
            <p:cNvPr id="99" name="Rectangle 98"/>
            <p:cNvSpPr/>
            <p:nvPr/>
          </p:nvSpPr>
          <p:spPr>
            <a:xfrm>
              <a:off x="838200" y="5791200"/>
              <a:ext cx="152400" cy="228600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>
                <a:solidFill>
                  <a:schemeClr val="bg1"/>
                </a:solidFill>
                <a:latin typeface="Verdana" pitchFamily="34" charset="0"/>
              </a:endParaRPr>
            </a:p>
          </p:txBody>
        </p:sp>
        <p:sp>
          <p:nvSpPr>
            <p:cNvPr id="100" name="Rectangle 99"/>
            <p:cNvSpPr/>
            <p:nvPr/>
          </p:nvSpPr>
          <p:spPr>
            <a:xfrm>
              <a:off x="990600" y="5105400"/>
              <a:ext cx="152400" cy="228600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>
                <a:solidFill>
                  <a:schemeClr val="bg1"/>
                </a:solidFill>
                <a:latin typeface="Verdana" pitchFamily="34" charset="0"/>
              </a:endParaRPr>
            </a:p>
          </p:txBody>
        </p:sp>
        <p:sp>
          <p:nvSpPr>
            <p:cNvPr id="101" name="Rectangle 100"/>
            <p:cNvSpPr/>
            <p:nvPr/>
          </p:nvSpPr>
          <p:spPr>
            <a:xfrm>
              <a:off x="990600" y="5334000"/>
              <a:ext cx="152400" cy="228600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>
                <a:solidFill>
                  <a:schemeClr val="bg1"/>
                </a:solidFill>
                <a:latin typeface="Verdana" pitchFamily="34" charset="0"/>
              </a:endParaRPr>
            </a:p>
          </p:txBody>
        </p:sp>
        <p:sp>
          <p:nvSpPr>
            <p:cNvPr id="102" name="Rectangle 101"/>
            <p:cNvSpPr/>
            <p:nvPr/>
          </p:nvSpPr>
          <p:spPr>
            <a:xfrm>
              <a:off x="990600" y="5562600"/>
              <a:ext cx="152400" cy="228600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>
                <a:solidFill>
                  <a:schemeClr val="bg1"/>
                </a:solidFill>
                <a:latin typeface="Verdana" pitchFamily="34" charset="0"/>
              </a:endParaRPr>
            </a:p>
          </p:txBody>
        </p:sp>
        <p:sp>
          <p:nvSpPr>
            <p:cNvPr id="103" name="Rectangle 102"/>
            <p:cNvSpPr/>
            <p:nvPr/>
          </p:nvSpPr>
          <p:spPr>
            <a:xfrm>
              <a:off x="990600" y="5791200"/>
              <a:ext cx="152400" cy="228600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>
                <a:solidFill>
                  <a:schemeClr val="bg1"/>
                </a:solidFill>
                <a:latin typeface="Verdana" pitchFamily="34" charset="0"/>
              </a:endParaRPr>
            </a:p>
          </p:txBody>
        </p:sp>
        <p:sp>
          <p:nvSpPr>
            <p:cNvPr id="104" name="Rectangle 103"/>
            <p:cNvSpPr/>
            <p:nvPr/>
          </p:nvSpPr>
          <p:spPr>
            <a:xfrm>
              <a:off x="1143000" y="5105400"/>
              <a:ext cx="152400" cy="228600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>
                <a:solidFill>
                  <a:schemeClr val="bg1"/>
                </a:solidFill>
                <a:latin typeface="Verdana" pitchFamily="34" charset="0"/>
              </a:endParaRPr>
            </a:p>
          </p:txBody>
        </p:sp>
        <p:sp>
          <p:nvSpPr>
            <p:cNvPr id="105" name="Rectangle 104"/>
            <p:cNvSpPr/>
            <p:nvPr/>
          </p:nvSpPr>
          <p:spPr>
            <a:xfrm>
              <a:off x="1143000" y="5334000"/>
              <a:ext cx="152400" cy="228600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>
                <a:solidFill>
                  <a:schemeClr val="bg1"/>
                </a:solidFill>
                <a:latin typeface="Verdana" pitchFamily="34" charset="0"/>
              </a:endParaRPr>
            </a:p>
          </p:txBody>
        </p:sp>
        <p:sp>
          <p:nvSpPr>
            <p:cNvPr id="106" name="Rectangle 105"/>
            <p:cNvSpPr/>
            <p:nvPr/>
          </p:nvSpPr>
          <p:spPr>
            <a:xfrm>
              <a:off x="1143000" y="5562600"/>
              <a:ext cx="152400" cy="228600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>
                <a:solidFill>
                  <a:schemeClr val="bg1"/>
                </a:solidFill>
                <a:latin typeface="Verdana" pitchFamily="34" charset="0"/>
              </a:endParaRPr>
            </a:p>
          </p:txBody>
        </p:sp>
        <p:sp>
          <p:nvSpPr>
            <p:cNvPr id="107" name="Rectangle 106"/>
            <p:cNvSpPr/>
            <p:nvPr/>
          </p:nvSpPr>
          <p:spPr>
            <a:xfrm>
              <a:off x="1143000" y="5791200"/>
              <a:ext cx="152400" cy="228600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>
                <a:solidFill>
                  <a:schemeClr val="bg1"/>
                </a:solidFill>
                <a:latin typeface="Verdana" pitchFamily="34" charset="0"/>
              </a:endParaRPr>
            </a:p>
          </p:txBody>
        </p:sp>
        <p:sp>
          <p:nvSpPr>
            <p:cNvPr id="108" name="Rectangle 107"/>
            <p:cNvSpPr/>
            <p:nvPr/>
          </p:nvSpPr>
          <p:spPr>
            <a:xfrm>
              <a:off x="1295400" y="5105400"/>
              <a:ext cx="152400" cy="228600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>
                <a:solidFill>
                  <a:schemeClr val="bg1"/>
                </a:solidFill>
                <a:latin typeface="Verdana" pitchFamily="34" charset="0"/>
              </a:endParaRPr>
            </a:p>
          </p:txBody>
        </p:sp>
        <p:sp>
          <p:nvSpPr>
            <p:cNvPr id="109" name="Rectangle 108"/>
            <p:cNvSpPr/>
            <p:nvPr/>
          </p:nvSpPr>
          <p:spPr>
            <a:xfrm>
              <a:off x="1295400" y="5334000"/>
              <a:ext cx="152400" cy="228600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>
                <a:solidFill>
                  <a:schemeClr val="bg1"/>
                </a:solidFill>
                <a:latin typeface="Verdana" pitchFamily="34" charset="0"/>
              </a:endParaRPr>
            </a:p>
          </p:txBody>
        </p:sp>
        <p:sp>
          <p:nvSpPr>
            <p:cNvPr id="110" name="Rectangle 109"/>
            <p:cNvSpPr/>
            <p:nvPr/>
          </p:nvSpPr>
          <p:spPr>
            <a:xfrm>
              <a:off x="1295400" y="5562600"/>
              <a:ext cx="152400" cy="228600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>
                <a:solidFill>
                  <a:schemeClr val="bg1"/>
                </a:solidFill>
                <a:latin typeface="Verdana" pitchFamily="34" charset="0"/>
              </a:endParaRPr>
            </a:p>
          </p:txBody>
        </p:sp>
        <p:sp>
          <p:nvSpPr>
            <p:cNvPr id="111" name="Rectangle 110"/>
            <p:cNvSpPr/>
            <p:nvPr/>
          </p:nvSpPr>
          <p:spPr>
            <a:xfrm>
              <a:off x="1295400" y="5791200"/>
              <a:ext cx="152400" cy="228600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>
                <a:solidFill>
                  <a:schemeClr val="bg1"/>
                </a:solidFill>
                <a:latin typeface="Verdana" pitchFamily="34" charset="0"/>
              </a:endParaRPr>
            </a:p>
          </p:txBody>
        </p:sp>
        <p:sp>
          <p:nvSpPr>
            <p:cNvPr id="112" name="Rectangle 111"/>
            <p:cNvSpPr/>
            <p:nvPr/>
          </p:nvSpPr>
          <p:spPr>
            <a:xfrm>
              <a:off x="1447800" y="5105400"/>
              <a:ext cx="152400" cy="228600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>
                <a:solidFill>
                  <a:schemeClr val="bg1"/>
                </a:solidFill>
                <a:latin typeface="Verdana" pitchFamily="34" charset="0"/>
              </a:endParaRPr>
            </a:p>
          </p:txBody>
        </p:sp>
        <p:sp>
          <p:nvSpPr>
            <p:cNvPr id="113" name="Rectangle 112"/>
            <p:cNvSpPr/>
            <p:nvPr/>
          </p:nvSpPr>
          <p:spPr>
            <a:xfrm>
              <a:off x="1447800" y="5334000"/>
              <a:ext cx="152400" cy="228600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>
                <a:solidFill>
                  <a:schemeClr val="bg1"/>
                </a:solidFill>
                <a:latin typeface="Verdana" pitchFamily="34" charset="0"/>
              </a:endParaRPr>
            </a:p>
          </p:txBody>
        </p:sp>
        <p:sp>
          <p:nvSpPr>
            <p:cNvPr id="114" name="Rectangle 113"/>
            <p:cNvSpPr/>
            <p:nvPr/>
          </p:nvSpPr>
          <p:spPr>
            <a:xfrm>
              <a:off x="1447800" y="5562600"/>
              <a:ext cx="152400" cy="228600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>
                <a:solidFill>
                  <a:schemeClr val="bg1"/>
                </a:solidFill>
                <a:latin typeface="Verdana" pitchFamily="34" charset="0"/>
              </a:endParaRPr>
            </a:p>
          </p:txBody>
        </p:sp>
        <p:sp>
          <p:nvSpPr>
            <p:cNvPr id="115" name="Rectangle 114"/>
            <p:cNvSpPr/>
            <p:nvPr/>
          </p:nvSpPr>
          <p:spPr>
            <a:xfrm>
              <a:off x="1447800" y="5791200"/>
              <a:ext cx="152400" cy="228600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>
                <a:solidFill>
                  <a:schemeClr val="bg1"/>
                </a:solidFill>
                <a:latin typeface="Verdana" pitchFamily="34" charset="0"/>
              </a:endParaRPr>
            </a:p>
          </p:txBody>
        </p:sp>
        <p:sp>
          <p:nvSpPr>
            <p:cNvPr id="116" name="Rectangle 115"/>
            <p:cNvSpPr/>
            <p:nvPr/>
          </p:nvSpPr>
          <p:spPr>
            <a:xfrm>
              <a:off x="1600200" y="5105400"/>
              <a:ext cx="152400" cy="228600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>
                <a:solidFill>
                  <a:schemeClr val="bg1"/>
                </a:solidFill>
                <a:latin typeface="Verdana" pitchFamily="34" charset="0"/>
              </a:endParaRPr>
            </a:p>
          </p:txBody>
        </p:sp>
        <p:sp>
          <p:nvSpPr>
            <p:cNvPr id="117" name="Rectangle 116"/>
            <p:cNvSpPr/>
            <p:nvPr/>
          </p:nvSpPr>
          <p:spPr>
            <a:xfrm>
              <a:off x="1600200" y="5334000"/>
              <a:ext cx="152400" cy="228600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>
                <a:solidFill>
                  <a:schemeClr val="bg1"/>
                </a:solidFill>
                <a:latin typeface="Verdana" pitchFamily="34" charset="0"/>
              </a:endParaRPr>
            </a:p>
          </p:txBody>
        </p:sp>
        <p:sp>
          <p:nvSpPr>
            <p:cNvPr id="118" name="Rectangle 117"/>
            <p:cNvSpPr/>
            <p:nvPr/>
          </p:nvSpPr>
          <p:spPr>
            <a:xfrm>
              <a:off x="1600200" y="5562600"/>
              <a:ext cx="152400" cy="228600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>
                <a:solidFill>
                  <a:schemeClr val="bg1"/>
                </a:solidFill>
                <a:latin typeface="Verdana" pitchFamily="34" charset="0"/>
              </a:endParaRPr>
            </a:p>
          </p:txBody>
        </p:sp>
        <p:sp>
          <p:nvSpPr>
            <p:cNvPr id="119" name="Rectangle 118"/>
            <p:cNvSpPr/>
            <p:nvPr/>
          </p:nvSpPr>
          <p:spPr>
            <a:xfrm>
              <a:off x="1600200" y="5791200"/>
              <a:ext cx="152400" cy="228600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>
                <a:solidFill>
                  <a:schemeClr val="bg1"/>
                </a:solidFill>
                <a:latin typeface="Verdana" pitchFamily="34" charset="0"/>
              </a:endParaRPr>
            </a:p>
          </p:txBody>
        </p:sp>
        <p:sp>
          <p:nvSpPr>
            <p:cNvPr id="120" name="Rectangle 119"/>
            <p:cNvSpPr/>
            <p:nvPr/>
          </p:nvSpPr>
          <p:spPr>
            <a:xfrm>
              <a:off x="1752600" y="5105400"/>
              <a:ext cx="152400" cy="228600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>
                <a:solidFill>
                  <a:schemeClr val="bg1"/>
                </a:solidFill>
                <a:latin typeface="Verdana" pitchFamily="34" charset="0"/>
              </a:endParaRPr>
            </a:p>
          </p:txBody>
        </p:sp>
        <p:sp>
          <p:nvSpPr>
            <p:cNvPr id="121" name="Rectangle 120"/>
            <p:cNvSpPr/>
            <p:nvPr/>
          </p:nvSpPr>
          <p:spPr>
            <a:xfrm>
              <a:off x="1752600" y="5334000"/>
              <a:ext cx="152400" cy="228600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>
                <a:solidFill>
                  <a:schemeClr val="bg1"/>
                </a:solidFill>
                <a:latin typeface="Verdana" pitchFamily="34" charset="0"/>
              </a:endParaRPr>
            </a:p>
          </p:txBody>
        </p:sp>
        <p:sp>
          <p:nvSpPr>
            <p:cNvPr id="122" name="Rectangle 121"/>
            <p:cNvSpPr/>
            <p:nvPr/>
          </p:nvSpPr>
          <p:spPr>
            <a:xfrm>
              <a:off x="1752600" y="5562600"/>
              <a:ext cx="152400" cy="228600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>
                <a:solidFill>
                  <a:schemeClr val="bg1"/>
                </a:solidFill>
                <a:latin typeface="Verdana" pitchFamily="34" charset="0"/>
              </a:endParaRPr>
            </a:p>
          </p:txBody>
        </p:sp>
        <p:sp>
          <p:nvSpPr>
            <p:cNvPr id="123" name="Rectangle 122"/>
            <p:cNvSpPr/>
            <p:nvPr/>
          </p:nvSpPr>
          <p:spPr>
            <a:xfrm>
              <a:off x="1752600" y="5791200"/>
              <a:ext cx="152400" cy="228600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>
                <a:solidFill>
                  <a:schemeClr val="bg1"/>
                </a:solidFill>
                <a:latin typeface="Verdana" pitchFamily="34" charset="0"/>
              </a:endParaRPr>
            </a:p>
          </p:txBody>
        </p:sp>
        <p:sp>
          <p:nvSpPr>
            <p:cNvPr id="124" name="Rectangle 123"/>
            <p:cNvSpPr/>
            <p:nvPr/>
          </p:nvSpPr>
          <p:spPr>
            <a:xfrm>
              <a:off x="1905000" y="5105400"/>
              <a:ext cx="152400" cy="228600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>
                <a:solidFill>
                  <a:schemeClr val="bg1"/>
                </a:solidFill>
                <a:latin typeface="Verdana" pitchFamily="34" charset="0"/>
              </a:endParaRPr>
            </a:p>
          </p:txBody>
        </p:sp>
        <p:sp>
          <p:nvSpPr>
            <p:cNvPr id="125" name="Rectangle 124"/>
            <p:cNvSpPr/>
            <p:nvPr/>
          </p:nvSpPr>
          <p:spPr>
            <a:xfrm>
              <a:off x="1905000" y="5334000"/>
              <a:ext cx="152400" cy="228600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>
                <a:solidFill>
                  <a:schemeClr val="bg1"/>
                </a:solidFill>
                <a:latin typeface="Verdana" pitchFamily="34" charset="0"/>
              </a:endParaRPr>
            </a:p>
          </p:txBody>
        </p:sp>
        <p:sp>
          <p:nvSpPr>
            <p:cNvPr id="126" name="Rectangle 125"/>
            <p:cNvSpPr/>
            <p:nvPr/>
          </p:nvSpPr>
          <p:spPr>
            <a:xfrm>
              <a:off x="1905000" y="5562600"/>
              <a:ext cx="152400" cy="228600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>
                <a:solidFill>
                  <a:schemeClr val="bg1"/>
                </a:solidFill>
                <a:latin typeface="Verdana" pitchFamily="34" charset="0"/>
              </a:endParaRPr>
            </a:p>
          </p:txBody>
        </p:sp>
        <p:sp>
          <p:nvSpPr>
            <p:cNvPr id="127" name="Rectangle 126"/>
            <p:cNvSpPr/>
            <p:nvPr/>
          </p:nvSpPr>
          <p:spPr>
            <a:xfrm>
              <a:off x="1905000" y="5791200"/>
              <a:ext cx="152400" cy="228600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>
                <a:solidFill>
                  <a:schemeClr val="bg1"/>
                </a:solidFill>
                <a:latin typeface="Verdana" pitchFamily="34" charset="0"/>
              </a:endParaRPr>
            </a:p>
          </p:txBody>
        </p:sp>
        <p:sp>
          <p:nvSpPr>
            <p:cNvPr id="128" name="Rectangle 127"/>
            <p:cNvSpPr/>
            <p:nvPr/>
          </p:nvSpPr>
          <p:spPr>
            <a:xfrm>
              <a:off x="2057400" y="5105400"/>
              <a:ext cx="152400" cy="228600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>
                <a:solidFill>
                  <a:schemeClr val="bg1"/>
                </a:solidFill>
                <a:latin typeface="Verdana" pitchFamily="34" charset="0"/>
              </a:endParaRPr>
            </a:p>
          </p:txBody>
        </p:sp>
        <p:sp>
          <p:nvSpPr>
            <p:cNvPr id="129" name="Rectangle 128"/>
            <p:cNvSpPr/>
            <p:nvPr/>
          </p:nvSpPr>
          <p:spPr>
            <a:xfrm>
              <a:off x="2057400" y="5334000"/>
              <a:ext cx="152400" cy="228600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>
                <a:solidFill>
                  <a:schemeClr val="bg1"/>
                </a:solidFill>
                <a:latin typeface="Verdana" pitchFamily="34" charset="0"/>
              </a:endParaRPr>
            </a:p>
          </p:txBody>
        </p:sp>
        <p:sp>
          <p:nvSpPr>
            <p:cNvPr id="130" name="Rectangle 129"/>
            <p:cNvSpPr/>
            <p:nvPr/>
          </p:nvSpPr>
          <p:spPr>
            <a:xfrm>
              <a:off x="2057400" y="5562600"/>
              <a:ext cx="152400" cy="228600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>
                <a:solidFill>
                  <a:schemeClr val="bg1"/>
                </a:solidFill>
                <a:latin typeface="Verdana" pitchFamily="34" charset="0"/>
              </a:endParaRPr>
            </a:p>
          </p:txBody>
        </p:sp>
        <p:sp>
          <p:nvSpPr>
            <p:cNvPr id="131" name="Rectangle 130"/>
            <p:cNvSpPr/>
            <p:nvPr/>
          </p:nvSpPr>
          <p:spPr>
            <a:xfrm>
              <a:off x="2057400" y="5791200"/>
              <a:ext cx="152400" cy="228600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>
                <a:solidFill>
                  <a:schemeClr val="bg1"/>
                </a:solidFill>
                <a:latin typeface="Verdana" pitchFamily="34" charset="0"/>
              </a:endParaRPr>
            </a:p>
          </p:txBody>
        </p:sp>
        <p:sp>
          <p:nvSpPr>
            <p:cNvPr id="132" name="Rectangle 131"/>
            <p:cNvSpPr/>
            <p:nvPr/>
          </p:nvSpPr>
          <p:spPr>
            <a:xfrm>
              <a:off x="2209800" y="5105400"/>
              <a:ext cx="152400" cy="228600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>
                <a:solidFill>
                  <a:schemeClr val="bg1"/>
                </a:solidFill>
                <a:latin typeface="Verdana" pitchFamily="34" charset="0"/>
              </a:endParaRPr>
            </a:p>
          </p:txBody>
        </p:sp>
        <p:sp>
          <p:nvSpPr>
            <p:cNvPr id="133" name="Rectangle 132"/>
            <p:cNvSpPr/>
            <p:nvPr/>
          </p:nvSpPr>
          <p:spPr>
            <a:xfrm>
              <a:off x="2209800" y="5334000"/>
              <a:ext cx="152400" cy="228600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>
                <a:solidFill>
                  <a:schemeClr val="bg1"/>
                </a:solidFill>
                <a:latin typeface="Verdana" pitchFamily="34" charset="0"/>
              </a:endParaRPr>
            </a:p>
          </p:txBody>
        </p:sp>
        <p:sp>
          <p:nvSpPr>
            <p:cNvPr id="134" name="Rectangle 133"/>
            <p:cNvSpPr/>
            <p:nvPr/>
          </p:nvSpPr>
          <p:spPr>
            <a:xfrm>
              <a:off x="2209800" y="5562600"/>
              <a:ext cx="152400" cy="228600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>
                <a:solidFill>
                  <a:schemeClr val="bg1"/>
                </a:solidFill>
                <a:latin typeface="Verdana" pitchFamily="34" charset="0"/>
              </a:endParaRPr>
            </a:p>
          </p:txBody>
        </p:sp>
        <p:sp>
          <p:nvSpPr>
            <p:cNvPr id="135" name="Rectangle 134"/>
            <p:cNvSpPr/>
            <p:nvPr/>
          </p:nvSpPr>
          <p:spPr>
            <a:xfrm>
              <a:off x="2209800" y="5791200"/>
              <a:ext cx="152400" cy="228600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>
                <a:solidFill>
                  <a:schemeClr val="bg1"/>
                </a:solidFill>
                <a:latin typeface="Verdana" pitchFamily="34" charset="0"/>
              </a:endParaRPr>
            </a:p>
          </p:txBody>
        </p:sp>
        <p:sp>
          <p:nvSpPr>
            <p:cNvPr id="136" name="Rectangle 135"/>
            <p:cNvSpPr/>
            <p:nvPr/>
          </p:nvSpPr>
          <p:spPr>
            <a:xfrm>
              <a:off x="2362200" y="5105400"/>
              <a:ext cx="152400" cy="228600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>
                <a:solidFill>
                  <a:schemeClr val="bg1"/>
                </a:solidFill>
                <a:latin typeface="Verdana" pitchFamily="34" charset="0"/>
              </a:endParaRPr>
            </a:p>
          </p:txBody>
        </p:sp>
        <p:sp>
          <p:nvSpPr>
            <p:cNvPr id="137" name="Rectangle 136"/>
            <p:cNvSpPr/>
            <p:nvPr/>
          </p:nvSpPr>
          <p:spPr>
            <a:xfrm>
              <a:off x="2362200" y="5334000"/>
              <a:ext cx="152400" cy="228600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>
                <a:solidFill>
                  <a:schemeClr val="bg1"/>
                </a:solidFill>
                <a:latin typeface="Verdana" pitchFamily="34" charset="0"/>
              </a:endParaRPr>
            </a:p>
          </p:txBody>
        </p:sp>
        <p:sp>
          <p:nvSpPr>
            <p:cNvPr id="138" name="Rectangle 137"/>
            <p:cNvSpPr/>
            <p:nvPr/>
          </p:nvSpPr>
          <p:spPr>
            <a:xfrm>
              <a:off x="2362200" y="5562600"/>
              <a:ext cx="152400" cy="228600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>
                <a:solidFill>
                  <a:schemeClr val="bg1"/>
                </a:solidFill>
                <a:latin typeface="Verdana" pitchFamily="34" charset="0"/>
              </a:endParaRPr>
            </a:p>
          </p:txBody>
        </p:sp>
        <p:sp>
          <p:nvSpPr>
            <p:cNvPr id="139" name="Rectangle 138"/>
            <p:cNvSpPr/>
            <p:nvPr/>
          </p:nvSpPr>
          <p:spPr>
            <a:xfrm>
              <a:off x="2362200" y="5791200"/>
              <a:ext cx="152400" cy="228600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>
                <a:solidFill>
                  <a:schemeClr val="bg1"/>
                </a:solidFill>
                <a:latin typeface="Verdana" pitchFamily="34" charset="0"/>
              </a:endParaRPr>
            </a:p>
          </p:txBody>
        </p:sp>
        <p:sp>
          <p:nvSpPr>
            <p:cNvPr id="140" name="Rectangle 139"/>
            <p:cNvSpPr/>
            <p:nvPr/>
          </p:nvSpPr>
          <p:spPr>
            <a:xfrm>
              <a:off x="2514600" y="5105400"/>
              <a:ext cx="152400" cy="228600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>
                <a:solidFill>
                  <a:schemeClr val="bg1"/>
                </a:solidFill>
                <a:latin typeface="Verdana" pitchFamily="34" charset="0"/>
              </a:endParaRPr>
            </a:p>
          </p:txBody>
        </p:sp>
        <p:sp>
          <p:nvSpPr>
            <p:cNvPr id="141" name="Rectangle 140"/>
            <p:cNvSpPr/>
            <p:nvPr/>
          </p:nvSpPr>
          <p:spPr>
            <a:xfrm>
              <a:off x="2514600" y="5334000"/>
              <a:ext cx="152400" cy="228600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>
                <a:solidFill>
                  <a:schemeClr val="bg1"/>
                </a:solidFill>
                <a:latin typeface="Verdana" pitchFamily="34" charset="0"/>
              </a:endParaRPr>
            </a:p>
          </p:txBody>
        </p:sp>
        <p:sp>
          <p:nvSpPr>
            <p:cNvPr id="142" name="Rectangle 141"/>
            <p:cNvSpPr/>
            <p:nvPr/>
          </p:nvSpPr>
          <p:spPr>
            <a:xfrm>
              <a:off x="2514600" y="5562600"/>
              <a:ext cx="152400" cy="228600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>
                <a:solidFill>
                  <a:schemeClr val="bg1"/>
                </a:solidFill>
                <a:latin typeface="Verdana" pitchFamily="34" charset="0"/>
              </a:endParaRPr>
            </a:p>
          </p:txBody>
        </p:sp>
        <p:sp>
          <p:nvSpPr>
            <p:cNvPr id="143" name="Rectangle 142"/>
            <p:cNvSpPr/>
            <p:nvPr/>
          </p:nvSpPr>
          <p:spPr>
            <a:xfrm>
              <a:off x="2514600" y="5791200"/>
              <a:ext cx="152400" cy="228600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>
                <a:solidFill>
                  <a:schemeClr val="bg1"/>
                </a:solidFill>
                <a:latin typeface="Verdana" pitchFamily="34" charset="0"/>
              </a:endParaRPr>
            </a:p>
          </p:txBody>
        </p:sp>
        <p:sp>
          <p:nvSpPr>
            <p:cNvPr id="144" name="Rectangle 143"/>
            <p:cNvSpPr/>
            <p:nvPr/>
          </p:nvSpPr>
          <p:spPr>
            <a:xfrm>
              <a:off x="2667000" y="5105400"/>
              <a:ext cx="152400" cy="228600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>
                <a:solidFill>
                  <a:schemeClr val="bg1"/>
                </a:solidFill>
                <a:latin typeface="Verdana" pitchFamily="34" charset="0"/>
              </a:endParaRPr>
            </a:p>
          </p:txBody>
        </p:sp>
        <p:sp>
          <p:nvSpPr>
            <p:cNvPr id="145" name="Rectangle 144"/>
            <p:cNvSpPr/>
            <p:nvPr/>
          </p:nvSpPr>
          <p:spPr>
            <a:xfrm>
              <a:off x="2667000" y="5334000"/>
              <a:ext cx="152400" cy="228600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>
                <a:solidFill>
                  <a:schemeClr val="bg1"/>
                </a:solidFill>
                <a:latin typeface="Verdana" pitchFamily="34" charset="0"/>
              </a:endParaRPr>
            </a:p>
          </p:txBody>
        </p:sp>
        <p:sp>
          <p:nvSpPr>
            <p:cNvPr id="146" name="Rectangle 145"/>
            <p:cNvSpPr/>
            <p:nvPr/>
          </p:nvSpPr>
          <p:spPr>
            <a:xfrm>
              <a:off x="2667000" y="5562600"/>
              <a:ext cx="152400" cy="228600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>
                <a:solidFill>
                  <a:schemeClr val="bg1"/>
                </a:solidFill>
                <a:latin typeface="Verdana" pitchFamily="34" charset="0"/>
              </a:endParaRPr>
            </a:p>
          </p:txBody>
        </p:sp>
        <p:sp>
          <p:nvSpPr>
            <p:cNvPr id="147" name="Rectangle 146"/>
            <p:cNvSpPr/>
            <p:nvPr/>
          </p:nvSpPr>
          <p:spPr>
            <a:xfrm>
              <a:off x="2667000" y="5791200"/>
              <a:ext cx="152400" cy="228600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>
                <a:solidFill>
                  <a:schemeClr val="bg1"/>
                </a:solidFill>
                <a:latin typeface="Verdana" pitchFamily="34" charset="0"/>
              </a:endParaRPr>
            </a:p>
          </p:txBody>
        </p:sp>
        <p:sp>
          <p:nvSpPr>
            <p:cNvPr id="148" name="Rectangle 147"/>
            <p:cNvSpPr/>
            <p:nvPr/>
          </p:nvSpPr>
          <p:spPr>
            <a:xfrm>
              <a:off x="2819400" y="5105400"/>
              <a:ext cx="152400" cy="228600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>
                <a:solidFill>
                  <a:schemeClr val="bg1"/>
                </a:solidFill>
                <a:latin typeface="Verdana" pitchFamily="34" charset="0"/>
              </a:endParaRPr>
            </a:p>
          </p:txBody>
        </p:sp>
        <p:sp>
          <p:nvSpPr>
            <p:cNvPr id="149" name="Rectangle 148"/>
            <p:cNvSpPr/>
            <p:nvPr/>
          </p:nvSpPr>
          <p:spPr>
            <a:xfrm>
              <a:off x="2819400" y="5334000"/>
              <a:ext cx="152400" cy="228600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>
                <a:solidFill>
                  <a:schemeClr val="bg1"/>
                </a:solidFill>
                <a:latin typeface="Verdana" pitchFamily="34" charset="0"/>
              </a:endParaRPr>
            </a:p>
          </p:txBody>
        </p:sp>
        <p:sp>
          <p:nvSpPr>
            <p:cNvPr id="150" name="Rectangle 149"/>
            <p:cNvSpPr/>
            <p:nvPr/>
          </p:nvSpPr>
          <p:spPr>
            <a:xfrm>
              <a:off x="2819400" y="5562600"/>
              <a:ext cx="152400" cy="228600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>
                <a:solidFill>
                  <a:schemeClr val="bg1"/>
                </a:solidFill>
                <a:latin typeface="Verdana" pitchFamily="34" charset="0"/>
              </a:endParaRPr>
            </a:p>
          </p:txBody>
        </p:sp>
        <p:sp>
          <p:nvSpPr>
            <p:cNvPr id="151" name="Rectangle 150"/>
            <p:cNvSpPr/>
            <p:nvPr/>
          </p:nvSpPr>
          <p:spPr>
            <a:xfrm>
              <a:off x="2819400" y="5791200"/>
              <a:ext cx="152400" cy="228600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>
                <a:solidFill>
                  <a:schemeClr val="bg1"/>
                </a:solidFill>
                <a:latin typeface="Verdana" pitchFamily="34" charset="0"/>
              </a:endParaRPr>
            </a:p>
          </p:txBody>
        </p:sp>
        <p:sp>
          <p:nvSpPr>
            <p:cNvPr id="152" name="Rectangle 151"/>
            <p:cNvSpPr/>
            <p:nvPr/>
          </p:nvSpPr>
          <p:spPr>
            <a:xfrm>
              <a:off x="2971800" y="5105400"/>
              <a:ext cx="152400" cy="228600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>
                <a:solidFill>
                  <a:schemeClr val="bg1"/>
                </a:solidFill>
                <a:latin typeface="Verdana" pitchFamily="34" charset="0"/>
              </a:endParaRPr>
            </a:p>
          </p:txBody>
        </p:sp>
        <p:sp>
          <p:nvSpPr>
            <p:cNvPr id="153" name="Rectangle 152"/>
            <p:cNvSpPr/>
            <p:nvPr/>
          </p:nvSpPr>
          <p:spPr>
            <a:xfrm>
              <a:off x="2971800" y="5334000"/>
              <a:ext cx="152400" cy="228600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>
                <a:solidFill>
                  <a:schemeClr val="bg1"/>
                </a:solidFill>
                <a:latin typeface="Verdana" pitchFamily="34" charset="0"/>
              </a:endParaRPr>
            </a:p>
          </p:txBody>
        </p:sp>
        <p:sp>
          <p:nvSpPr>
            <p:cNvPr id="154" name="Rectangle 153"/>
            <p:cNvSpPr/>
            <p:nvPr/>
          </p:nvSpPr>
          <p:spPr>
            <a:xfrm>
              <a:off x="2971800" y="5562600"/>
              <a:ext cx="152400" cy="228600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>
                <a:solidFill>
                  <a:schemeClr val="bg1"/>
                </a:solidFill>
                <a:latin typeface="Verdana" pitchFamily="34" charset="0"/>
              </a:endParaRPr>
            </a:p>
          </p:txBody>
        </p:sp>
        <p:sp>
          <p:nvSpPr>
            <p:cNvPr id="155" name="Rectangle 154"/>
            <p:cNvSpPr/>
            <p:nvPr/>
          </p:nvSpPr>
          <p:spPr>
            <a:xfrm>
              <a:off x="2971800" y="5791200"/>
              <a:ext cx="152400" cy="228600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>
                <a:solidFill>
                  <a:schemeClr val="bg1"/>
                </a:solidFill>
                <a:latin typeface="Verdana" pitchFamily="34" charset="0"/>
              </a:endParaRPr>
            </a:p>
          </p:txBody>
        </p:sp>
        <p:sp>
          <p:nvSpPr>
            <p:cNvPr id="156" name="Rectangle 155"/>
            <p:cNvSpPr/>
            <p:nvPr/>
          </p:nvSpPr>
          <p:spPr>
            <a:xfrm>
              <a:off x="3124200" y="5105400"/>
              <a:ext cx="152400" cy="228600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>
                <a:solidFill>
                  <a:schemeClr val="bg1"/>
                </a:solidFill>
                <a:latin typeface="Verdana" pitchFamily="34" charset="0"/>
              </a:endParaRPr>
            </a:p>
          </p:txBody>
        </p:sp>
        <p:sp>
          <p:nvSpPr>
            <p:cNvPr id="157" name="Rectangle 156"/>
            <p:cNvSpPr/>
            <p:nvPr/>
          </p:nvSpPr>
          <p:spPr>
            <a:xfrm>
              <a:off x="3124200" y="5334000"/>
              <a:ext cx="152400" cy="228600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>
                <a:solidFill>
                  <a:schemeClr val="bg1"/>
                </a:solidFill>
                <a:latin typeface="Verdana" pitchFamily="34" charset="0"/>
              </a:endParaRPr>
            </a:p>
          </p:txBody>
        </p:sp>
        <p:sp>
          <p:nvSpPr>
            <p:cNvPr id="158" name="Rectangle 157"/>
            <p:cNvSpPr/>
            <p:nvPr/>
          </p:nvSpPr>
          <p:spPr>
            <a:xfrm>
              <a:off x="3124200" y="5562600"/>
              <a:ext cx="152400" cy="228600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>
                <a:solidFill>
                  <a:schemeClr val="bg1"/>
                </a:solidFill>
                <a:latin typeface="Verdana" pitchFamily="34" charset="0"/>
              </a:endParaRPr>
            </a:p>
          </p:txBody>
        </p:sp>
        <p:sp>
          <p:nvSpPr>
            <p:cNvPr id="159" name="Rectangle 158"/>
            <p:cNvSpPr/>
            <p:nvPr/>
          </p:nvSpPr>
          <p:spPr>
            <a:xfrm>
              <a:off x="3124200" y="5791200"/>
              <a:ext cx="152400" cy="228600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>
                <a:solidFill>
                  <a:schemeClr val="bg1"/>
                </a:solidFill>
                <a:latin typeface="Verdana" pitchFamily="34" charset="0"/>
              </a:endParaRPr>
            </a:p>
          </p:txBody>
        </p:sp>
        <p:sp>
          <p:nvSpPr>
            <p:cNvPr id="160" name="Rectangle 159"/>
            <p:cNvSpPr/>
            <p:nvPr/>
          </p:nvSpPr>
          <p:spPr>
            <a:xfrm>
              <a:off x="3581400" y="5105400"/>
              <a:ext cx="152400" cy="228600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>
                <a:solidFill>
                  <a:schemeClr val="bg1"/>
                </a:solidFill>
                <a:latin typeface="Verdana" pitchFamily="34" charset="0"/>
              </a:endParaRPr>
            </a:p>
          </p:txBody>
        </p:sp>
        <p:sp>
          <p:nvSpPr>
            <p:cNvPr id="161" name="Rectangle 160"/>
            <p:cNvSpPr/>
            <p:nvPr/>
          </p:nvSpPr>
          <p:spPr>
            <a:xfrm>
              <a:off x="3581400" y="5334000"/>
              <a:ext cx="152400" cy="228600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>
                <a:solidFill>
                  <a:schemeClr val="bg1"/>
                </a:solidFill>
                <a:latin typeface="Verdana" pitchFamily="34" charset="0"/>
              </a:endParaRPr>
            </a:p>
          </p:txBody>
        </p:sp>
        <p:sp>
          <p:nvSpPr>
            <p:cNvPr id="162" name="Rectangle 161"/>
            <p:cNvSpPr/>
            <p:nvPr/>
          </p:nvSpPr>
          <p:spPr>
            <a:xfrm>
              <a:off x="3581400" y="5562600"/>
              <a:ext cx="152400" cy="228600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>
                <a:solidFill>
                  <a:schemeClr val="bg1"/>
                </a:solidFill>
                <a:latin typeface="Verdana" pitchFamily="34" charset="0"/>
              </a:endParaRPr>
            </a:p>
          </p:txBody>
        </p:sp>
        <p:sp>
          <p:nvSpPr>
            <p:cNvPr id="163" name="Rectangle 162"/>
            <p:cNvSpPr/>
            <p:nvPr/>
          </p:nvSpPr>
          <p:spPr>
            <a:xfrm>
              <a:off x="3581400" y="5791200"/>
              <a:ext cx="152400" cy="228600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>
                <a:solidFill>
                  <a:schemeClr val="bg1"/>
                </a:solidFill>
                <a:latin typeface="Verdana" pitchFamily="34" charset="0"/>
              </a:endParaRPr>
            </a:p>
          </p:txBody>
        </p:sp>
        <p:sp>
          <p:nvSpPr>
            <p:cNvPr id="164" name="Rectangle 163"/>
            <p:cNvSpPr/>
            <p:nvPr/>
          </p:nvSpPr>
          <p:spPr>
            <a:xfrm>
              <a:off x="3733800" y="5105400"/>
              <a:ext cx="152400" cy="228600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>
                <a:solidFill>
                  <a:schemeClr val="bg1"/>
                </a:solidFill>
                <a:latin typeface="Verdana" pitchFamily="34" charset="0"/>
              </a:endParaRPr>
            </a:p>
          </p:txBody>
        </p:sp>
        <p:sp>
          <p:nvSpPr>
            <p:cNvPr id="165" name="Rectangle 164"/>
            <p:cNvSpPr/>
            <p:nvPr/>
          </p:nvSpPr>
          <p:spPr>
            <a:xfrm>
              <a:off x="3733800" y="5334000"/>
              <a:ext cx="152400" cy="228600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>
                <a:solidFill>
                  <a:schemeClr val="bg1"/>
                </a:solidFill>
                <a:latin typeface="Verdana" pitchFamily="34" charset="0"/>
              </a:endParaRPr>
            </a:p>
          </p:txBody>
        </p:sp>
        <p:sp>
          <p:nvSpPr>
            <p:cNvPr id="166" name="Rectangle 165"/>
            <p:cNvSpPr/>
            <p:nvPr/>
          </p:nvSpPr>
          <p:spPr>
            <a:xfrm>
              <a:off x="3733800" y="5562600"/>
              <a:ext cx="152400" cy="228600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>
                <a:solidFill>
                  <a:schemeClr val="bg1"/>
                </a:solidFill>
                <a:latin typeface="Verdana" pitchFamily="34" charset="0"/>
              </a:endParaRPr>
            </a:p>
          </p:txBody>
        </p:sp>
        <p:sp>
          <p:nvSpPr>
            <p:cNvPr id="167" name="Rectangle 166"/>
            <p:cNvSpPr/>
            <p:nvPr/>
          </p:nvSpPr>
          <p:spPr>
            <a:xfrm>
              <a:off x="3733800" y="5791200"/>
              <a:ext cx="152400" cy="228600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>
                <a:solidFill>
                  <a:schemeClr val="bg1"/>
                </a:solidFill>
                <a:latin typeface="Verdana" pitchFamily="34" charset="0"/>
              </a:endParaRPr>
            </a:p>
          </p:txBody>
        </p:sp>
        <p:sp>
          <p:nvSpPr>
            <p:cNvPr id="168" name="Rectangle 167"/>
            <p:cNvSpPr/>
            <p:nvPr/>
          </p:nvSpPr>
          <p:spPr>
            <a:xfrm>
              <a:off x="3886200" y="5105400"/>
              <a:ext cx="152400" cy="228600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>
                <a:solidFill>
                  <a:schemeClr val="bg1"/>
                </a:solidFill>
                <a:latin typeface="Verdana" pitchFamily="34" charset="0"/>
              </a:endParaRPr>
            </a:p>
          </p:txBody>
        </p:sp>
        <p:sp>
          <p:nvSpPr>
            <p:cNvPr id="169" name="Rectangle 168"/>
            <p:cNvSpPr/>
            <p:nvPr/>
          </p:nvSpPr>
          <p:spPr>
            <a:xfrm>
              <a:off x="3886200" y="5334000"/>
              <a:ext cx="152400" cy="228600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>
                <a:solidFill>
                  <a:schemeClr val="bg1"/>
                </a:solidFill>
                <a:latin typeface="Verdana" pitchFamily="34" charset="0"/>
              </a:endParaRPr>
            </a:p>
          </p:txBody>
        </p:sp>
        <p:sp>
          <p:nvSpPr>
            <p:cNvPr id="170" name="Rectangle 169"/>
            <p:cNvSpPr/>
            <p:nvPr/>
          </p:nvSpPr>
          <p:spPr>
            <a:xfrm>
              <a:off x="3886200" y="5562600"/>
              <a:ext cx="152400" cy="228600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>
                <a:solidFill>
                  <a:schemeClr val="bg1"/>
                </a:solidFill>
                <a:latin typeface="Verdana" pitchFamily="34" charset="0"/>
              </a:endParaRPr>
            </a:p>
          </p:txBody>
        </p:sp>
        <p:sp>
          <p:nvSpPr>
            <p:cNvPr id="171" name="Rectangle 170"/>
            <p:cNvSpPr/>
            <p:nvPr/>
          </p:nvSpPr>
          <p:spPr>
            <a:xfrm>
              <a:off x="3886200" y="5791200"/>
              <a:ext cx="152400" cy="228600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>
                <a:solidFill>
                  <a:schemeClr val="bg1"/>
                </a:solidFill>
                <a:latin typeface="Verdana" pitchFamily="34" charset="0"/>
              </a:endParaRPr>
            </a:p>
          </p:txBody>
        </p:sp>
        <p:sp>
          <p:nvSpPr>
            <p:cNvPr id="172" name="Rectangle 171"/>
            <p:cNvSpPr/>
            <p:nvPr/>
          </p:nvSpPr>
          <p:spPr>
            <a:xfrm>
              <a:off x="4038600" y="5105400"/>
              <a:ext cx="152400" cy="228600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>
                <a:solidFill>
                  <a:schemeClr val="bg1"/>
                </a:solidFill>
                <a:latin typeface="Verdana" pitchFamily="34" charset="0"/>
              </a:endParaRPr>
            </a:p>
          </p:txBody>
        </p:sp>
        <p:sp>
          <p:nvSpPr>
            <p:cNvPr id="173" name="Rectangle 172"/>
            <p:cNvSpPr/>
            <p:nvPr/>
          </p:nvSpPr>
          <p:spPr>
            <a:xfrm>
              <a:off x="4038600" y="5334000"/>
              <a:ext cx="152400" cy="228600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>
                <a:solidFill>
                  <a:schemeClr val="bg1"/>
                </a:solidFill>
                <a:latin typeface="Verdana" pitchFamily="34" charset="0"/>
              </a:endParaRPr>
            </a:p>
          </p:txBody>
        </p:sp>
        <p:sp>
          <p:nvSpPr>
            <p:cNvPr id="174" name="Rectangle 173"/>
            <p:cNvSpPr/>
            <p:nvPr/>
          </p:nvSpPr>
          <p:spPr>
            <a:xfrm>
              <a:off x="4038600" y="5562600"/>
              <a:ext cx="152400" cy="228600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>
                <a:solidFill>
                  <a:schemeClr val="bg1"/>
                </a:solidFill>
                <a:latin typeface="Verdana" pitchFamily="34" charset="0"/>
              </a:endParaRPr>
            </a:p>
          </p:txBody>
        </p:sp>
        <p:sp>
          <p:nvSpPr>
            <p:cNvPr id="175" name="Rectangle 174"/>
            <p:cNvSpPr/>
            <p:nvPr/>
          </p:nvSpPr>
          <p:spPr>
            <a:xfrm>
              <a:off x="4038600" y="5791200"/>
              <a:ext cx="152400" cy="228600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>
                <a:solidFill>
                  <a:schemeClr val="bg1"/>
                </a:solidFill>
                <a:latin typeface="Verdana" pitchFamily="34" charset="0"/>
              </a:endParaRPr>
            </a:p>
          </p:txBody>
        </p:sp>
        <p:sp>
          <p:nvSpPr>
            <p:cNvPr id="176" name="Rectangle 175"/>
            <p:cNvSpPr/>
            <p:nvPr/>
          </p:nvSpPr>
          <p:spPr>
            <a:xfrm>
              <a:off x="4191000" y="5105400"/>
              <a:ext cx="152400" cy="228600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>
                <a:solidFill>
                  <a:schemeClr val="bg1"/>
                </a:solidFill>
                <a:latin typeface="Verdana" pitchFamily="34" charset="0"/>
              </a:endParaRPr>
            </a:p>
          </p:txBody>
        </p:sp>
        <p:sp>
          <p:nvSpPr>
            <p:cNvPr id="177" name="Rectangle 176"/>
            <p:cNvSpPr/>
            <p:nvPr/>
          </p:nvSpPr>
          <p:spPr>
            <a:xfrm>
              <a:off x="4191000" y="5334000"/>
              <a:ext cx="152400" cy="228600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>
                <a:solidFill>
                  <a:schemeClr val="bg1"/>
                </a:solidFill>
                <a:latin typeface="Verdana" pitchFamily="34" charset="0"/>
              </a:endParaRPr>
            </a:p>
          </p:txBody>
        </p:sp>
        <p:sp>
          <p:nvSpPr>
            <p:cNvPr id="178" name="Rectangle 177"/>
            <p:cNvSpPr/>
            <p:nvPr/>
          </p:nvSpPr>
          <p:spPr>
            <a:xfrm>
              <a:off x="4191000" y="5562600"/>
              <a:ext cx="152400" cy="228600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>
                <a:solidFill>
                  <a:schemeClr val="bg1"/>
                </a:solidFill>
                <a:latin typeface="Verdana" pitchFamily="34" charset="0"/>
              </a:endParaRPr>
            </a:p>
          </p:txBody>
        </p:sp>
        <p:sp>
          <p:nvSpPr>
            <p:cNvPr id="179" name="Rectangle 178"/>
            <p:cNvSpPr/>
            <p:nvPr/>
          </p:nvSpPr>
          <p:spPr>
            <a:xfrm>
              <a:off x="4191000" y="5791200"/>
              <a:ext cx="152400" cy="228600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>
                <a:solidFill>
                  <a:schemeClr val="bg1"/>
                </a:solidFill>
                <a:latin typeface="Verdana" pitchFamily="34" charset="0"/>
              </a:endParaRPr>
            </a:p>
          </p:txBody>
        </p:sp>
        <p:sp>
          <p:nvSpPr>
            <p:cNvPr id="180" name="Rectangle 179"/>
            <p:cNvSpPr/>
            <p:nvPr/>
          </p:nvSpPr>
          <p:spPr>
            <a:xfrm>
              <a:off x="4343400" y="5105400"/>
              <a:ext cx="152400" cy="228600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>
                <a:solidFill>
                  <a:schemeClr val="bg1"/>
                </a:solidFill>
                <a:latin typeface="Verdana" pitchFamily="34" charset="0"/>
              </a:endParaRPr>
            </a:p>
          </p:txBody>
        </p:sp>
        <p:sp>
          <p:nvSpPr>
            <p:cNvPr id="181" name="Rectangle 180"/>
            <p:cNvSpPr/>
            <p:nvPr/>
          </p:nvSpPr>
          <p:spPr>
            <a:xfrm>
              <a:off x="4343400" y="5334000"/>
              <a:ext cx="152400" cy="228600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>
                <a:solidFill>
                  <a:schemeClr val="bg1"/>
                </a:solidFill>
                <a:latin typeface="Verdana" pitchFamily="34" charset="0"/>
              </a:endParaRPr>
            </a:p>
          </p:txBody>
        </p:sp>
        <p:sp>
          <p:nvSpPr>
            <p:cNvPr id="182" name="Rectangle 181"/>
            <p:cNvSpPr/>
            <p:nvPr/>
          </p:nvSpPr>
          <p:spPr>
            <a:xfrm>
              <a:off x="4343400" y="5562600"/>
              <a:ext cx="152400" cy="228600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>
                <a:solidFill>
                  <a:schemeClr val="bg1"/>
                </a:solidFill>
                <a:latin typeface="Verdana" pitchFamily="34" charset="0"/>
              </a:endParaRPr>
            </a:p>
          </p:txBody>
        </p:sp>
        <p:sp>
          <p:nvSpPr>
            <p:cNvPr id="183" name="Rectangle 182"/>
            <p:cNvSpPr/>
            <p:nvPr/>
          </p:nvSpPr>
          <p:spPr>
            <a:xfrm>
              <a:off x="4343400" y="5791200"/>
              <a:ext cx="152400" cy="228600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>
                <a:solidFill>
                  <a:schemeClr val="bg1"/>
                </a:solidFill>
                <a:latin typeface="Verdana" pitchFamily="34" charset="0"/>
              </a:endParaRPr>
            </a:p>
          </p:txBody>
        </p:sp>
        <p:sp>
          <p:nvSpPr>
            <p:cNvPr id="184" name="Rectangle 183"/>
            <p:cNvSpPr/>
            <p:nvPr/>
          </p:nvSpPr>
          <p:spPr>
            <a:xfrm>
              <a:off x="4495800" y="5105400"/>
              <a:ext cx="152400" cy="228600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>
                <a:solidFill>
                  <a:schemeClr val="bg1"/>
                </a:solidFill>
                <a:latin typeface="Verdana" pitchFamily="34" charset="0"/>
              </a:endParaRPr>
            </a:p>
          </p:txBody>
        </p:sp>
        <p:sp>
          <p:nvSpPr>
            <p:cNvPr id="185" name="Rectangle 184"/>
            <p:cNvSpPr/>
            <p:nvPr/>
          </p:nvSpPr>
          <p:spPr>
            <a:xfrm>
              <a:off x="4495800" y="5334000"/>
              <a:ext cx="152400" cy="228600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>
                <a:solidFill>
                  <a:schemeClr val="bg1"/>
                </a:solidFill>
                <a:latin typeface="Verdana" pitchFamily="34" charset="0"/>
              </a:endParaRPr>
            </a:p>
          </p:txBody>
        </p:sp>
        <p:sp>
          <p:nvSpPr>
            <p:cNvPr id="186" name="Rectangle 185"/>
            <p:cNvSpPr/>
            <p:nvPr/>
          </p:nvSpPr>
          <p:spPr>
            <a:xfrm>
              <a:off x="4495800" y="5562600"/>
              <a:ext cx="152400" cy="228600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>
                <a:solidFill>
                  <a:schemeClr val="bg1"/>
                </a:solidFill>
                <a:latin typeface="Verdana" pitchFamily="34" charset="0"/>
              </a:endParaRPr>
            </a:p>
          </p:txBody>
        </p:sp>
        <p:sp>
          <p:nvSpPr>
            <p:cNvPr id="187" name="Rectangle 186"/>
            <p:cNvSpPr/>
            <p:nvPr/>
          </p:nvSpPr>
          <p:spPr>
            <a:xfrm>
              <a:off x="4495800" y="5791200"/>
              <a:ext cx="152400" cy="228600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>
                <a:solidFill>
                  <a:schemeClr val="bg1"/>
                </a:solidFill>
                <a:latin typeface="Verdana" pitchFamily="34" charset="0"/>
              </a:endParaRPr>
            </a:p>
          </p:txBody>
        </p:sp>
        <p:sp>
          <p:nvSpPr>
            <p:cNvPr id="188" name="Rectangle 187"/>
            <p:cNvSpPr/>
            <p:nvPr/>
          </p:nvSpPr>
          <p:spPr>
            <a:xfrm>
              <a:off x="4648200" y="5105400"/>
              <a:ext cx="152400" cy="228600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>
                <a:solidFill>
                  <a:schemeClr val="bg1"/>
                </a:solidFill>
                <a:latin typeface="Verdana" pitchFamily="34" charset="0"/>
              </a:endParaRPr>
            </a:p>
          </p:txBody>
        </p:sp>
        <p:sp>
          <p:nvSpPr>
            <p:cNvPr id="189" name="Rectangle 188"/>
            <p:cNvSpPr/>
            <p:nvPr/>
          </p:nvSpPr>
          <p:spPr>
            <a:xfrm>
              <a:off x="4648200" y="5334000"/>
              <a:ext cx="152400" cy="228600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>
                <a:solidFill>
                  <a:schemeClr val="bg1"/>
                </a:solidFill>
                <a:latin typeface="Verdana" pitchFamily="34" charset="0"/>
              </a:endParaRPr>
            </a:p>
          </p:txBody>
        </p:sp>
        <p:sp>
          <p:nvSpPr>
            <p:cNvPr id="190" name="Rectangle 189"/>
            <p:cNvSpPr/>
            <p:nvPr/>
          </p:nvSpPr>
          <p:spPr>
            <a:xfrm>
              <a:off x="4648200" y="5562600"/>
              <a:ext cx="152400" cy="228600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>
                <a:solidFill>
                  <a:schemeClr val="bg1"/>
                </a:solidFill>
                <a:latin typeface="Verdana" pitchFamily="34" charset="0"/>
              </a:endParaRPr>
            </a:p>
          </p:txBody>
        </p:sp>
        <p:sp>
          <p:nvSpPr>
            <p:cNvPr id="191" name="Rectangle 190"/>
            <p:cNvSpPr/>
            <p:nvPr/>
          </p:nvSpPr>
          <p:spPr>
            <a:xfrm>
              <a:off x="4648200" y="5791200"/>
              <a:ext cx="152400" cy="228600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>
                <a:solidFill>
                  <a:schemeClr val="bg1"/>
                </a:solidFill>
                <a:latin typeface="Verdana" pitchFamily="34" charset="0"/>
              </a:endParaRPr>
            </a:p>
          </p:txBody>
        </p:sp>
        <p:sp>
          <p:nvSpPr>
            <p:cNvPr id="192" name="Rectangle 191"/>
            <p:cNvSpPr/>
            <p:nvPr/>
          </p:nvSpPr>
          <p:spPr>
            <a:xfrm>
              <a:off x="4800600" y="5105400"/>
              <a:ext cx="152400" cy="228600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>
                <a:solidFill>
                  <a:schemeClr val="bg1"/>
                </a:solidFill>
                <a:latin typeface="Verdana" pitchFamily="34" charset="0"/>
              </a:endParaRPr>
            </a:p>
          </p:txBody>
        </p:sp>
        <p:sp>
          <p:nvSpPr>
            <p:cNvPr id="193" name="Rectangle 192"/>
            <p:cNvSpPr/>
            <p:nvPr/>
          </p:nvSpPr>
          <p:spPr>
            <a:xfrm>
              <a:off x="4800600" y="5334000"/>
              <a:ext cx="152400" cy="228600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>
                <a:solidFill>
                  <a:schemeClr val="bg1"/>
                </a:solidFill>
                <a:latin typeface="Verdana" pitchFamily="34" charset="0"/>
              </a:endParaRPr>
            </a:p>
          </p:txBody>
        </p:sp>
        <p:sp>
          <p:nvSpPr>
            <p:cNvPr id="194" name="Rectangle 193"/>
            <p:cNvSpPr/>
            <p:nvPr/>
          </p:nvSpPr>
          <p:spPr>
            <a:xfrm>
              <a:off x="4800600" y="5562600"/>
              <a:ext cx="152400" cy="228600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>
                <a:solidFill>
                  <a:schemeClr val="bg1"/>
                </a:solidFill>
                <a:latin typeface="Verdana" pitchFamily="34" charset="0"/>
              </a:endParaRPr>
            </a:p>
          </p:txBody>
        </p:sp>
        <p:sp>
          <p:nvSpPr>
            <p:cNvPr id="195" name="Rectangle 194"/>
            <p:cNvSpPr/>
            <p:nvPr/>
          </p:nvSpPr>
          <p:spPr>
            <a:xfrm>
              <a:off x="4800600" y="5791200"/>
              <a:ext cx="152400" cy="228600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>
                <a:solidFill>
                  <a:schemeClr val="bg1"/>
                </a:solidFill>
                <a:latin typeface="Verdana" pitchFamily="34" charset="0"/>
              </a:endParaRPr>
            </a:p>
          </p:txBody>
        </p:sp>
        <p:sp>
          <p:nvSpPr>
            <p:cNvPr id="196" name="Rectangle 195"/>
            <p:cNvSpPr/>
            <p:nvPr/>
          </p:nvSpPr>
          <p:spPr>
            <a:xfrm>
              <a:off x="4953000" y="5105400"/>
              <a:ext cx="152400" cy="228600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>
                <a:solidFill>
                  <a:schemeClr val="bg1"/>
                </a:solidFill>
                <a:latin typeface="Verdana" pitchFamily="34" charset="0"/>
              </a:endParaRPr>
            </a:p>
          </p:txBody>
        </p:sp>
        <p:sp>
          <p:nvSpPr>
            <p:cNvPr id="197" name="Rectangle 196"/>
            <p:cNvSpPr/>
            <p:nvPr/>
          </p:nvSpPr>
          <p:spPr>
            <a:xfrm>
              <a:off x="4953000" y="5334000"/>
              <a:ext cx="152400" cy="228600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>
                <a:solidFill>
                  <a:schemeClr val="bg1"/>
                </a:solidFill>
                <a:latin typeface="Verdana" pitchFamily="34" charset="0"/>
              </a:endParaRPr>
            </a:p>
          </p:txBody>
        </p:sp>
        <p:sp>
          <p:nvSpPr>
            <p:cNvPr id="198" name="Rectangle 197"/>
            <p:cNvSpPr/>
            <p:nvPr/>
          </p:nvSpPr>
          <p:spPr>
            <a:xfrm>
              <a:off x="4953000" y="5562600"/>
              <a:ext cx="152400" cy="228600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>
                <a:solidFill>
                  <a:schemeClr val="bg1"/>
                </a:solidFill>
                <a:latin typeface="Verdana" pitchFamily="34" charset="0"/>
              </a:endParaRPr>
            </a:p>
          </p:txBody>
        </p:sp>
        <p:sp>
          <p:nvSpPr>
            <p:cNvPr id="199" name="Rectangle 198"/>
            <p:cNvSpPr/>
            <p:nvPr/>
          </p:nvSpPr>
          <p:spPr>
            <a:xfrm>
              <a:off x="4953000" y="5791200"/>
              <a:ext cx="152400" cy="228600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>
                <a:solidFill>
                  <a:schemeClr val="bg1"/>
                </a:solidFill>
                <a:latin typeface="Verdana" pitchFamily="34" charset="0"/>
              </a:endParaRPr>
            </a:p>
          </p:txBody>
        </p:sp>
        <p:sp>
          <p:nvSpPr>
            <p:cNvPr id="200" name="Rectangle 199"/>
            <p:cNvSpPr/>
            <p:nvPr/>
          </p:nvSpPr>
          <p:spPr>
            <a:xfrm>
              <a:off x="5105400" y="5105400"/>
              <a:ext cx="152400" cy="228600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>
                <a:solidFill>
                  <a:schemeClr val="bg1"/>
                </a:solidFill>
                <a:latin typeface="Verdana" pitchFamily="34" charset="0"/>
              </a:endParaRPr>
            </a:p>
          </p:txBody>
        </p:sp>
        <p:sp>
          <p:nvSpPr>
            <p:cNvPr id="201" name="Rectangle 200"/>
            <p:cNvSpPr/>
            <p:nvPr/>
          </p:nvSpPr>
          <p:spPr>
            <a:xfrm>
              <a:off x="5105400" y="5334000"/>
              <a:ext cx="152400" cy="228600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>
                <a:solidFill>
                  <a:schemeClr val="bg1"/>
                </a:solidFill>
                <a:latin typeface="Verdana" pitchFamily="34" charset="0"/>
              </a:endParaRPr>
            </a:p>
          </p:txBody>
        </p:sp>
        <p:sp>
          <p:nvSpPr>
            <p:cNvPr id="202" name="Rectangle 201"/>
            <p:cNvSpPr/>
            <p:nvPr/>
          </p:nvSpPr>
          <p:spPr>
            <a:xfrm>
              <a:off x="5105400" y="5562600"/>
              <a:ext cx="152400" cy="228600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>
                <a:solidFill>
                  <a:schemeClr val="bg1"/>
                </a:solidFill>
                <a:latin typeface="Verdana" pitchFamily="34" charset="0"/>
              </a:endParaRPr>
            </a:p>
          </p:txBody>
        </p:sp>
        <p:sp>
          <p:nvSpPr>
            <p:cNvPr id="203" name="Rectangle 202"/>
            <p:cNvSpPr/>
            <p:nvPr/>
          </p:nvSpPr>
          <p:spPr>
            <a:xfrm>
              <a:off x="5105400" y="5791200"/>
              <a:ext cx="152400" cy="228600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>
                <a:solidFill>
                  <a:schemeClr val="bg1"/>
                </a:solidFill>
                <a:latin typeface="Verdana" pitchFamily="34" charset="0"/>
              </a:endParaRPr>
            </a:p>
          </p:txBody>
        </p:sp>
        <p:sp>
          <p:nvSpPr>
            <p:cNvPr id="204" name="Rectangle 203"/>
            <p:cNvSpPr/>
            <p:nvPr/>
          </p:nvSpPr>
          <p:spPr>
            <a:xfrm>
              <a:off x="5257800" y="5105400"/>
              <a:ext cx="152400" cy="228600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>
                <a:solidFill>
                  <a:schemeClr val="bg1"/>
                </a:solidFill>
                <a:latin typeface="Verdana" pitchFamily="34" charset="0"/>
              </a:endParaRPr>
            </a:p>
          </p:txBody>
        </p:sp>
        <p:sp>
          <p:nvSpPr>
            <p:cNvPr id="205" name="Rectangle 204"/>
            <p:cNvSpPr/>
            <p:nvPr/>
          </p:nvSpPr>
          <p:spPr>
            <a:xfrm>
              <a:off x="5257800" y="5334000"/>
              <a:ext cx="152400" cy="228600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>
                <a:solidFill>
                  <a:schemeClr val="bg1"/>
                </a:solidFill>
                <a:latin typeface="Verdana" pitchFamily="34" charset="0"/>
              </a:endParaRPr>
            </a:p>
          </p:txBody>
        </p:sp>
        <p:sp>
          <p:nvSpPr>
            <p:cNvPr id="206" name="Rectangle 205"/>
            <p:cNvSpPr/>
            <p:nvPr/>
          </p:nvSpPr>
          <p:spPr>
            <a:xfrm>
              <a:off x="5257800" y="5562600"/>
              <a:ext cx="152400" cy="228600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>
                <a:solidFill>
                  <a:schemeClr val="bg1"/>
                </a:solidFill>
                <a:latin typeface="Verdana" pitchFamily="34" charset="0"/>
              </a:endParaRPr>
            </a:p>
          </p:txBody>
        </p:sp>
        <p:sp>
          <p:nvSpPr>
            <p:cNvPr id="207" name="Rectangle 206"/>
            <p:cNvSpPr/>
            <p:nvPr/>
          </p:nvSpPr>
          <p:spPr>
            <a:xfrm>
              <a:off x="5257800" y="5791200"/>
              <a:ext cx="152400" cy="228600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>
                <a:solidFill>
                  <a:schemeClr val="bg1"/>
                </a:solidFill>
                <a:latin typeface="Verdana" pitchFamily="34" charset="0"/>
              </a:endParaRPr>
            </a:p>
          </p:txBody>
        </p:sp>
        <p:sp>
          <p:nvSpPr>
            <p:cNvPr id="208" name="Rectangle 207"/>
            <p:cNvSpPr/>
            <p:nvPr/>
          </p:nvSpPr>
          <p:spPr>
            <a:xfrm>
              <a:off x="5410200" y="5105400"/>
              <a:ext cx="152400" cy="228600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>
                <a:solidFill>
                  <a:schemeClr val="bg1"/>
                </a:solidFill>
                <a:latin typeface="Verdana" pitchFamily="34" charset="0"/>
              </a:endParaRPr>
            </a:p>
          </p:txBody>
        </p:sp>
        <p:sp>
          <p:nvSpPr>
            <p:cNvPr id="209" name="Rectangle 208"/>
            <p:cNvSpPr/>
            <p:nvPr/>
          </p:nvSpPr>
          <p:spPr>
            <a:xfrm>
              <a:off x="5410200" y="5334000"/>
              <a:ext cx="152400" cy="228600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>
                <a:solidFill>
                  <a:schemeClr val="bg1"/>
                </a:solidFill>
                <a:latin typeface="Verdana" pitchFamily="34" charset="0"/>
              </a:endParaRPr>
            </a:p>
          </p:txBody>
        </p:sp>
        <p:sp>
          <p:nvSpPr>
            <p:cNvPr id="210" name="Rectangle 209"/>
            <p:cNvSpPr/>
            <p:nvPr/>
          </p:nvSpPr>
          <p:spPr>
            <a:xfrm>
              <a:off x="5410200" y="5562600"/>
              <a:ext cx="152400" cy="228600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>
                <a:solidFill>
                  <a:schemeClr val="bg1"/>
                </a:solidFill>
                <a:latin typeface="Verdana" pitchFamily="34" charset="0"/>
              </a:endParaRPr>
            </a:p>
          </p:txBody>
        </p:sp>
        <p:sp>
          <p:nvSpPr>
            <p:cNvPr id="211" name="Rectangle 210"/>
            <p:cNvSpPr/>
            <p:nvPr/>
          </p:nvSpPr>
          <p:spPr>
            <a:xfrm>
              <a:off x="5410200" y="5791200"/>
              <a:ext cx="152400" cy="228600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>
                <a:solidFill>
                  <a:schemeClr val="bg1"/>
                </a:solidFill>
                <a:latin typeface="Verdana" pitchFamily="34" charset="0"/>
              </a:endParaRPr>
            </a:p>
          </p:txBody>
        </p:sp>
        <p:sp>
          <p:nvSpPr>
            <p:cNvPr id="212" name="Rectangle 211"/>
            <p:cNvSpPr/>
            <p:nvPr/>
          </p:nvSpPr>
          <p:spPr>
            <a:xfrm>
              <a:off x="5562600" y="5105400"/>
              <a:ext cx="152400" cy="228600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>
                <a:solidFill>
                  <a:schemeClr val="bg1"/>
                </a:solidFill>
                <a:latin typeface="Verdana" pitchFamily="34" charset="0"/>
              </a:endParaRPr>
            </a:p>
          </p:txBody>
        </p:sp>
        <p:sp>
          <p:nvSpPr>
            <p:cNvPr id="213" name="Rectangle 212"/>
            <p:cNvSpPr/>
            <p:nvPr/>
          </p:nvSpPr>
          <p:spPr>
            <a:xfrm>
              <a:off x="5562600" y="5334000"/>
              <a:ext cx="152400" cy="228600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>
                <a:solidFill>
                  <a:schemeClr val="bg1"/>
                </a:solidFill>
                <a:latin typeface="Verdana" pitchFamily="34" charset="0"/>
              </a:endParaRPr>
            </a:p>
          </p:txBody>
        </p:sp>
        <p:sp>
          <p:nvSpPr>
            <p:cNvPr id="214" name="Rectangle 213"/>
            <p:cNvSpPr/>
            <p:nvPr/>
          </p:nvSpPr>
          <p:spPr>
            <a:xfrm>
              <a:off x="5562600" y="5562600"/>
              <a:ext cx="152400" cy="228600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>
                <a:solidFill>
                  <a:schemeClr val="bg1"/>
                </a:solidFill>
                <a:latin typeface="Verdana" pitchFamily="34" charset="0"/>
              </a:endParaRPr>
            </a:p>
          </p:txBody>
        </p:sp>
        <p:sp>
          <p:nvSpPr>
            <p:cNvPr id="215" name="Rectangle 214"/>
            <p:cNvSpPr/>
            <p:nvPr/>
          </p:nvSpPr>
          <p:spPr>
            <a:xfrm>
              <a:off x="5562600" y="5791200"/>
              <a:ext cx="152400" cy="228600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>
                <a:solidFill>
                  <a:schemeClr val="bg1"/>
                </a:solidFill>
                <a:latin typeface="Verdana" pitchFamily="34" charset="0"/>
              </a:endParaRPr>
            </a:p>
          </p:txBody>
        </p:sp>
        <p:sp>
          <p:nvSpPr>
            <p:cNvPr id="216" name="Rectangle 215"/>
            <p:cNvSpPr/>
            <p:nvPr/>
          </p:nvSpPr>
          <p:spPr>
            <a:xfrm>
              <a:off x="5715000" y="5105400"/>
              <a:ext cx="152400" cy="228600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>
                <a:solidFill>
                  <a:schemeClr val="bg1"/>
                </a:solidFill>
                <a:latin typeface="Verdana" pitchFamily="34" charset="0"/>
              </a:endParaRPr>
            </a:p>
          </p:txBody>
        </p:sp>
        <p:sp>
          <p:nvSpPr>
            <p:cNvPr id="217" name="Rectangle 216"/>
            <p:cNvSpPr/>
            <p:nvPr/>
          </p:nvSpPr>
          <p:spPr>
            <a:xfrm>
              <a:off x="5715000" y="5334000"/>
              <a:ext cx="152400" cy="228600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>
                <a:solidFill>
                  <a:schemeClr val="bg1"/>
                </a:solidFill>
                <a:latin typeface="Verdana" pitchFamily="34" charset="0"/>
              </a:endParaRPr>
            </a:p>
          </p:txBody>
        </p:sp>
        <p:sp>
          <p:nvSpPr>
            <p:cNvPr id="218" name="Rectangle 217"/>
            <p:cNvSpPr/>
            <p:nvPr/>
          </p:nvSpPr>
          <p:spPr>
            <a:xfrm>
              <a:off x="5715000" y="5562600"/>
              <a:ext cx="152400" cy="228600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>
                <a:solidFill>
                  <a:schemeClr val="bg1"/>
                </a:solidFill>
                <a:latin typeface="Verdana" pitchFamily="34" charset="0"/>
              </a:endParaRPr>
            </a:p>
          </p:txBody>
        </p:sp>
        <p:sp>
          <p:nvSpPr>
            <p:cNvPr id="219" name="Rectangle 218"/>
            <p:cNvSpPr/>
            <p:nvPr/>
          </p:nvSpPr>
          <p:spPr>
            <a:xfrm>
              <a:off x="5715000" y="5791200"/>
              <a:ext cx="152400" cy="228600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>
                <a:solidFill>
                  <a:schemeClr val="bg1"/>
                </a:solidFill>
                <a:latin typeface="Verdana" pitchFamily="34" charset="0"/>
              </a:endParaRPr>
            </a:p>
          </p:txBody>
        </p:sp>
        <p:sp>
          <p:nvSpPr>
            <p:cNvPr id="220" name="Rectangle 219"/>
            <p:cNvSpPr/>
            <p:nvPr/>
          </p:nvSpPr>
          <p:spPr>
            <a:xfrm>
              <a:off x="5867400" y="5105400"/>
              <a:ext cx="152400" cy="228600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>
                <a:solidFill>
                  <a:schemeClr val="bg1"/>
                </a:solidFill>
                <a:latin typeface="Verdana" pitchFamily="34" charset="0"/>
              </a:endParaRPr>
            </a:p>
          </p:txBody>
        </p:sp>
        <p:sp>
          <p:nvSpPr>
            <p:cNvPr id="221" name="Rectangle 220"/>
            <p:cNvSpPr/>
            <p:nvPr/>
          </p:nvSpPr>
          <p:spPr>
            <a:xfrm>
              <a:off x="5867400" y="5334000"/>
              <a:ext cx="152400" cy="228600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>
                <a:solidFill>
                  <a:schemeClr val="bg1"/>
                </a:solidFill>
                <a:latin typeface="Verdana" pitchFamily="34" charset="0"/>
              </a:endParaRPr>
            </a:p>
          </p:txBody>
        </p:sp>
        <p:sp>
          <p:nvSpPr>
            <p:cNvPr id="222" name="Rectangle 221"/>
            <p:cNvSpPr/>
            <p:nvPr/>
          </p:nvSpPr>
          <p:spPr>
            <a:xfrm>
              <a:off x="5867400" y="5562600"/>
              <a:ext cx="152400" cy="228600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>
                <a:solidFill>
                  <a:schemeClr val="bg1"/>
                </a:solidFill>
                <a:latin typeface="Verdana" pitchFamily="34" charset="0"/>
              </a:endParaRPr>
            </a:p>
          </p:txBody>
        </p:sp>
        <p:sp>
          <p:nvSpPr>
            <p:cNvPr id="223" name="Rectangle 222"/>
            <p:cNvSpPr/>
            <p:nvPr/>
          </p:nvSpPr>
          <p:spPr>
            <a:xfrm>
              <a:off x="5867400" y="5791200"/>
              <a:ext cx="152400" cy="228600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>
                <a:solidFill>
                  <a:schemeClr val="bg1"/>
                </a:solidFill>
                <a:latin typeface="Verdana" pitchFamily="34" charset="0"/>
              </a:endParaRPr>
            </a:p>
          </p:txBody>
        </p:sp>
        <p:sp>
          <p:nvSpPr>
            <p:cNvPr id="224" name="Rectangle 223"/>
            <p:cNvSpPr/>
            <p:nvPr/>
          </p:nvSpPr>
          <p:spPr>
            <a:xfrm>
              <a:off x="6172200" y="5105400"/>
              <a:ext cx="152400" cy="228600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>
                <a:solidFill>
                  <a:schemeClr val="bg1"/>
                </a:solidFill>
                <a:latin typeface="Verdana" pitchFamily="34" charset="0"/>
              </a:endParaRPr>
            </a:p>
          </p:txBody>
        </p:sp>
        <p:sp>
          <p:nvSpPr>
            <p:cNvPr id="225" name="Rectangle 224"/>
            <p:cNvSpPr/>
            <p:nvPr/>
          </p:nvSpPr>
          <p:spPr>
            <a:xfrm>
              <a:off x="6172200" y="5334000"/>
              <a:ext cx="152400" cy="228600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>
                <a:solidFill>
                  <a:schemeClr val="bg1"/>
                </a:solidFill>
                <a:latin typeface="Verdana" pitchFamily="34" charset="0"/>
              </a:endParaRPr>
            </a:p>
          </p:txBody>
        </p:sp>
        <p:sp>
          <p:nvSpPr>
            <p:cNvPr id="226" name="Rectangle 225"/>
            <p:cNvSpPr/>
            <p:nvPr/>
          </p:nvSpPr>
          <p:spPr>
            <a:xfrm>
              <a:off x="6172200" y="5562600"/>
              <a:ext cx="152400" cy="228600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>
                <a:solidFill>
                  <a:schemeClr val="bg1"/>
                </a:solidFill>
                <a:latin typeface="Verdana" pitchFamily="34" charset="0"/>
              </a:endParaRPr>
            </a:p>
          </p:txBody>
        </p:sp>
        <p:sp>
          <p:nvSpPr>
            <p:cNvPr id="227" name="Rectangle 226"/>
            <p:cNvSpPr/>
            <p:nvPr/>
          </p:nvSpPr>
          <p:spPr>
            <a:xfrm>
              <a:off x="6172200" y="5791200"/>
              <a:ext cx="152400" cy="228600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>
                <a:solidFill>
                  <a:schemeClr val="bg1"/>
                </a:solidFill>
                <a:latin typeface="Verdana" pitchFamily="34" charset="0"/>
              </a:endParaRPr>
            </a:p>
          </p:txBody>
        </p:sp>
        <p:sp>
          <p:nvSpPr>
            <p:cNvPr id="228" name="Rectangle 227"/>
            <p:cNvSpPr/>
            <p:nvPr/>
          </p:nvSpPr>
          <p:spPr>
            <a:xfrm>
              <a:off x="6324600" y="5105400"/>
              <a:ext cx="152400" cy="228600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>
                <a:solidFill>
                  <a:schemeClr val="bg1"/>
                </a:solidFill>
                <a:latin typeface="Verdana" pitchFamily="34" charset="0"/>
              </a:endParaRPr>
            </a:p>
          </p:txBody>
        </p:sp>
        <p:sp>
          <p:nvSpPr>
            <p:cNvPr id="229" name="Rectangle 228"/>
            <p:cNvSpPr/>
            <p:nvPr/>
          </p:nvSpPr>
          <p:spPr>
            <a:xfrm>
              <a:off x="6324600" y="5334000"/>
              <a:ext cx="152400" cy="228600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>
                <a:solidFill>
                  <a:schemeClr val="bg1"/>
                </a:solidFill>
                <a:latin typeface="Verdana" pitchFamily="34" charset="0"/>
              </a:endParaRPr>
            </a:p>
          </p:txBody>
        </p:sp>
        <p:sp>
          <p:nvSpPr>
            <p:cNvPr id="230" name="Rectangle 229"/>
            <p:cNvSpPr/>
            <p:nvPr/>
          </p:nvSpPr>
          <p:spPr>
            <a:xfrm>
              <a:off x="6324600" y="5562600"/>
              <a:ext cx="152400" cy="228600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>
                <a:solidFill>
                  <a:schemeClr val="bg1"/>
                </a:solidFill>
                <a:latin typeface="Verdana" pitchFamily="34" charset="0"/>
              </a:endParaRPr>
            </a:p>
          </p:txBody>
        </p:sp>
        <p:sp>
          <p:nvSpPr>
            <p:cNvPr id="231" name="Rectangle 230"/>
            <p:cNvSpPr/>
            <p:nvPr/>
          </p:nvSpPr>
          <p:spPr>
            <a:xfrm>
              <a:off x="6324600" y="5791200"/>
              <a:ext cx="152400" cy="228600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>
                <a:solidFill>
                  <a:schemeClr val="bg1"/>
                </a:solidFill>
                <a:latin typeface="Verdana" pitchFamily="34" charset="0"/>
              </a:endParaRPr>
            </a:p>
          </p:txBody>
        </p:sp>
        <p:sp>
          <p:nvSpPr>
            <p:cNvPr id="232" name="Rectangle 231"/>
            <p:cNvSpPr/>
            <p:nvPr/>
          </p:nvSpPr>
          <p:spPr>
            <a:xfrm>
              <a:off x="6781800" y="5105400"/>
              <a:ext cx="152400" cy="228600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>
                <a:solidFill>
                  <a:schemeClr val="bg1"/>
                </a:solidFill>
                <a:latin typeface="Verdana" pitchFamily="34" charset="0"/>
              </a:endParaRPr>
            </a:p>
          </p:txBody>
        </p:sp>
        <p:sp>
          <p:nvSpPr>
            <p:cNvPr id="233" name="Rectangle 232"/>
            <p:cNvSpPr/>
            <p:nvPr/>
          </p:nvSpPr>
          <p:spPr>
            <a:xfrm>
              <a:off x="6781800" y="5334000"/>
              <a:ext cx="152400" cy="228600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>
                <a:solidFill>
                  <a:schemeClr val="bg1"/>
                </a:solidFill>
                <a:latin typeface="Verdana" pitchFamily="34" charset="0"/>
              </a:endParaRPr>
            </a:p>
          </p:txBody>
        </p:sp>
        <p:sp>
          <p:nvSpPr>
            <p:cNvPr id="234" name="Rectangle 233"/>
            <p:cNvSpPr/>
            <p:nvPr/>
          </p:nvSpPr>
          <p:spPr>
            <a:xfrm>
              <a:off x="6781800" y="5562600"/>
              <a:ext cx="152400" cy="228600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>
                <a:solidFill>
                  <a:schemeClr val="bg1"/>
                </a:solidFill>
                <a:latin typeface="Verdana" pitchFamily="34" charset="0"/>
              </a:endParaRPr>
            </a:p>
          </p:txBody>
        </p:sp>
        <p:sp>
          <p:nvSpPr>
            <p:cNvPr id="235" name="Rectangle 234"/>
            <p:cNvSpPr/>
            <p:nvPr/>
          </p:nvSpPr>
          <p:spPr>
            <a:xfrm>
              <a:off x="6781800" y="5791200"/>
              <a:ext cx="152400" cy="228600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>
                <a:solidFill>
                  <a:schemeClr val="bg1"/>
                </a:solidFill>
                <a:latin typeface="Verdana" pitchFamily="34" charset="0"/>
              </a:endParaRPr>
            </a:p>
          </p:txBody>
        </p:sp>
        <p:sp>
          <p:nvSpPr>
            <p:cNvPr id="236" name="Left Brace 235"/>
            <p:cNvSpPr/>
            <p:nvPr/>
          </p:nvSpPr>
          <p:spPr>
            <a:xfrm rot="16200000">
              <a:off x="6210300" y="6134100"/>
              <a:ext cx="228600" cy="304800"/>
            </a:xfrm>
            <a:prstGeom prst="leftBrace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7" name="TextBox 236"/>
            <p:cNvSpPr txBox="1"/>
            <p:nvPr/>
          </p:nvSpPr>
          <p:spPr>
            <a:xfrm>
              <a:off x="5867400" y="6400800"/>
              <a:ext cx="838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chemeClr val="bg1"/>
                  </a:solidFill>
                  <a:latin typeface="Verdana" pitchFamily="34" charset="0"/>
                </a:rPr>
                <a:t>T1EC</a:t>
              </a:r>
            </a:p>
          </p:txBody>
        </p:sp>
        <p:sp>
          <p:nvSpPr>
            <p:cNvPr id="238" name="Left Brace 237"/>
            <p:cNvSpPr/>
            <p:nvPr/>
          </p:nvSpPr>
          <p:spPr>
            <a:xfrm rot="16200000">
              <a:off x="6743700" y="6134100"/>
              <a:ext cx="228600" cy="304800"/>
            </a:xfrm>
            <a:prstGeom prst="leftBrace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9" name="TextBox 238"/>
            <p:cNvSpPr txBox="1"/>
            <p:nvPr/>
          </p:nvSpPr>
          <p:spPr>
            <a:xfrm>
              <a:off x="6553200" y="6400800"/>
              <a:ext cx="838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chemeClr val="bg1"/>
                  </a:solidFill>
                  <a:latin typeface="Verdana" pitchFamily="34" charset="0"/>
                </a:rPr>
                <a:t>T2EC</a:t>
              </a:r>
            </a:p>
          </p:txBody>
        </p:sp>
      </p:grpSp>
      <p:sp>
        <p:nvSpPr>
          <p:cNvPr id="240" name="Rounded Rectangle 239"/>
          <p:cNvSpPr/>
          <p:nvPr/>
        </p:nvSpPr>
        <p:spPr>
          <a:xfrm>
            <a:off x="609600" y="1524000"/>
            <a:ext cx="6096000" cy="457200"/>
          </a:xfrm>
          <a:prstGeom prst="roundRect">
            <a:avLst>
              <a:gd name="adj" fmla="val 3790"/>
            </a:avLst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41" name="Group 240"/>
          <p:cNvGrpSpPr/>
          <p:nvPr/>
        </p:nvGrpSpPr>
        <p:grpSpPr>
          <a:xfrm>
            <a:off x="533400" y="3886200"/>
            <a:ext cx="7620000" cy="2350532"/>
            <a:chOff x="457200" y="4419600"/>
            <a:chExt cx="7620000" cy="2350532"/>
          </a:xfrm>
        </p:grpSpPr>
        <p:sp>
          <p:nvSpPr>
            <p:cNvPr id="242" name="Rectangle 241"/>
            <p:cNvSpPr/>
            <p:nvPr/>
          </p:nvSpPr>
          <p:spPr>
            <a:xfrm>
              <a:off x="457200" y="5029200"/>
              <a:ext cx="2895600" cy="1066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3" name="TextBox 242"/>
            <p:cNvSpPr txBox="1"/>
            <p:nvPr/>
          </p:nvSpPr>
          <p:spPr>
            <a:xfrm>
              <a:off x="457200" y="4648200"/>
              <a:ext cx="2667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  <a:latin typeface="Verdana" pitchFamily="34" charset="0"/>
                </a:rPr>
                <a:t>x8 ECC-DIMM</a:t>
              </a:r>
            </a:p>
          </p:txBody>
        </p:sp>
        <p:sp>
          <p:nvSpPr>
            <p:cNvPr id="244" name="TextBox 243"/>
            <p:cNvSpPr txBox="1"/>
            <p:nvPr/>
          </p:nvSpPr>
          <p:spPr>
            <a:xfrm>
              <a:off x="3429000" y="4648200"/>
              <a:ext cx="2667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  <a:latin typeface="Verdana" pitchFamily="34" charset="0"/>
                </a:rPr>
                <a:t>x8 ECC-DIMM</a:t>
              </a:r>
            </a:p>
          </p:txBody>
        </p:sp>
        <p:sp>
          <p:nvSpPr>
            <p:cNvPr id="245" name="Rectangle 244"/>
            <p:cNvSpPr/>
            <p:nvPr/>
          </p:nvSpPr>
          <p:spPr>
            <a:xfrm>
              <a:off x="838200" y="5105400"/>
              <a:ext cx="304800" cy="228600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>
                <a:solidFill>
                  <a:schemeClr val="bg1"/>
                </a:solidFill>
                <a:latin typeface="Verdana" pitchFamily="34" charset="0"/>
              </a:endParaRPr>
            </a:p>
          </p:txBody>
        </p:sp>
        <p:sp>
          <p:nvSpPr>
            <p:cNvPr id="246" name="Left Brace 245"/>
            <p:cNvSpPr/>
            <p:nvPr/>
          </p:nvSpPr>
          <p:spPr>
            <a:xfrm rot="16200000">
              <a:off x="2971800" y="3733800"/>
              <a:ext cx="228600" cy="5105400"/>
            </a:xfrm>
            <a:prstGeom prst="leftBrace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7" name="TextBox 246"/>
            <p:cNvSpPr txBox="1"/>
            <p:nvPr/>
          </p:nvSpPr>
          <p:spPr>
            <a:xfrm>
              <a:off x="2667000" y="6400800"/>
              <a:ext cx="838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chemeClr val="bg1"/>
                  </a:solidFill>
                  <a:latin typeface="Verdana" pitchFamily="34" charset="0"/>
                </a:rPr>
                <a:t>data</a:t>
              </a:r>
            </a:p>
          </p:txBody>
        </p:sp>
        <p:sp>
          <p:nvSpPr>
            <p:cNvPr id="248" name="TextBox 247"/>
            <p:cNvSpPr txBox="1"/>
            <p:nvPr/>
          </p:nvSpPr>
          <p:spPr>
            <a:xfrm>
              <a:off x="6324600" y="4419600"/>
              <a:ext cx="1447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chemeClr val="bg1"/>
                  </a:solidFill>
                  <a:latin typeface="Verdana" pitchFamily="34" charset="0"/>
                </a:rPr>
                <a:t>Virtualized</a:t>
              </a:r>
            </a:p>
          </p:txBody>
        </p:sp>
        <p:cxnSp>
          <p:nvCxnSpPr>
            <p:cNvPr id="249" name="Straight Arrow Connector 248"/>
            <p:cNvCxnSpPr>
              <a:stCxn id="248" idx="2"/>
              <a:endCxn id="328" idx="0"/>
            </p:cNvCxnSpPr>
            <p:nvPr/>
          </p:nvCxnSpPr>
          <p:spPr>
            <a:xfrm rot="5400000">
              <a:off x="6795016" y="4851916"/>
              <a:ext cx="316468" cy="190500"/>
            </a:xfrm>
            <a:prstGeom prst="straightConnector1">
              <a:avLst/>
            </a:prstGeom>
            <a:ln>
              <a:solidFill>
                <a:schemeClr val="bg1"/>
              </a:solidFill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50" name="Straight Arrow Connector 249"/>
            <p:cNvCxnSpPr/>
            <p:nvPr/>
          </p:nvCxnSpPr>
          <p:spPr>
            <a:xfrm rot="5400000">
              <a:off x="6667500" y="5524500"/>
              <a:ext cx="1143000" cy="1588"/>
            </a:xfrm>
            <a:prstGeom prst="straightConnector1">
              <a:avLst/>
            </a:prstGeom>
            <a:ln>
              <a:solidFill>
                <a:schemeClr val="bg1"/>
              </a:solidFill>
              <a:headEnd type="triangle" w="lg" len="lg"/>
              <a:tailEnd type="triangle" w="lg" len="lg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251" name="TextBox 250"/>
            <p:cNvSpPr txBox="1"/>
            <p:nvPr/>
          </p:nvSpPr>
          <p:spPr>
            <a:xfrm>
              <a:off x="7239000" y="5410200"/>
              <a:ext cx="8382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chemeClr val="bg1"/>
                  </a:solidFill>
                  <a:latin typeface="Verdana" pitchFamily="34" charset="0"/>
                </a:rPr>
                <a:t>Burst 4</a:t>
              </a:r>
            </a:p>
          </p:txBody>
        </p:sp>
        <p:sp>
          <p:nvSpPr>
            <p:cNvPr id="252" name="Rectangle 251"/>
            <p:cNvSpPr/>
            <p:nvPr/>
          </p:nvSpPr>
          <p:spPr>
            <a:xfrm>
              <a:off x="838200" y="5334000"/>
              <a:ext cx="304800" cy="228600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>
                <a:solidFill>
                  <a:schemeClr val="bg1"/>
                </a:solidFill>
                <a:latin typeface="Verdana" pitchFamily="34" charset="0"/>
              </a:endParaRPr>
            </a:p>
          </p:txBody>
        </p:sp>
        <p:sp>
          <p:nvSpPr>
            <p:cNvPr id="253" name="Rectangle 252"/>
            <p:cNvSpPr/>
            <p:nvPr/>
          </p:nvSpPr>
          <p:spPr>
            <a:xfrm>
              <a:off x="838200" y="5562600"/>
              <a:ext cx="304800" cy="228600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>
                <a:solidFill>
                  <a:schemeClr val="bg1"/>
                </a:solidFill>
                <a:latin typeface="Verdana" pitchFamily="34" charset="0"/>
              </a:endParaRPr>
            </a:p>
          </p:txBody>
        </p:sp>
        <p:sp>
          <p:nvSpPr>
            <p:cNvPr id="254" name="Rectangle 253"/>
            <p:cNvSpPr/>
            <p:nvPr/>
          </p:nvSpPr>
          <p:spPr>
            <a:xfrm>
              <a:off x="838200" y="5791200"/>
              <a:ext cx="304800" cy="228600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>
                <a:solidFill>
                  <a:schemeClr val="bg1"/>
                </a:solidFill>
                <a:latin typeface="Verdana" pitchFamily="34" charset="0"/>
              </a:endParaRPr>
            </a:p>
          </p:txBody>
        </p:sp>
        <p:sp>
          <p:nvSpPr>
            <p:cNvPr id="255" name="Left Brace 254"/>
            <p:cNvSpPr/>
            <p:nvPr/>
          </p:nvSpPr>
          <p:spPr>
            <a:xfrm rot="16200000">
              <a:off x="5943600" y="6019800"/>
              <a:ext cx="228600" cy="533400"/>
            </a:xfrm>
            <a:prstGeom prst="leftBrace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6" name="TextBox 255"/>
            <p:cNvSpPr txBox="1"/>
            <p:nvPr/>
          </p:nvSpPr>
          <p:spPr>
            <a:xfrm>
              <a:off x="5715000" y="6400800"/>
              <a:ext cx="838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chemeClr val="bg1"/>
                  </a:solidFill>
                  <a:latin typeface="Verdana" pitchFamily="34" charset="0"/>
                </a:rPr>
                <a:t>T1EC</a:t>
              </a:r>
            </a:p>
          </p:txBody>
        </p:sp>
        <p:sp>
          <p:nvSpPr>
            <p:cNvPr id="257" name="Left Brace 256"/>
            <p:cNvSpPr/>
            <p:nvPr/>
          </p:nvSpPr>
          <p:spPr>
            <a:xfrm rot="16200000">
              <a:off x="6743700" y="6134100"/>
              <a:ext cx="228600" cy="304800"/>
            </a:xfrm>
            <a:prstGeom prst="leftBrace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8" name="TextBox 257"/>
            <p:cNvSpPr txBox="1"/>
            <p:nvPr/>
          </p:nvSpPr>
          <p:spPr>
            <a:xfrm>
              <a:off x="6553200" y="6400800"/>
              <a:ext cx="838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chemeClr val="bg1"/>
                  </a:solidFill>
                  <a:latin typeface="Verdana" pitchFamily="34" charset="0"/>
                </a:rPr>
                <a:t>T2EC</a:t>
              </a:r>
            </a:p>
          </p:txBody>
        </p:sp>
        <p:sp>
          <p:nvSpPr>
            <p:cNvPr id="259" name="Rectangle 258"/>
            <p:cNvSpPr/>
            <p:nvPr/>
          </p:nvSpPr>
          <p:spPr>
            <a:xfrm>
              <a:off x="1143000" y="5105400"/>
              <a:ext cx="304800" cy="228600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>
                <a:solidFill>
                  <a:schemeClr val="bg1"/>
                </a:solidFill>
                <a:latin typeface="Verdana" pitchFamily="34" charset="0"/>
              </a:endParaRPr>
            </a:p>
          </p:txBody>
        </p:sp>
        <p:sp>
          <p:nvSpPr>
            <p:cNvPr id="260" name="Rectangle 259"/>
            <p:cNvSpPr/>
            <p:nvPr/>
          </p:nvSpPr>
          <p:spPr>
            <a:xfrm>
              <a:off x="1143000" y="5334000"/>
              <a:ext cx="304800" cy="228600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>
                <a:solidFill>
                  <a:schemeClr val="bg1"/>
                </a:solidFill>
                <a:latin typeface="Verdana" pitchFamily="34" charset="0"/>
              </a:endParaRPr>
            </a:p>
          </p:txBody>
        </p:sp>
        <p:sp>
          <p:nvSpPr>
            <p:cNvPr id="261" name="Rectangle 260"/>
            <p:cNvSpPr/>
            <p:nvPr/>
          </p:nvSpPr>
          <p:spPr>
            <a:xfrm>
              <a:off x="1143000" y="5562600"/>
              <a:ext cx="304800" cy="228600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>
                <a:solidFill>
                  <a:schemeClr val="bg1"/>
                </a:solidFill>
                <a:latin typeface="Verdana" pitchFamily="34" charset="0"/>
              </a:endParaRPr>
            </a:p>
          </p:txBody>
        </p:sp>
        <p:sp>
          <p:nvSpPr>
            <p:cNvPr id="262" name="Rectangle 261"/>
            <p:cNvSpPr/>
            <p:nvPr/>
          </p:nvSpPr>
          <p:spPr>
            <a:xfrm>
              <a:off x="1143000" y="5791200"/>
              <a:ext cx="304800" cy="228600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>
                <a:solidFill>
                  <a:schemeClr val="bg1"/>
                </a:solidFill>
                <a:latin typeface="Verdana" pitchFamily="34" charset="0"/>
              </a:endParaRPr>
            </a:p>
          </p:txBody>
        </p:sp>
        <p:sp>
          <p:nvSpPr>
            <p:cNvPr id="263" name="Rectangle 262"/>
            <p:cNvSpPr/>
            <p:nvPr/>
          </p:nvSpPr>
          <p:spPr>
            <a:xfrm>
              <a:off x="1447800" y="5105400"/>
              <a:ext cx="304800" cy="228600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>
                <a:solidFill>
                  <a:schemeClr val="bg1"/>
                </a:solidFill>
                <a:latin typeface="Verdana" pitchFamily="34" charset="0"/>
              </a:endParaRPr>
            </a:p>
          </p:txBody>
        </p:sp>
        <p:sp>
          <p:nvSpPr>
            <p:cNvPr id="264" name="Rectangle 263"/>
            <p:cNvSpPr/>
            <p:nvPr/>
          </p:nvSpPr>
          <p:spPr>
            <a:xfrm>
              <a:off x="1447800" y="5334000"/>
              <a:ext cx="304800" cy="228600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>
                <a:solidFill>
                  <a:schemeClr val="bg1"/>
                </a:solidFill>
                <a:latin typeface="Verdana" pitchFamily="34" charset="0"/>
              </a:endParaRPr>
            </a:p>
          </p:txBody>
        </p:sp>
        <p:sp>
          <p:nvSpPr>
            <p:cNvPr id="265" name="Rectangle 264"/>
            <p:cNvSpPr/>
            <p:nvPr/>
          </p:nvSpPr>
          <p:spPr>
            <a:xfrm>
              <a:off x="1447800" y="5562600"/>
              <a:ext cx="304800" cy="228600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>
                <a:solidFill>
                  <a:schemeClr val="bg1"/>
                </a:solidFill>
                <a:latin typeface="Verdana" pitchFamily="34" charset="0"/>
              </a:endParaRPr>
            </a:p>
          </p:txBody>
        </p:sp>
        <p:sp>
          <p:nvSpPr>
            <p:cNvPr id="266" name="Rectangle 265"/>
            <p:cNvSpPr/>
            <p:nvPr/>
          </p:nvSpPr>
          <p:spPr>
            <a:xfrm>
              <a:off x="1447800" y="5791200"/>
              <a:ext cx="304800" cy="228600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>
                <a:solidFill>
                  <a:schemeClr val="bg1"/>
                </a:solidFill>
                <a:latin typeface="Verdana" pitchFamily="34" charset="0"/>
              </a:endParaRPr>
            </a:p>
          </p:txBody>
        </p:sp>
        <p:sp>
          <p:nvSpPr>
            <p:cNvPr id="267" name="Rectangle 266"/>
            <p:cNvSpPr/>
            <p:nvPr/>
          </p:nvSpPr>
          <p:spPr>
            <a:xfrm>
              <a:off x="1752600" y="5105400"/>
              <a:ext cx="304800" cy="228600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>
                <a:solidFill>
                  <a:schemeClr val="bg1"/>
                </a:solidFill>
                <a:latin typeface="Verdana" pitchFamily="34" charset="0"/>
              </a:endParaRPr>
            </a:p>
          </p:txBody>
        </p:sp>
        <p:sp>
          <p:nvSpPr>
            <p:cNvPr id="268" name="Rectangle 267"/>
            <p:cNvSpPr/>
            <p:nvPr/>
          </p:nvSpPr>
          <p:spPr>
            <a:xfrm>
              <a:off x="1752600" y="5334000"/>
              <a:ext cx="304800" cy="228600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>
                <a:solidFill>
                  <a:schemeClr val="bg1"/>
                </a:solidFill>
                <a:latin typeface="Verdana" pitchFamily="34" charset="0"/>
              </a:endParaRPr>
            </a:p>
          </p:txBody>
        </p:sp>
        <p:sp>
          <p:nvSpPr>
            <p:cNvPr id="269" name="Rectangle 268"/>
            <p:cNvSpPr/>
            <p:nvPr/>
          </p:nvSpPr>
          <p:spPr>
            <a:xfrm>
              <a:off x="1752600" y="5562600"/>
              <a:ext cx="304800" cy="228600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>
                <a:solidFill>
                  <a:schemeClr val="bg1"/>
                </a:solidFill>
                <a:latin typeface="Verdana" pitchFamily="34" charset="0"/>
              </a:endParaRPr>
            </a:p>
          </p:txBody>
        </p:sp>
        <p:sp>
          <p:nvSpPr>
            <p:cNvPr id="270" name="Rectangle 269"/>
            <p:cNvSpPr/>
            <p:nvPr/>
          </p:nvSpPr>
          <p:spPr>
            <a:xfrm>
              <a:off x="1752600" y="5791200"/>
              <a:ext cx="304800" cy="228600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>
                <a:solidFill>
                  <a:schemeClr val="bg1"/>
                </a:solidFill>
                <a:latin typeface="Verdana" pitchFamily="34" charset="0"/>
              </a:endParaRPr>
            </a:p>
          </p:txBody>
        </p:sp>
        <p:sp>
          <p:nvSpPr>
            <p:cNvPr id="271" name="Rectangle 270"/>
            <p:cNvSpPr/>
            <p:nvPr/>
          </p:nvSpPr>
          <p:spPr>
            <a:xfrm>
              <a:off x="2057400" y="5105400"/>
              <a:ext cx="304800" cy="228600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>
                <a:solidFill>
                  <a:schemeClr val="bg1"/>
                </a:solidFill>
                <a:latin typeface="Verdana" pitchFamily="34" charset="0"/>
              </a:endParaRPr>
            </a:p>
          </p:txBody>
        </p:sp>
        <p:sp>
          <p:nvSpPr>
            <p:cNvPr id="272" name="Rectangle 271"/>
            <p:cNvSpPr/>
            <p:nvPr/>
          </p:nvSpPr>
          <p:spPr>
            <a:xfrm>
              <a:off x="2057400" y="5334000"/>
              <a:ext cx="304800" cy="228600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>
                <a:solidFill>
                  <a:schemeClr val="bg1"/>
                </a:solidFill>
                <a:latin typeface="Verdana" pitchFamily="34" charset="0"/>
              </a:endParaRPr>
            </a:p>
          </p:txBody>
        </p:sp>
        <p:sp>
          <p:nvSpPr>
            <p:cNvPr id="273" name="Rectangle 272"/>
            <p:cNvSpPr/>
            <p:nvPr/>
          </p:nvSpPr>
          <p:spPr>
            <a:xfrm>
              <a:off x="2057400" y="5562600"/>
              <a:ext cx="304800" cy="228600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>
                <a:solidFill>
                  <a:schemeClr val="bg1"/>
                </a:solidFill>
                <a:latin typeface="Verdana" pitchFamily="34" charset="0"/>
              </a:endParaRPr>
            </a:p>
          </p:txBody>
        </p:sp>
        <p:sp>
          <p:nvSpPr>
            <p:cNvPr id="274" name="Rectangle 273"/>
            <p:cNvSpPr/>
            <p:nvPr/>
          </p:nvSpPr>
          <p:spPr>
            <a:xfrm>
              <a:off x="2057400" y="5791200"/>
              <a:ext cx="304800" cy="228600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>
                <a:solidFill>
                  <a:schemeClr val="bg1"/>
                </a:solidFill>
                <a:latin typeface="Verdana" pitchFamily="34" charset="0"/>
              </a:endParaRPr>
            </a:p>
          </p:txBody>
        </p:sp>
        <p:sp>
          <p:nvSpPr>
            <p:cNvPr id="275" name="Rectangle 274"/>
            <p:cNvSpPr/>
            <p:nvPr/>
          </p:nvSpPr>
          <p:spPr>
            <a:xfrm>
              <a:off x="2362200" y="5105400"/>
              <a:ext cx="304800" cy="228600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>
                <a:solidFill>
                  <a:schemeClr val="bg1"/>
                </a:solidFill>
                <a:latin typeface="Verdana" pitchFamily="34" charset="0"/>
              </a:endParaRPr>
            </a:p>
          </p:txBody>
        </p:sp>
        <p:sp>
          <p:nvSpPr>
            <p:cNvPr id="276" name="Rectangle 275"/>
            <p:cNvSpPr/>
            <p:nvPr/>
          </p:nvSpPr>
          <p:spPr>
            <a:xfrm>
              <a:off x="2362200" y="5334000"/>
              <a:ext cx="304800" cy="228600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>
                <a:solidFill>
                  <a:schemeClr val="bg1"/>
                </a:solidFill>
                <a:latin typeface="Verdana" pitchFamily="34" charset="0"/>
              </a:endParaRPr>
            </a:p>
          </p:txBody>
        </p:sp>
        <p:sp>
          <p:nvSpPr>
            <p:cNvPr id="277" name="Rectangle 276"/>
            <p:cNvSpPr/>
            <p:nvPr/>
          </p:nvSpPr>
          <p:spPr>
            <a:xfrm>
              <a:off x="2362200" y="5562600"/>
              <a:ext cx="304800" cy="228600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>
                <a:solidFill>
                  <a:schemeClr val="bg1"/>
                </a:solidFill>
                <a:latin typeface="Verdana" pitchFamily="34" charset="0"/>
              </a:endParaRPr>
            </a:p>
          </p:txBody>
        </p:sp>
        <p:sp>
          <p:nvSpPr>
            <p:cNvPr id="278" name="Rectangle 277"/>
            <p:cNvSpPr/>
            <p:nvPr/>
          </p:nvSpPr>
          <p:spPr>
            <a:xfrm>
              <a:off x="2362200" y="5791200"/>
              <a:ext cx="304800" cy="228600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>
                <a:solidFill>
                  <a:schemeClr val="bg1"/>
                </a:solidFill>
                <a:latin typeface="Verdana" pitchFamily="34" charset="0"/>
              </a:endParaRPr>
            </a:p>
          </p:txBody>
        </p:sp>
        <p:sp>
          <p:nvSpPr>
            <p:cNvPr id="279" name="Rectangle 278"/>
            <p:cNvSpPr/>
            <p:nvPr/>
          </p:nvSpPr>
          <p:spPr>
            <a:xfrm>
              <a:off x="2667000" y="5105400"/>
              <a:ext cx="304800" cy="228600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>
                <a:solidFill>
                  <a:schemeClr val="bg1"/>
                </a:solidFill>
                <a:latin typeface="Verdana" pitchFamily="34" charset="0"/>
              </a:endParaRPr>
            </a:p>
          </p:txBody>
        </p:sp>
        <p:sp>
          <p:nvSpPr>
            <p:cNvPr id="280" name="Rectangle 279"/>
            <p:cNvSpPr/>
            <p:nvPr/>
          </p:nvSpPr>
          <p:spPr>
            <a:xfrm>
              <a:off x="2667000" y="5334000"/>
              <a:ext cx="304800" cy="228600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>
                <a:solidFill>
                  <a:schemeClr val="bg1"/>
                </a:solidFill>
                <a:latin typeface="Verdana" pitchFamily="34" charset="0"/>
              </a:endParaRPr>
            </a:p>
          </p:txBody>
        </p:sp>
        <p:sp>
          <p:nvSpPr>
            <p:cNvPr id="281" name="Rectangle 280"/>
            <p:cNvSpPr/>
            <p:nvPr/>
          </p:nvSpPr>
          <p:spPr>
            <a:xfrm>
              <a:off x="2667000" y="5562600"/>
              <a:ext cx="304800" cy="228600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>
                <a:solidFill>
                  <a:schemeClr val="bg1"/>
                </a:solidFill>
                <a:latin typeface="Verdana" pitchFamily="34" charset="0"/>
              </a:endParaRPr>
            </a:p>
          </p:txBody>
        </p:sp>
        <p:sp>
          <p:nvSpPr>
            <p:cNvPr id="282" name="Rectangle 281"/>
            <p:cNvSpPr/>
            <p:nvPr/>
          </p:nvSpPr>
          <p:spPr>
            <a:xfrm>
              <a:off x="2667000" y="5791200"/>
              <a:ext cx="304800" cy="228600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>
                <a:solidFill>
                  <a:schemeClr val="bg1"/>
                </a:solidFill>
                <a:latin typeface="Verdana" pitchFamily="34" charset="0"/>
              </a:endParaRPr>
            </a:p>
          </p:txBody>
        </p:sp>
        <p:sp>
          <p:nvSpPr>
            <p:cNvPr id="283" name="Rectangle 282"/>
            <p:cNvSpPr/>
            <p:nvPr/>
          </p:nvSpPr>
          <p:spPr>
            <a:xfrm>
              <a:off x="2971800" y="5105400"/>
              <a:ext cx="304800" cy="228600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>
                <a:solidFill>
                  <a:schemeClr val="bg1"/>
                </a:solidFill>
                <a:latin typeface="Verdana" pitchFamily="34" charset="0"/>
              </a:endParaRPr>
            </a:p>
          </p:txBody>
        </p:sp>
        <p:sp>
          <p:nvSpPr>
            <p:cNvPr id="284" name="Rectangle 283"/>
            <p:cNvSpPr/>
            <p:nvPr/>
          </p:nvSpPr>
          <p:spPr>
            <a:xfrm>
              <a:off x="2971800" y="5334000"/>
              <a:ext cx="304800" cy="228600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>
                <a:solidFill>
                  <a:schemeClr val="bg1"/>
                </a:solidFill>
                <a:latin typeface="Verdana" pitchFamily="34" charset="0"/>
              </a:endParaRPr>
            </a:p>
          </p:txBody>
        </p:sp>
        <p:sp>
          <p:nvSpPr>
            <p:cNvPr id="285" name="Rectangle 284"/>
            <p:cNvSpPr/>
            <p:nvPr/>
          </p:nvSpPr>
          <p:spPr>
            <a:xfrm>
              <a:off x="2971800" y="5562600"/>
              <a:ext cx="304800" cy="228600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>
                <a:solidFill>
                  <a:schemeClr val="bg1"/>
                </a:solidFill>
                <a:latin typeface="Verdana" pitchFamily="34" charset="0"/>
              </a:endParaRPr>
            </a:p>
          </p:txBody>
        </p:sp>
        <p:sp>
          <p:nvSpPr>
            <p:cNvPr id="286" name="Rectangle 285"/>
            <p:cNvSpPr/>
            <p:nvPr/>
          </p:nvSpPr>
          <p:spPr>
            <a:xfrm>
              <a:off x="2971800" y="5791200"/>
              <a:ext cx="304800" cy="228600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>
                <a:solidFill>
                  <a:schemeClr val="bg1"/>
                </a:solidFill>
                <a:latin typeface="Verdana" pitchFamily="34" charset="0"/>
              </a:endParaRPr>
            </a:p>
          </p:txBody>
        </p:sp>
        <p:sp>
          <p:nvSpPr>
            <p:cNvPr id="287" name="Rectangle 286"/>
            <p:cNvSpPr/>
            <p:nvPr/>
          </p:nvSpPr>
          <p:spPr>
            <a:xfrm>
              <a:off x="533400" y="5105400"/>
              <a:ext cx="304800" cy="228600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>
                <a:solidFill>
                  <a:schemeClr val="bg1"/>
                </a:solidFill>
                <a:latin typeface="Verdana" pitchFamily="34" charset="0"/>
              </a:endParaRPr>
            </a:p>
          </p:txBody>
        </p:sp>
        <p:sp>
          <p:nvSpPr>
            <p:cNvPr id="288" name="Rectangle 287"/>
            <p:cNvSpPr/>
            <p:nvPr/>
          </p:nvSpPr>
          <p:spPr>
            <a:xfrm>
              <a:off x="533400" y="5334000"/>
              <a:ext cx="304800" cy="228600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>
                <a:solidFill>
                  <a:schemeClr val="bg1"/>
                </a:solidFill>
                <a:latin typeface="Verdana" pitchFamily="34" charset="0"/>
              </a:endParaRPr>
            </a:p>
          </p:txBody>
        </p:sp>
        <p:sp>
          <p:nvSpPr>
            <p:cNvPr id="289" name="Rectangle 288"/>
            <p:cNvSpPr/>
            <p:nvPr/>
          </p:nvSpPr>
          <p:spPr>
            <a:xfrm>
              <a:off x="533400" y="5562600"/>
              <a:ext cx="304800" cy="228600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>
                <a:solidFill>
                  <a:schemeClr val="bg1"/>
                </a:solidFill>
                <a:latin typeface="Verdana" pitchFamily="34" charset="0"/>
              </a:endParaRPr>
            </a:p>
          </p:txBody>
        </p:sp>
        <p:sp>
          <p:nvSpPr>
            <p:cNvPr id="290" name="Rectangle 289"/>
            <p:cNvSpPr/>
            <p:nvPr/>
          </p:nvSpPr>
          <p:spPr>
            <a:xfrm>
              <a:off x="533400" y="5791200"/>
              <a:ext cx="304800" cy="228600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>
                <a:solidFill>
                  <a:schemeClr val="bg1"/>
                </a:solidFill>
                <a:latin typeface="Verdana" pitchFamily="34" charset="0"/>
              </a:endParaRPr>
            </a:p>
          </p:txBody>
        </p:sp>
        <p:sp>
          <p:nvSpPr>
            <p:cNvPr id="291" name="Rectangle 290"/>
            <p:cNvSpPr/>
            <p:nvPr/>
          </p:nvSpPr>
          <p:spPr>
            <a:xfrm>
              <a:off x="3429000" y="5029200"/>
              <a:ext cx="2971800" cy="1066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2" name="Rectangle 291"/>
            <p:cNvSpPr/>
            <p:nvPr/>
          </p:nvSpPr>
          <p:spPr>
            <a:xfrm>
              <a:off x="3810000" y="5105400"/>
              <a:ext cx="304800" cy="228600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>
                <a:solidFill>
                  <a:schemeClr val="bg1"/>
                </a:solidFill>
                <a:latin typeface="Verdana" pitchFamily="34" charset="0"/>
              </a:endParaRPr>
            </a:p>
          </p:txBody>
        </p:sp>
        <p:sp>
          <p:nvSpPr>
            <p:cNvPr id="293" name="Rectangle 292"/>
            <p:cNvSpPr/>
            <p:nvPr/>
          </p:nvSpPr>
          <p:spPr>
            <a:xfrm>
              <a:off x="3810000" y="5334000"/>
              <a:ext cx="304800" cy="228600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>
                <a:solidFill>
                  <a:schemeClr val="bg1"/>
                </a:solidFill>
                <a:latin typeface="Verdana" pitchFamily="34" charset="0"/>
              </a:endParaRPr>
            </a:p>
          </p:txBody>
        </p:sp>
        <p:sp>
          <p:nvSpPr>
            <p:cNvPr id="294" name="Rectangle 293"/>
            <p:cNvSpPr/>
            <p:nvPr/>
          </p:nvSpPr>
          <p:spPr>
            <a:xfrm>
              <a:off x="3810000" y="5562600"/>
              <a:ext cx="304800" cy="228600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>
                <a:solidFill>
                  <a:schemeClr val="bg1"/>
                </a:solidFill>
                <a:latin typeface="Verdana" pitchFamily="34" charset="0"/>
              </a:endParaRPr>
            </a:p>
          </p:txBody>
        </p:sp>
        <p:sp>
          <p:nvSpPr>
            <p:cNvPr id="295" name="Rectangle 294"/>
            <p:cNvSpPr/>
            <p:nvPr/>
          </p:nvSpPr>
          <p:spPr>
            <a:xfrm>
              <a:off x="3810000" y="5791200"/>
              <a:ext cx="304800" cy="228600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>
                <a:solidFill>
                  <a:schemeClr val="bg1"/>
                </a:solidFill>
                <a:latin typeface="Verdana" pitchFamily="34" charset="0"/>
              </a:endParaRPr>
            </a:p>
          </p:txBody>
        </p:sp>
        <p:sp>
          <p:nvSpPr>
            <p:cNvPr id="296" name="Rectangle 295"/>
            <p:cNvSpPr/>
            <p:nvPr/>
          </p:nvSpPr>
          <p:spPr>
            <a:xfrm>
              <a:off x="4114800" y="5105400"/>
              <a:ext cx="304800" cy="228600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>
                <a:solidFill>
                  <a:schemeClr val="bg1"/>
                </a:solidFill>
                <a:latin typeface="Verdana" pitchFamily="34" charset="0"/>
              </a:endParaRPr>
            </a:p>
          </p:txBody>
        </p:sp>
        <p:sp>
          <p:nvSpPr>
            <p:cNvPr id="297" name="Rectangle 296"/>
            <p:cNvSpPr/>
            <p:nvPr/>
          </p:nvSpPr>
          <p:spPr>
            <a:xfrm>
              <a:off x="4114800" y="5334000"/>
              <a:ext cx="304800" cy="228600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>
                <a:solidFill>
                  <a:schemeClr val="bg1"/>
                </a:solidFill>
                <a:latin typeface="Verdana" pitchFamily="34" charset="0"/>
              </a:endParaRPr>
            </a:p>
          </p:txBody>
        </p:sp>
        <p:sp>
          <p:nvSpPr>
            <p:cNvPr id="298" name="Rectangle 297"/>
            <p:cNvSpPr/>
            <p:nvPr/>
          </p:nvSpPr>
          <p:spPr>
            <a:xfrm>
              <a:off x="4114800" y="5562600"/>
              <a:ext cx="304800" cy="228600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>
                <a:solidFill>
                  <a:schemeClr val="bg1"/>
                </a:solidFill>
                <a:latin typeface="Verdana" pitchFamily="34" charset="0"/>
              </a:endParaRPr>
            </a:p>
          </p:txBody>
        </p:sp>
        <p:sp>
          <p:nvSpPr>
            <p:cNvPr id="299" name="Rectangle 298"/>
            <p:cNvSpPr/>
            <p:nvPr/>
          </p:nvSpPr>
          <p:spPr>
            <a:xfrm>
              <a:off x="4114800" y="5791200"/>
              <a:ext cx="304800" cy="228600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>
                <a:solidFill>
                  <a:schemeClr val="bg1"/>
                </a:solidFill>
                <a:latin typeface="Verdana" pitchFamily="34" charset="0"/>
              </a:endParaRPr>
            </a:p>
          </p:txBody>
        </p:sp>
        <p:sp>
          <p:nvSpPr>
            <p:cNvPr id="300" name="Rectangle 299"/>
            <p:cNvSpPr/>
            <p:nvPr/>
          </p:nvSpPr>
          <p:spPr>
            <a:xfrm>
              <a:off x="4419600" y="5105400"/>
              <a:ext cx="304800" cy="228600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>
                <a:solidFill>
                  <a:schemeClr val="bg1"/>
                </a:solidFill>
                <a:latin typeface="Verdana" pitchFamily="34" charset="0"/>
              </a:endParaRPr>
            </a:p>
          </p:txBody>
        </p:sp>
        <p:sp>
          <p:nvSpPr>
            <p:cNvPr id="301" name="Rectangle 300"/>
            <p:cNvSpPr/>
            <p:nvPr/>
          </p:nvSpPr>
          <p:spPr>
            <a:xfrm>
              <a:off x="4419600" y="5334000"/>
              <a:ext cx="304800" cy="228600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>
                <a:solidFill>
                  <a:schemeClr val="bg1"/>
                </a:solidFill>
                <a:latin typeface="Verdana" pitchFamily="34" charset="0"/>
              </a:endParaRPr>
            </a:p>
          </p:txBody>
        </p:sp>
        <p:sp>
          <p:nvSpPr>
            <p:cNvPr id="302" name="Rectangle 301"/>
            <p:cNvSpPr/>
            <p:nvPr/>
          </p:nvSpPr>
          <p:spPr>
            <a:xfrm>
              <a:off x="4419600" y="5562600"/>
              <a:ext cx="304800" cy="228600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>
                <a:solidFill>
                  <a:schemeClr val="bg1"/>
                </a:solidFill>
                <a:latin typeface="Verdana" pitchFamily="34" charset="0"/>
              </a:endParaRPr>
            </a:p>
          </p:txBody>
        </p:sp>
        <p:sp>
          <p:nvSpPr>
            <p:cNvPr id="303" name="Rectangle 302"/>
            <p:cNvSpPr/>
            <p:nvPr/>
          </p:nvSpPr>
          <p:spPr>
            <a:xfrm>
              <a:off x="4419600" y="5791200"/>
              <a:ext cx="304800" cy="228600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>
                <a:solidFill>
                  <a:schemeClr val="bg1"/>
                </a:solidFill>
                <a:latin typeface="Verdana" pitchFamily="34" charset="0"/>
              </a:endParaRPr>
            </a:p>
          </p:txBody>
        </p:sp>
        <p:sp>
          <p:nvSpPr>
            <p:cNvPr id="304" name="Rectangle 303"/>
            <p:cNvSpPr/>
            <p:nvPr/>
          </p:nvSpPr>
          <p:spPr>
            <a:xfrm>
              <a:off x="4724400" y="5105400"/>
              <a:ext cx="304800" cy="228600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>
                <a:solidFill>
                  <a:schemeClr val="bg1"/>
                </a:solidFill>
                <a:latin typeface="Verdana" pitchFamily="34" charset="0"/>
              </a:endParaRPr>
            </a:p>
          </p:txBody>
        </p:sp>
        <p:sp>
          <p:nvSpPr>
            <p:cNvPr id="305" name="Rectangle 304"/>
            <p:cNvSpPr/>
            <p:nvPr/>
          </p:nvSpPr>
          <p:spPr>
            <a:xfrm>
              <a:off x="4724400" y="5334000"/>
              <a:ext cx="304800" cy="228600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>
                <a:solidFill>
                  <a:schemeClr val="bg1"/>
                </a:solidFill>
                <a:latin typeface="Verdana" pitchFamily="34" charset="0"/>
              </a:endParaRPr>
            </a:p>
          </p:txBody>
        </p:sp>
        <p:sp>
          <p:nvSpPr>
            <p:cNvPr id="306" name="Rectangle 305"/>
            <p:cNvSpPr/>
            <p:nvPr/>
          </p:nvSpPr>
          <p:spPr>
            <a:xfrm>
              <a:off x="4724400" y="5562600"/>
              <a:ext cx="304800" cy="228600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>
                <a:solidFill>
                  <a:schemeClr val="bg1"/>
                </a:solidFill>
                <a:latin typeface="Verdana" pitchFamily="34" charset="0"/>
              </a:endParaRPr>
            </a:p>
          </p:txBody>
        </p:sp>
        <p:sp>
          <p:nvSpPr>
            <p:cNvPr id="307" name="Rectangle 306"/>
            <p:cNvSpPr/>
            <p:nvPr/>
          </p:nvSpPr>
          <p:spPr>
            <a:xfrm>
              <a:off x="4724400" y="5791200"/>
              <a:ext cx="304800" cy="228600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>
                <a:solidFill>
                  <a:schemeClr val="bg1"/>
                </a:solidFill>
                <a:latin typeface="Verdana" pitchFamily="34" charset="0"/>
              </a:endParaRPr>
            </a:p>
          </p:txBody>
        </p:sp>
        <p:sp>
          <p:nvSpPr>
            <p:cNvPr id="308" name="Rectangle 307"/>
            <p:cNvSpPr/>
            <p:nvPr/>
          </p:nvSpPr>
          <p:spPr>
            <a:xfrm>
              <a:off x="5029200" y="5105400"/>
              <a:ext cx="304800" cy="228600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>
                <a:solidFill>
                  <a:schemeClr val="bg1"/>
                </a:solidFill>
                <a:latin typeface="Verdana" pitchFamily="34" charset="0"/>
              </a:endParaRPr>
            </a:p>
          </p:txBody>
        </p:sp>
        <p:sp>
          <p:nvSpPr>
            <p:cNvPr id="309" name="Rectangle 308"/>
            <p:cNvSpPr/>
            <p:nvPr/>
          </p:nvSpPr>
          <p:spPr>
            <a:xfrm>
              <a:off x="5029200" y="5334000"/>
              <a:ext cx="304800" cy="228600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>
                <a:solidFill>
                  <a:schemeClr val="bg1"/>
                </a:solidFill>
                <a:latin typeface="Verdana" pitchFamily="34" charset="0"/>
              </a:endParaRPr>
            </a:p>
          </p:txBody>
        </p:sp>
        <p:sp>
          <p:nvSpPr>
            <p:cNvPr id="310" name="Rectangle 309"/>
            <p:cNvSpPr/>
            <p:nvPr/>
          </p:nvSpPr>
          <p:spPr>
            <a:xfrm>
              <a:off x="5029200" y="5562600"/>
              <a:ext cx="304800" cy="228600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>
                <a:solidFill>
                  <a:schemeClr val="bg1"/>
                </a:solidFill>
                <a:latin typeface="Verdana" pitchFamily="34" charset="0"/>
              </a:endParaRPr>
            </a:p>
          </p:txBody>
        </p:sp>
        <p:sp>
          <p:nvSpPr>
            <p:cNvPr id="311" name="Rectangle 310"/>
            <p:cNvSpPr/>
            <p:nvPr/>
          </p:nvSpPr>
          <p:spPr>
            <a:xfrm>
              <a:off x="5029200" y="5791200"/>
              <a:ext cx="304800" cy="228600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>
                <a:solidFill>
                  <a:schemeClr val="bg1"/>
                </a:solidFill>
                <a:latin typeface="Verdana" pitchFamily="34" charset="0"/>
              </a:endParaRPr>
            </a:p>
          </p:txBody>
        </p:sp>
        <p:sp>
          <p:nvSpPr>
            <p:cNvPr id="312" name="Rectangle 311"/>
            <p:cNvSpPr/>
            <p:nvPr/>
          </p:nvSpPr>
          <p:spPr>
            <a:xfrm>
              <a:off x="5334000" y="5105400"/>
              <a:ext cx="304800" cy="228600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>
                <a:solidFill>
                  <a:schemeClr val="bg1"/>
                </a:solidFill>
                <a:latin typeface="Verdana" pitchFamily="34" charset="0"/>
              </a:endParaRPr>
            </a:p>
          </p:txBody>
        </p:sp>
        <p:sp>
          <p:nvSpPr>
            <p:cNvPr id="313" name="Rectangle 312"/>
            <p:cNvSpPr/>
            <p:nvPr/>
          </p:nvSpPr>
          <p:spPr>
            <a:xfrm>
              <a:off x="5334000" y="5334000"/>
              <a:ext cx="304800" cy="228600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>
                <a:solidFill>
                  <a:schemeClr val="bg1"/>
                </a:solidFill>
                <a:latin typeface="Verdana" pitchFamily="34" charset="0"/>
              </a:endParaRPr>
            </a:p>
          </p:txBody>
        </p:sp>
        <p:sp>
          <p:nvSpPr>
            <p:cNvPr id="314" name="Rectangle 313"/>
            <p:cNvSpPr/>
            <p:nvPr/>
          </p:nvSpPr>
          <p:spPr>
            <a:xfrm>
              <a:off x="5334000" y="5562600"/>
              <a:ext cx="304800" cy="228600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>
                <a:solidFill>
                  <a:schemeClr val="bg1"/>
                </a:solidFill>
                <a:latin typeface="Verdana" pitchFamily="34" charset="0"/>
              </a:endParaRPr>
            </a:p>
          </p:txBody>
        </p:sp>
        <p:sp>
          <p:nvSpPr>
            <p:cNvPr id="315" name="Rectangle 314"/>
            <p:cNvSpPr/>
            <p:nvPr/>
          </p:nvSpPr>
          <p:spPr>
            <a:xfrm>
              <a:off x="5334000" y="5791200"/>
              <a:ext cx="304800" cy="228600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>
                <a:solidFill>
                  <a:schemeClr val="bg1"/>
                </a:solidFill>
                <a:latin typeface="Verdana" pitchFamily="34" charset="0"/>
              </a:endParaRPr>
            </a:p>
          </p:txBody>
        </p:sp>
        <p:sp>
          <p:nvSpPr>
            <p:cNvPr id="316" name="Rectangle 315"/>
            <p:cNvSpPr/>
            <p:nvPr/>
          </p:nvSpPr>
          <p:spPr>
            <a:xfrm>
              <a:off x="5715000" y="5105400"/>
              <a:ext cx="304800" cy="228600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>
                <a:solidFill>
                  <a:schemeClr val="bg1"/>
                </a:solidFill>
                <a:latin typeface="Verdana" pitchFamily="34" charset="0"/>
              </a:endParaRPr>
            </a:p>
          </p:txBody>
        </p:sp>
        <p:sp>
          <p:nvSpPr>
            <p:cNvPr id="317" name="Rectangle 316"/>
            <p:cNvSpPr/>
            <p:nvPr/>
          </p:nvSpPr>
          <p:spPr>
            <a:xfrm>
              <a:off x="5715000" y="5334000"/>
              <a:ext cx="304800" cy="228600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>
                <a:solidFill>
                  <a:schemeClr val="bg1"/>
                </a:solidFill>
                <a:latin typeface="Verdana" pitchFamily="34" charset="0"/>
              </a:endParaRPr>
            </a:p>
          </p:txBody>
        </p:sp>
        <p:sp>
          <p:nvSpPr>
            <p:cNvPr id="318" name="Rectangle 317"/>
            <p:cNvSpPr/>
            <p:nvPr/>
          </p:nvSpPr>
          <p:spPr>
            <a:xfrm>
              <a:off x="5715000" y="5562600"/>
              <a:ext cx="304800" cy="228600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>
                <a:solidFill>
                  <a:schemeClr val="bg1"/>
                </a:solidFill>
                <a:latin typeface="Verdana" pitchFamily="34" charset="0"/>
              </a:endParaRPr>
            </a:p>
          </p:txBody>
        </p:sp>
        <p:sp>
          <p:nvSpPr>
            <p:cNvPr id="319" name="Rectangle 318"/>
            <p:cNvSpPr/>
            <p:nvPr/>
          </p:nvSpPr>
          <p:spPr>
            <a:xfrm>
              <a:off x="5715000" y="5791200"/>
              <a:ext cx="304800" cy="228600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>
                <a:solidFill>
                  <a:schemeClr val="bg1"/>
                </a:solidFill>
                <a:latin typeface="Verdana" pitchFamily="34" charset="0"/>
              </a:endParaRPr>
            </a:p>
          </p:txBody>
        </p:sp>
        <p:sp>
          <p:nvSpPr>
            <p:cNvPr id="320" name="Rectangle 319"/>
            <p:cNvSpPr/>
            <p:nvPr/>
          </p:nvSpPr>
          <p:spPr>
            <a:xfrm>
              <a:off x="6019800" y="5105400"/>
              <a:ext cx="304800" cy="228600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>
                <a:solidFill>
                  <a:schemeClr val="bg1"/>
                </a:solidFill>
                <a:latin typeface="Verdana" pitchFamily="34" charset="0"/>
              </a:endParaRPr>
            </a:p>
          </p:txBody>
        </p:sp>
        <p:sp>
          <p:nvSpPr>
            <p:cNvPr id="321" name="Rectangle 320"/>
            <p:cNvSpPr/>
            <p:nvPr/>
          </p:nvSpPr>
          <p:spPr>
            <a:xfrm>
              <a:off x="6019800" y="5334000"/>
              <a:ext cx="304800" cy="228600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>
                <a:solidFill>
                  <a:schemeClr val="bg1"/>
                </a:solidFill>
                <a:latin typeface="Verdana" pitchFamily="34" charset="0"/>
              </a:endParaRPr>
            </a:p>
          </p:txBody>
        </p:sp>
        <p:sp>
          <p:nvSpPr>
            <p:cNvPr id="322" name="Rectangle 321"/>
            <p:cNvSpPr/>
            <p:nvPr/>
          </p:nvSpPr>
          <p:spPr>
            <a:xfrm>
              <a:off x="6019800" y="5562600"/>
              <a:ext cx="304800" cy="228600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>
                <a:solidFill>
                  <a:schemeClr val="bg1"/>
                </a:solidFill>
                <a:latin typeface="Verdana" pitchFamily="34" charset="0"/>
              </a:endParaRPr>
            </a:p>
          </p:txBody>
        </p:sp>
        <p:sp>
          <p:nvSpPr>
            <p:cNvPr id="323" name="Rectangle 322"/>
            <p:cNvSpPr/>
            <p:nvPr/>
          </p:nvSpPr>
          <p:spPr>
            <a:xfrm>
              <a:off x="6019800" y="5791200"/>
              <a:ext cx="304800" cy="228600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>
                <a:solidFill>
                  <a:schemeClr val="bg1"/>
                </a:solidFill>
                <a:latin typeface="Verdana" pitchFamily="34" charset="0"/>
              </a:endParaRPr>
            </a:p>
          </p:txBody>
        </p:sp>
        <p:sp>
          <p:nvSpPr>
            <p:cNvPr id="324" name="Rectangle 323"/>
            <p:cNvSpPr/>
            <p:nvPr/>
          </p:nvSpPr>
          <p:spPr>
            <a:xfrm>
              <a:off x="3505200" y="5105400"/>
              <a:ext cx="304800" cy="228600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>
                <a:solidFill>
                  <a:schemeClr val="bg1"/>
                </a:solidFill>
                <a:latin typeface="Verdana" pitchFamily="34" charset="0"/>
              </a:endParaRPr>
            </a:p>
          </p:txBody>
        </p:sp>
        <p:sp>
          <p:nvSpPr>
            <p:cNvPr id="325" name="Rectangle 324"/>
            <p:cNvSpPr/>
            <p:nvPr/>
          </p:nvSpPr>
          <p:spPr>
            <a:xfrm>
              <a:off x="3505200" y="5334000"/>
              <a:ext cx="304800" cy="228600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>
                <a:solidFill>
                  <a:schemeClr val="bg1"/>
                </a:solidFill>
                <a:latin typeface="Verdana" pitchFamily="34" charset="0"/>
              </a:endParaRPr>
            </a:p>
          </p:txBody>
        </p:sp>
        <p:sp>
          <p:nvSpPr>
            <p:cNvPr id="326" name="Rectangle 325"/>
            <p:cNvSpPr/>
            <p:nvPr/>
          </p:nvSpPr>
          <p:spPr>
            <a:xfrm>
              <a:off x="3505200" y="5562600"/>
              <a:ext cx="304800" cy="228600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>
                <a:solidFill>
                  <a:schemeClr val="bg1"/>
                </a:solidFill>
                <a:latin typeface="Verdana" pitchFamily="34" charset="0"/>
              </a:endParaRPr>
            </a:p>
          </p:txBody>
        </p:sp>
        <p:sp>
          <p:nvSpPr>
            <p:cNvPr id="327" name="Rectangle 326"/>
            <p:cNvSpPr/>
            <p:nvPr/>
          </p:nvSpPr>
          <p:spPr>
            <a:xfrm>
              <a:off x="3505200" y="5791200"/>
              <a:ext cx="304800" cy="228600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>
                <a:solidFill>
                  <a:schemeClr val="bg1"/>
                </a:solidFill>
                <a:latin typeface="Verdana" pitchFamily="34" charset="0"/>
              </a:endParaRPr>
            </a:p>
          </p:txBody>
        </p:sp>
        <p:sp>
          <p:nvSpPr>
            <p:cNvPr id="328" name="Rectangle 327"/>
            <p:cNvSpPr/>
            <p:nvPr/>
          </p:nvSpPr>
          <p:spPr>
            <a:xfrm>
              <a:off x="6705600" y="5105400"/>
              <a:ext cx="304800" cy="228600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>
                <a:solidFill>
                  <a:schemeClr val="bg1"/>
                </a:solidFill>
                <a:latin typeface="Verdana" pitchFamily="34" charset="0"/>
              </a:endParaRPr>
            </a:p>
          </p:txBody>
        </p:sp>
        <p:sp>
          <p:nvSpPr>
            <p:cNvPr id="329" name="Rectangle 328"/>
            <p:cNvSpPr/>
            <p:nvPr/>
          </p:nvSpPr>
          <p:spPr>
            <a:xfrm>
              <a:off x="6705600" y="5334000"/>
              <a:ext cx="304800" cy="228600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>
                <a:solidFill>
                  <a:schemeClr val="bg1"/>
                </a:solidFill>
                <a:latin typeface="Verdana" pitchFamily="34" charset="0"/>
              </a:endParaRPr>
            </a:p>
          </p:txBody>
        </p:sp>
        <p:sp>
          <p:nvSpPr>
            <p:cNvPr id="330" name="Rectangle 329"/>
            <p:cNvSpPr/>
            <p:nvPr/>
          </p:nvSpPr>
          <p:spPr>
            <a:xfrm>
              <a:off x="6705600" y="5562600"/>
              <a:ext cx="304800" cy="228600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>
                <a:solidFill>
                  <a:schemeClr val="bg1"/>
                </a:solidFill>
                <a:latin typeface="Verdana" pitchFamily="34" charset="0"/>
              </a:endParaRPr>
            </a:p>
          </p:txBody>
        </p:sp>
        <p:sp>
          <p:nvSpPr>
            <p:cNvPr id="331" name="Rectangle 330"/>
            <p:cNvSpPr/>
            <p:nvPr/>
          </p:nvSpPr>
          <p:spPr>
            <a:xfrm>
              <a:off x="6705600" y="5791200"/>
              <a:ext cx="304800" cy="228600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>
                <a:solidFill>
                  <a:schemeClr val="bg1"/>
                </a:solidFill>
                <a:latin typeface="Verdana" pitchFamily="34" charset="0"/>
              </a:endParaRPr>
            </a:p>
          </p:txBody>
        </p:sp>
      </p:grpSp>
      <p:sp>
        <p:nvSpPr>
          <p:cNvPr id="332" name="Rounded Rectangle 331"/>
          <p:cNvSpPr/>
          <p:nvPr/>
        </p:nvSpPr>
        <p:spPr>
          <a:xfrm>
            <a:off x="609600" y="5257800"/>
            <a:ext cx="6477000" cy="228600"/>
          </a:xfrm>
          <a:prstGeom prst="roundRect">
            <a:avLst>
              <a:gd name="adj" fmla="val 3790"/>
            </a:avLst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With the same access granularity</a:t>
            </a:r>
          </a:p>
          <a:p>
            <a:pPr lvl="1"/>
            <a:r>
              <a:rPr lang="en-US" dirty="0" smtClean="0"/>
              <a:t>Higher redundancy overhead</a:t>
            </a:r>
          </a:p>
          <a:p>
            <a:pPr lvl="2"/>
            <a:r>
              <a:rPr lang="en-US" dirty="0" smtClean="0"/>
              <a:t>128-bit data + 24-bit ECC (18.75%)</a:t>
            </a:r>
          </a:p>
          <a:p>
            <a:pPr lvl="1"/>
            <a:r>
              <a:rPr lang="en-US" dirty="0" smtClean="0"/>
              <a:t>Need custom-designed DIMMs</a:t>
            </a:r>
          </a:p>
          <a:p>
            <a:pPr lvl="2"/>
            <a:endParaRPr lang="en-US" dirty="0" smtClean="0"/>
          </a:p>
          <a:p>
            <a:r>
              <a:rPr lang="en-US" dirty="0" smtClean="0"/>
              <a:t>Using standard ECC DIMMs</a:t>
            </a:r>
          </a:p>
          <a:p>
            <a:pPr lvl="1"/>
            <a:r>
              <a:rPr lang="en-US" dirty="0" smtClean="0"/>
              <a:t>Wider data-path</a:t>
            </a:r>
          </a:p>
          <a:p>
            <a:pPr lvl="2"/>
            <a:r>
              <a:rPr lang="en-US" dirty="0" smtClean="0"/>
              <a:t>256-bit data + 24-bit ECC (9.375%)</a:t>
            </a:r>
          </a:p>
          <a:p>
            <a:pPr lvl="1"/>
            <a:r>
              <a:rPr lang="en-US" dirty="0" smtClean="0"/>
              <a:t>Increase access granularity</a:t>
            </a:r>
          </a:p>
          <a:p>
            <a:pPr lvl="2"/>
            <a:r>
              <a:rPr lang="en-US" dirty="0" smtClean="0"/>
              <a:t>128B in DDR2</a:t>
            </a:r>
          </a:p>
          <a:p>
            <a:pPr lvl="2"/>
            <a:r>
              <a:rPr lang="en-US" dirty="0" smtClean="0"/>
              <a:t>256B in DDR3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Why is x8 </a:t>
            </a:r>
            <a:r>
              <a:rPr lang="en-US" dirty="0" err="1" smtClean="0"/>
              <a:t>chipkill</a:t>
            </a:r>
            <a:r>
              <a:rPr lang="en-US" dirty="0" smtClean="0"/>
              <a:t> impractical?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30B40-9C9D-45F1-8041-80A8CB8CB50B}" type="slidenum">
              <a:rPr lang="en-US" smtClean="0"/>
              <a:pPr/>
              <a:t>54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DRAM Modules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Non-ECC DIMMs</a:t>
            </a:r>
          </a:p>
          <a:p>
            <a:pPr lvl="1"/>
            <a:r>
              <a:rPr lang="en-US" dirty="0" smtClean="0"/>
              <a:t>64-bit wide data path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ECC DIMMs</a:t>
            </a:r>
          </a:p>
          <a:p>
            <a:pPr lvl="1"/>
            <a:r>
              <a:rPr lang="en-US" dirty="0" smtClean="0"/>
              <a:t>72-bit wide data path</a:t>
            </a:r>
          </a:p>
          <a:p>
            <a:pPr lvl="1"/>
            <a:r>
              <a:rPr lang="en-US" dirty="0" smtClean="0"/>
              <a:t>Additional DRAMs dedicated to storing ECC</a:t>
            </a:r>
          </a:p>
          <a:p>
            <a:pPr lvl="1"/>
            <a:r>
              <a:rPr lang="en-US" dirty="0" smtClean="0"/>
              <a:t>Additional pins to transfer ECC</a:t>
            </a:r>
          </a:p>
          <a:p>
            <a:pPr lvl="2"/>
            <a:endParaRPr lang="en-US" dirty="0" smtClean="0"/>
          </a:p>
          <a:p>
            <a:r>
              <a:rPr lang="en-US" dirty="0" smtClean="0"/>
              <a:t>SEC-DED</a:t>
            </a:r>
          </a:p>
          <a:p>
            <a:pPr lvl="1"/>
            <a:r>
              <a:rPr lang="en-US" dirty="0" smtClean="0"/>
              <a:t>Single-bit Error Correction</a:t>
            </a:r>
            <a:br>
              <a:rPr lang="en-US" dirty="0" smtClean="0"/>
            </a:br>
            <a:r>
              <a:rPr lang="en-US" dirty="0" smtClean="0"/>
              <a:t>Double-bit Error Detection</a:t>
            </a:r>
          </a:p>
          <a:p>
            <a:pPr lvl="1"/>
            <a:r>
              <a:rPr lang="en-US" dirty="0" smtClean="0"/>
              <a:t>64bit data + 8bit ECC</a:t>
            </a:r>
          </a:p>
          <a:p>
            <a:pPr lvl="2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30B40-9C9D-45F1-8041-80A8CB8CB50B}" type="slidenum">
              <a:rPr lang="en-US" smtClean="0"/>
              <a:pPr/>
              <a:t>55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30B40-9C9D-45F1-8041-80A8CB8CB50B}" type="slidenum">
              <a:rPr lang="en-US" smtClean="0"/>
              <a:pPr/>
              <a:t>56</a:t>
            </a:fld>
            <a:endParaRPr lang="en-US"/>
          </a:p>
        </p:txBody>
      </p:sp>
      <p:grpSp>
        <p:nvGrpSpPr>
          <p:cNvPr id="2" name="Group 103"/>
          <p:cNvGrpSpPr/>
          <p:nvPr/>
        </p:nvGrpSpPr>
        <p:grpSpPr>
          <a:xfrm>
            <a:off x="381000" y="457200"/>
            <a:ext cx="7543800" cy="990600"/>
            <a:chOff x="76200" y="1524000"/>
            <a:chExt cx="7543800" cy="990600"/>
          </a:xfrm>
        </p:grpSpPr>
        <p:sp>
          <p:nvSpPr>
            <p:cNvPr id="41" name="Rectangle 40"/>
            <p:cNvSpPr/>
            <p:nvPr/>
          </p:nvSpPr>
          <p:spPr>
            <a:xfrm>
              <a:off x="76200" y="1752600"/>
              <a:ext cx="7543800" cy="762000"/>
            </a:xfrm>
            <a:prstGeom prst="rect">
              <a:avLst/>
            </a:prstGeom>
            <a:solidFill>
              <a:schemeClr val="bg1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228600" y="1981200"/>
              <a:ext cx="381000" cy="381000"/>
            </a:xfrm>
            <a:prstGeom prst="rect">
              <a:avLst/>
            </a:prstGeom>
            <a:solidFill>
              <a:schemeClr val="tx1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chemeClr val="bg1"/>
                  </a:solidFill>
                  <a:latin typeface="Tahoma" pitchFamily="34" charset="0"/>
                  <a:cs typeface="Tahoma" pitchFamily="34" charset="0"/>
                </a:rPr>
                <a:t>x4</a:t>
              </a:r>
              <a:endParaRPr lang="en-US" sz="1400" dirty="0">
                <a:solidFill>
                  <a:schemeClr val="bg1"/>
                </a:solidFill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685800" y="1981200"/>
              <a:ext cx="381000" cy="381000"/>
            </a:xfrm>
            <a:prstGeom prst="rect">
              <a:avLst/>
            </a:prstGeom>
            <a:solidFill>
              <a:schemeClr val="tx1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chemeClr val="bg1"/>
                  </a:solidFill>
                  <a:latin typeface="Tahoma" pitchFamily="34" charset="0"/>
                  <a:cs typeface="Tahoma" pitchFamily="34" charset="0"/>
                </a:rPr>
                <a:t>x4</a:t>
              </a:r>
              <a:endParaRPr lang="en-US" sz="1400" dirty="0">
                <a:solidFill>
                  <a:schemeClr val="bg1"/>
                </a:solidFill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1143000" y="1981200"/>
              <a:ext cx="381000" cy="381000"/>
            </a:xfrm>
            <a:prstGeom prst="rect">
              <a:avLst/>
            </a:prstGeom>
            <a:solidFill>
              <a:schemeClr val="tx1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chemeClr val="bg1"/>
                  </a:solidFill>
                  <a:latin typeface="Tahoma" pitchFamily="34" charset="0"/>
                  <a:cs typeface="Tahoma" pitchFamily="34" charset="0"/>
                </a:rPr>
                <a:t>x4</a:t>
              </a:r>
              <a:endParaRPr lang="en-US" sz="1400" dirty="0">
                <a:solidFill>
                  <a:schemeClr val="bg1"/>
                </a:solidFill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1600200" y="1981200"/>
              <a:ext cx="381000" cy="381000"/>
            </a:xfrm>
            <a:prstGeom prst="rect">
              <a:avLst/>
            </a:prstGeom>
            <a:solidFill>
              <a:schemeClr val="tx1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chemeClr val="bg1"/>
                  </a:solidFill>
                  <a:latin typeface="Tahoma" pitchFamily="34" charset="0"/>
                  <a:cs typeface="Tahoma" pitchFamily="34" charset="0"/>
                </a:rPr>
                <a:t>x4</a:t>
              </a:r>
              <a:endParaRPr lang="en-US" sz="1400" dirty="0">
                <a:solidFill>
                  <a:schemeClr val="bg1"/>
                </a:solidFill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2057400" y="1981200"/>
              <a:ext cx="381000" cy="381000"/>
            </a:xfrm>
            <a:prstGeom prst="rect">
              <a:avLst/>
            </a:prstGeom>
            <a:solidFill>
              <a:schemeClr val="tx1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chemeClr val="bg1"/>
                  </a:solidFill>
                  <a:latin typeface="Tahoma" pitchFamily="34" charset="0"/>
                  <a:cs typeface="Tahoma" pitchFamily="34" charset="0"/>
                </a:rPr>
                <a:t>x4</a:t>
              </a:r>
              <a:endParaRPr lang="en-US" sz="1400" dirty="0">
                <a:solidFill>
                  <a:schemeClr val="bg1"/>
                </a:solidFill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2514600" y="1981200"/>
              <a:ext cx="381000" cy="381000"/>
            </a:xfrm>
            <a:prstGeom prst="rect">
              <a:avLst/>
            </a:prstGeom>
            <a:solidFill>
              <a:schemeClr val="tx1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chemeClr val="bg1"/>
                  </a:solidFill>
                  <a:latin typeface="Tahoma" pitchFamily="34" charset="0"/>
                  <a:cs typeface="Tahoma" pitchFamily="34" charset="0"/>
                </a:rPr>
                <a:t>x4</a:t>
              </a:r>
              <a:endParaRPr lang="en-US" sz="1400" dirty="0">
                <a:solidFill>
                  <a:schemeClr val="bg1"/>
                </a:solidFill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2971800" y="1981200"/>
              <a:ext cx="381000" cy="381000"/>
            </a:xfrm>
            <a:prstGeom prst="rect">
              <a:avLst/>
            </a:prstGeom>
            <a:solidFill>
              <a:schemeClr val="tx1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chemeClr val="bg1"/>
                  </a:solidFill>
                  <a:latin typeface="Tahoma" pitchFamily="34" charset="0"/>
                  <a:cs typeface="Tahoma" pitchFamily="34" charset="0"/>
                </a:rPr>
                <a:t>x4</a:t>
              </a:r>
              <a:endParaRPr lang="en-US" sz="1400" dirty="0">
                <a:solidFill>
                  <a:schemeClr val="bg1"/>
                </a:solidFill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3429000" y="1981200"/>
              <a:ext cx="381000" cy="381000"/>
            </a:xfrm>
            <a:prstGeom prst="rect">
              <a:avLst/>
            </a:prstGeom>
            <a:solidFill>
              <a:schemeClr val="tx1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chemeClr val="bg1"/>
                  </a:solidFill>
                  <a:latin typeface="Tahoma" pitchFamily="34" charset="0"/>
                  <a:cs typeface="Tahoma" pitchFamily="34" charset="0"/>
                </a:rPr>
                <a:t>x4</a:t>
              </a:r>
              <a:endParaRPr lang="en-US" sz="1400" dirty="0">
                <a:solidFill>
                  <a:schemeClr val="bg1"/>
                </a:solidFill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3886200" y="1981200"/>
              <a:ext cx="381000" cy="381000"/>
            </a:xfrm>
            <a:prstGeom prst="rect">
              <a:avLst/>
            </a:prstGeom>
            <a:solidFill>
              <a:schemeClr val="tx1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chemeClr val="bg1"/>
                  </a:solidFill>
                  <a:latin typeface="Tahoma" pitchFamily="34" charset="0"/>
                  <a:cs typeface="Tahoma" pitchFamily="34" charset="0"/>
                </a:rPr>
                <a:t>x4</a:t>
              </a:r>
              <a:endParaRPr lang="en-US" sz="1400" dirty="0">
                <a:solidFill>
                  <a:schemeClr val="bg1"/>
                </a:solidFill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4343400" y="1981200"/>
              <a:ext cx="381000" cy="381000"/>
            </a:xfrm>
            <a:prstGeom prst="rect">
              <a:avLst/>
            </a:prstGeom>
            <a:solidFill>
              <a:schemeClr val="tx1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chemeClr val="bg1"/>
                  </a:solidFill>
                  <a:latin typeface="Tahoma" pitchFamily="34" charset="0"/>
                  <a:cs typeface="Tahoma" pitchFamily="34" charset="0"/>
                </a:rPr>
                <a:t>x4</a:t>
              </a:r>
              <a:endParaRPr lang="en-US" sz="1400" dirty="0">
                <a:solidFill>
                  <a:schemeClr val="bg1"/>
                </a:solidFill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4800600" y="1981200"/>
              <a:ext cx="381000" cy="381000"/>
            </a:xfrm>
            <a:prstGeom prst="rect">
              <a:avLst/>
            </a:prstGeom>
            <a:solidFill>
              <a:schemeClr val="tx1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chemeClr val="bg1"/>
                  </a:solidFill>
                  <a:latin typeface="Tahoma" pitchFamily="34" charset="0"/>
                  <a:cs typeface="Tahoma" pitchFamily="34" charset="0"/>
                </a:rPr>
                <a:t>x4</a:t>
              </a:r>
              <a:endParaRPr lang="en-US" sz="1400" dirty="0">
                <a:solidFill>
                  <a:schemeClr val="bg1"/>
                </a:solidFill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5257800" y="1981200"/>
              <a:ext cx="381000" cy="381000"/>
            </a:xfrm>
            <a:prstGeom prst="rect">
              <a:avLst/>
            </a:prstGeom>
            <a:solidFill>
              <a:schemeClr val="tx1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chemeClr val="bg1"/>
                  </a:solidFill>
                  <a:latin typeface="Tahoma" pitchFamily="34" charset="0"/>
                  <a:cs typeface="Tahoma" pitchFamily="34" charset="0"/>
                </a:rPr>
                <a:t>x4</a:t>
              </a:r>
              <a:endParaRPr lang="en-US" sz="1400" dirty="0">
                <a:solidFill>
                  <a:schemeClr val="bg1"/>
                </a:solidFill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21" name="Rectangle 20"/>
            <p:cNvSpPr/>
            <p:nvPr/>
          </p:nvSpPr>
          <p:spPr>
            <a:xfrm>
              <a:off x="5715000" y="1981200"/>
              <a:ext cx="381000" cy="381000"/>
            </a:xfrm>
            <a:prstGeom prst="rect">
              <a:avLst/>
            </a:prstGeom>
            <a:solidFill>
              <a:schemeClr val="tx1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chemeClr val="bg1"/>
                  </a:solidFill>
                  <a:latin typeface="Tahoma" pitchFamily="34" charset="0"/>
                  <a:cs typeface="Tahoma" pitchFamily="34" charset="0"/>
                </a:rPr>
                <a:t>x4</a:t>
              </a:r>
              <a:endParaRPr lang="en-US" sz="1400" dirty="0">
                <a:solidFill>
                  <a:schemeClr val="bg1"/>
                </a:solidFill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6172200" y="1981200"/>
              <a:ext cx="381000" cy="381000"/>
            </a:xfrm>
            <a:prstGeom prst="rect">
              <a:avLst/>
            </a:prstGeom>
            <a:solidFill>
              <a:schemeClr val="tx1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chemeClr val="bg1"/>
                  </a:solidFill>
                  <a:latin typeface="Tahoma" pitchFamily="34" charset="0"/>
                  <a:cs typeface="Tahoma" pitchFamily="34" charset="0"/>
                </a:rPr>
                <a:t>x4</a:t>
              </a:r>
              <a:endParaRPr lang="en-US" sz="1400" dirty="0">
                <a:solidFill>
                  <a:schemeClr val="bg1"/>
                </a:solidFill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6629400" y="1981200"/>
              <a:ext cx="381000" cy="381000"/>
            </a:xfrm>
            <a:prstGeom prst="rect">
              <a:avLst/>
            </a:prstGeom>
            <a:solidFill>
              <a:schemeClr val="tx1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chemeClr val="bg1"/>
                  </a:solidFill>
                  <a:latin typeface="Tahoma" pitchFamily="34" charset="0"/>
                  <a:cs typeface="Tahoma" pitchFamily="34" charset="0"/>
                </a:rPr>
                <a:t>x4</a:t>
              </a:r>
              <a:endParaRPr lang="en-US" sz="1400" dirty="0">
                <a:solidFill>
                  <a:schemeClr val="bg1"/>
                </a:solidFill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7086600" y="1981200"/>
              <a:ext cx="381000" cy="381000"/>
            </a:xfrm>
            <a:prstGeom prst="rect">
              <a:avLst/>
            </a:prstGeom>
            <a:solidFill>
              <a:schemeClr val="tx1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chemeClr val="bg1"/>
                  </a:solidFill>
                  <a:latin typeface="Tahoma" pitchFamily="34" charset="0"/>
                  <a:cs typeface="Tahoma" pitchFamily="34" charset="0"/>
                </a:rPr>
                <a:t>x4</a:t>
              </a:r>
              <a:endParaRPr lang="en-US" sz="1400" dirty="0">
                <a:solidFill>
                  <a:schemeClr val="bg1"/>
                </a:solidFill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25" name="Up-Down Arrow 24"/>
            <p:cNvSpPr/>
            <p:nvPr/>
          </p:nvSpPr>
          <p:spPr>
            <a:xfrm>
              <a:off x="304800" y="1524000"/>
              <a:ext cx="228600" cy="457200"/>
            </a:xfrm>
            <a:prstGeom prst="upDownArrow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Up-Down Arrow 25"/>
            <p:cNvSpPr/>
            <p:nvPr/>
          </p:nvSpPr>
          <p:spPr>
            <a:xfrm>
              <a:off x="762000" y="1524000"/>
              <a:ext cx="228600" cy="457200"/>
            </a:xfrm>
            <a:prstGeom prst="upDownArrow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Up-Down Arrow 26"/>
            <p:cNvSpPr/>
            <p:nvPr/>
          </p:nvSpPr>
          <p:spPr>
            <a:xfrm>
              <a:off x="1219200" y="1524000"/>
              <a:ext cx="228600" cy="457200"/>
            </a:xfrm>
            <a:prstGeom prst="upDownArrow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Up-Down Arrow 27"/>
            <p:cNvSpPr/>
            <p:nvPr/>
          </p:nvSpPr>
          <p:spPr>
            <a:xfrm>
              <a:off x="1676400" y="1524000"/>
              <a:ext cx="228600" cy="457200"/>
            </a:xfrm>
            <a:prstGeom prst="upDownArrow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Up-Down Arrow 28"/>
            <p:cNvSpPr/>
            <p:nvPr/>
          </p:nvSpPr>
          <p:spPr>
            <a:xfrm>
              <a:off x="2133600" y="1524000"/>
              <a:ext cx="228600" cy="457200"/>
            </a:xfrm>
            <a:prstGeom prst="upDownArrow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Up-Down Arrow 29"/>
            <p:cNvSpPr/>
            <p:nvPr/>
          </p:nvSpPr>
          <p:spPr>
            <a:xfrm>
              <a:off x="2590800" y="1524000"/>
              <a:ext cx="228600" cy="457200"/>
            </a:xfrm>
            <a:prstGeom prst="upDownArrow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Up-Down Arrow 30"/>
            <p:cNvSpPr/>
            <p:nvPr/>
          </p:nvSpPr>
          <p:spPr>
            <a:xfrm>
              <a:off x="3048000" y="1524000"/>
              <a:ext cx="228600" cy="457200"/>
            </a:xfrm>
            <a:prstGeom prst="upDownArrow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Up-Down Arrow 31"/>
            <p:cNvSpPr/>
            <p:nvPr/>
          </p:nvSpPr>
          <p:spPr>
            <a:xfrm>
              <a:off x="3505200" y="1524000"/>
              <a:ext cx="228600" cy="457200"/>
            </a:xfrm>
            <a:prstGeom prst="upDownArrow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Up-Down Arrow 32"/>
            <p:cNvSpPr/>
            <p:nvPr/>
          </p:nvSpPr>
          <p:spPr>
            <a:xfrm>
              <a:off x="3962400" y="1524000"/>
              <a:ext cx="228600" cy="457200"/>
            </a:xfrm>
            <a:prstGeom prst="upDownArrow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Up-Down Arrow 33"/>
            <p:cNvSpPr/>
            <p:nvPr/>
          </p:nvSpPr>
          <p:spPr>
            <a:xfrm>
              <a:off x="4419600" y="1524000"/>
              <a:ext cx="228600" cy="457200"/>
            </a:xfrm>
            <a:prstGeom prst="upDownArrow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Up-Down Arrow 34"/>
            <p:cNvSpPr/>
            <p:nvPr/>
          </p:nvSpPr>
          <p:spPr>
            <a:xfrm>
              <a:off x="4876800" y="1524000"/>
              <a:ext cx="228600" cy="457200"/>
            </a:xfrm>
            <a:prstGeom prst="upDownArrow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Up-Down Arrow 35"/>
            <p:cNvSpPr/>
            <p:nvPr/>
          </p:nvSpPr>
          <p:spPr>
            <a:xfrm>
              <a:off x="5334000" y="1524000"/>
              <a:ext cx="228600" cy="457200"/>
            </a:xfrm>
            <a:prstGeom prst="upDownArrow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Up-Down Arrow 36"/>
            <p:cNvSpPr/>
            <p:nvPr/>
          </p:nvSpPr>
          <p:spPr>
            <a:xfrm>
              <a:off x="5791200" y="1524000"/>
              <a:ext cx="228600" cy="457200"/>
            </a:xfrm>
            <a:prstGeom prst="upDownArrow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Up-Down Arrow 37"/>
            <p:cNvSpPr/>
            <p:nvPr/>
          </p:nvSpPr>
          <p:spPr>
            <a:xfrm>
              <a:off x="6248400" y="1524000"/>
              <a:ext cx="228600" cy="457200"/>
            </a:xfrm>
            <a:prstGeom prst="upDownArrow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Up-Down Arrow 38"/>
            <p:cNvSpPr/>
            <p:nvPr/>
          </p:nvSpPr>
          <p:spPr>
            <a:xfrm>
              <a:off x="6705600" y="1524000"/>
              <a:ext cx="228600" cy="457200"/>
            </a:xfrm>
            <a:prstGeom prst="upDownArrow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Up-Down Arrow 39"/>
            <p:cNvSpPr/>
            <p:nvPr/>
          </p:nvSpPr>
          <p:spPr>
            <a:xfrm>
              <a:off x="7162800" y="1524000"/>
              <a:ext cx="228600" cy="457200"/>
            </a:xfrm>
            <a:prstGeom prst="upDownArrow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3" name="Straight Connector 42"/>
            <p:cNvCxnSpPr/>
            <p:nvPr/>
          </p:nvCxnSpPr>
          <p:spPr>
            <a:xfrm>
              <a:off x="152400" y="1524000"/>
              <a:ext cx="7467600" cy="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5" name="TextBox 44"/>
          <p:cNvSpPr txBox="1"/>
          <p:nvPr/>
        </p:nvSpPr>
        <p:spPr>
          <a:xfrm>
            <a:off x="685800" y="1447800"/>
            <a:ext cx="6934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Verdana" pitchFamily="34" charset="0"/>
              </a:rPr>
              <a:t>x4 Non-ECC DIMM</a:t>
            </a:r>
            <a:endParaRPr lang="en-US" dirty="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685800" y="4736068"/>
            <a:ext cx="6934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Verdana" pitchFamily="34" charset="0"/>
              </a:rPr>
              <a:t>x4 ECC DIMM</a:t>
            </a:r>
            <a:endParaRPr lang="en-US" dirty="0">
              <a:solidFill>
                <a:schemeClr val="bg1"/>
              </a:solidFill>
              <a:latin typeface="Verdana" pitchFamily="34" charset="0"/>
            </a:endParaRPr>
          </a:p>
        </p:txBody>
      </p:sp>
      <p:grpSp>
        <p:nvGrpSpPr>
          <p:cNvPr id="4" name="Group 76"/>
          <p:cNvGrpSpPr/>
          <p:nvPr/>
        </p:nvGrpSpPr>
        <p:grpSpPr>
          <a:xfrm>
            <a:off x="381000" y="3745468"/>
            <a:ext cx="8458200" cy="990600"/>
            <a:chOff x="76200" y="1524000"/>
            <a:chExt cx="8458200" cy="990600"/>
          </a:xfrm>
        </p:grpSpPr>
        <p:sp>
          <p:nvSpPr>
            <p:cNvPr id="78" name="Rectangle 77"/>
            <p:cNvSpPr/>
            <p:nvPr/>
          </p:nvSpPr>
          <p:spPr>
            <a:xfrm>
              <a:off x="76200" y="1752600"/>
              <a:ext cx="8458200" cy="762000"/>
            </a:xfrm>
            <a:prstGeom prst="rect">
              <a:avLst/>
            </a:prstGeom>
            <a:solidFill>
              <a:schemeClr val="bg1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Rectangle 78"/>
            <p:cNvSpPr/>
            <p:nvPr/>
          </p:nvSpPr>
          <p:spPr>
            <a:xfrm>
              <a:off x="228600" y="1981200"/>
              <a:ext cx="381000" cy="381000"/>
            </a:xfrm>
            <a:prstGeom prst="rect">
              <a:avLst/>
            </a:prstGeom>
            <a:solidFill>
              <a:schemeClr val="tx1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chemeClr val="bg1"/>
                  </a:solidFill>
                  <a:latin typeface="Tahoma" pitchFamily="34" charset="0"/>
                  <a:cs typeface="Tahoma" pitchFamily="34" charset="0"/>
                </a:rPr>
                <a:t>x4</a:t>
              </a:r>
              <a:endParaRPr lang="en-US" sz="1400" dirty="0">
                <a:solidFill>
                  <a:schemeClr val="bg1"/>
                </a:solidFill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80" name="Rectangle 79"/>
            <p:cNvSpPr/>
            <p:nvPr/>
          </p:nvSpPr>
          <p:spPr>
            <a:xfrm>
              <a:off x="685800" y="1981200"/>
              <a:ext cx="381000" cy="381000"/>
            </a:xfrm>
            <a:prstGeom prst="rect">
              <a:avLst/>
            </a:prstGeom>
            <a:solidFill>
              <a:schemeClr val="tx1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chemeClr val="bg1"/>
                  </a:solidFill>
                  <a:latin typeface="Tahoma" pitchFamily="34" charset="0"/>
                  <a:cs typeface="Tahoma" pitchFamily="34" charset="0"/>
                </a:rPr>
                <a:t>x4</a:t>
              </a:r>
              <a:endParaRPr lang="en-US" sz="1400" dirty="0">
                <a:solidFill>
                  <a:schemeClr val="bg1"/>
                </a:solidFill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81" name="Rectangle 80"/>
            <p:cNvSpPr/>
            <p:nvPr/>
          </p:nvSpPr>
          <p:spPr>
            <a:xfrm>
              <a:off x="1143000" y="1981200"/>
              <a:ext cx="381000" cy="381000"/>
            </a:xfrm>
            <a:prstGeom prst="rect">
              <a:avLst/>
            </a:prstGeom>
            <a:solidFill>
              <a:schemeClr val="tx1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chemeClr val="bg1"/>
                  </a:solidFill>
                  <a:latin typeface="Tahoma" pitchFamily="34" charset="0"/>
                  <a:cs typeface="Tahoma" pitchFamily="34" charset="0"/>
                </a:rPr>
                <a:t>x4</a:t>
              </a:r>
              <a:endParaRPr lang="en-US" sz="1400" dirty="0">
                <a:solidFill>
                  <a:schemeClr val="bg1"/>
                </a:solidFill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82" name="Rectangle 81"/>
            <p:cNvSpPr/>
            <p:nvPr/>
          </p:nvSpPr>
          <p:spPr>
            <a:xfrm>
              <a:off x="1600200" y="1981200"/>
              <a:ext cx="381000" cy="381000"/>
            </a:xfrm>
            <a:prstGeom prst="rect">
              <a:avLst/>
            </a:prstGeom>
            <a:solidFill>
              <a:schemeClr val="tx1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chemeClr val="bg1"/>
                  </a:solidFill>
                  <a:latin typeface="Tahoma" pitchFamily="34" charset="0"/>
                  <a:cs typeface="Tahoma" pitchFamily="34" charset="0"/>
                </a:rPr>
                <a:t>x4</a:t>
              </a:r>
              <a:endParaRPr lang="en-US" sz="1400" dirty="0">
                <a:solidFill>
                  <a:schemeClr val="bg1"/>
                </a:solidFill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86" name="Rectangle 85"/>
            <p:cNvSpPr/>
            <p:nvPr/>
          </p:nvSpPr>
          <p:spPr>
            <a:xfrm>
              <a:off x="2057400" y="1981200"/>
              <a:ext cx="381000" cy="381000"/>
            </a:xfrm>
            <a:prstGeom prst="rect">
              <a:avLst/>
            </a:prstGeom>
            <a:solidFill>
              <a:schemeClr val="tx1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chemeClr val="bg1"/>
                  </a:solidFill>
                  <a:latin typeface="Tahoma" pitchFamily="34" charset="0"/>
                  <a:cs typeface="Tahoma" pitchFamily="34" charset="0"/>
                </a:rPr>
                <a:t>x4</a:t>
              </a:r>
              <a:endParaRPr lang="en-US" sz="1400" dirty="0">
                <a:solidFill>
                  <a:schemeClr val="bg1"/>
                </a:solidFill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87" name="Rectangle 86"/>
            <p:cNvSpPr/>
            <p:nvPr/>
          </p:nvSpPr>
          <p:spPr>
            <a:xfrm>
              <a:off x="2514600" y="1981200"/>
              <a:ext cx="381000" cy="381000"/>
            </a:xfrm>
            <a:prstGeom prst="rect">
              <a:avLst/>
            </a:prstGeom>
            <a:solidFill>
              <a:schemeClr val="tx1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chemeClr val="bg1"/>
                  </a:solidFill>
                  <a:latin typeface="Tahoma" pitchFamily="34" charset="0"/>
                  <a:cs typeface="Tahoma" pitchFamily="34" charset="0"/>
                </a:rPr>
                <a:t>x4</a:t>
              </a:r>
              <a:endParaRPr lang="en-US" sz="1400" dirty="0">
                <a:solidFill>
                  <a:schemeClr val="bg1"/>
                </a:solidFill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88" name="Rectangle 87"/>
            <p:cNvSpPr/>
            <p:nvPr/>
          </p:nvSpPr>
          <p:spPr>
            <a:xfrm>
              <a:off x="2971800" y="1981200"/>
              <a:ext cx="381000" cy="381000"/>
            </a:xfrm>
            <a:prstGeom prst="rect">
              <a:avLst/>
            </a:prstGeom>
            <a:solidFill>
              <a:schemeClr val="tx1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chemeClr val="bg1"/>
                  </a:solidFill>
                  <a:latin typeface="Tahoma" pitchFamily="34" charset="0"/>
                  <a:cs typeface="Tahoma" pitchFamily="34" charset="0"/>
                </a:rPr>
                <a:t>x4</a:t>
              </a:r>
              <a:endParaRPr lang="en-US" sz="1400" dirty="0">
                <a:solidFill>
                  <a:schemeClr val="bg1"/>
                </a:solidFill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89" name="Rectangle 88"/>
            <p:cNvSpPr/>
            <p:nvPr/>
          </p:nvSpPr>
          <p:spPr>
            <a:xfrm>
              <a:off x="3429000" y="1981200"/>
              <a:ext cx="381000" cy="381000"/>
            </a:xfrm>
            <a:prstGeom prst="rect">
              <a:avLst/>
            </a:prstGeom>
            <a:solidFill>
              <a:schemeClr val="tx1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chemeClr val="bg1"/>
                  </a:solidFill>
                  <a:latin typeface="Tahoma" pitchFamily="34" charset="0"/>
                  <a:cs typeface="Tahoma" pitchFamily="34" charset="0"/>
                </a:rPr>
                <a:t>x4</a:t>
              </a:r>
              <a:endParaRPr lang="en-US" sz="1400" dirty="0">
                <a:solidFill>
                  <a:schemeClr val="bg1"/>
                </a:solidFill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90" name="Rectangle 89"/>
            <p:cNvSpPr/>
            <p:nvPr/>
          </p:nvSpPr>
          <p:spPr>
            <a:xfrm>
              <a:off x="3886200" y="1981200"/>
              <a:ext cx="381000" cy="381000"/>
            </a:xfrm>
            <a:prstGeom prst="rect">
              <a:avLst/>
            </a:prstGeom>
            <a:solidFill>
              <a:schemeClr val="tx1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chemeClr val="bg1"/>
                  </a:solidFill>
                  <a:latin typeface="Tahoma" pitchFamily="34" charset="0"/>
                  <a:cs typeface="Tahoma" pitchFamily="34" charset="0"/>
                </a:rPr>
                <a:t>x4</a:t>
              </a:r>
              <a:endParaRPr lang="en-US" sz="1400" dirty="0">
                <a:solidFill>
                  <a:schemeClr val="bg1"/>
                </a:solidFill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91" name="Rectangle 90"/>
            <p:cNvSpPr/>
            <p:nvPr/>
          </p:nvSpPr>
          <p:spPr>
            <a:xfrm>
              <a:off x="4343400" y="1981200"/>
              <a:ext cx="381000" cy="381000"/>
            </a:xfrm>
            <a:prstGeom prst="rect">
              <a:avLst/>
            </a:prstGeom>
            <a:solidFill>
              <a:schemeClr val="tx1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chemeClr val="bg1"/>
                  </a:solidFill>
                  <a:latin typeface="Tahoma" pitchFamily="34" charset="0"/>
                  <a:cs typeface="Tahoma" pitchFamily="34" charset="0"/>
                </a:rPr>
                <a:t>x4</a:t>
              </a:r>
              <a:endParaRPr lang="en-US" sz="1400" dirty="0">
                <a:solidFill>
                  <a:schemeClr val="bg1"/>
                </a:solidFill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92" name="Rectangle 91"/>
            <p:cNvSpPr/>
            <p:nvPr/>
          </p:nvSpPr>
          <p:spPr>
            <a:xfrm>
              <a:off x="4800600" y="1981200"/>
              <a:ext cx="381000" cy="381000"/>
            </a:xfrm>
            <a:prstGeom prst="rect">
              <a:avLst/>
            </a:prstGeom>
            <a:solidFill>
              <a:schemeClr val="tx1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chemeClr val="bg1"/>
                  </a:solidFill>
                  <a:latin typeface="Tahoma" pitchFamily="34" charset="0"/>
                  <a:cs typeface="Tahoma" pitchFamily="34" charset="0"/>
                </a:rPr>
                <a:t>x4</a:t>
              </a:r>
              <a:endParaRPr lang="en-US" sz="1400" dirty="0">
                <a:solidFill>
                  <a:schemeClr val="bg1"/>
                </a:solidFill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93" name="Rectangle 92"/>
            <p:cNvSpPr/>
            <p:nvPr/>
          </p:nvSpPr>
          <p:spPr>
            <a:xfrm>
              <a:off x="5257800" y="1981200"/>
              <a:ext cx="381000" cy="381000"/>
            </a:xfrm>
            <a:prstGeom prst="rect">
              <a:avLst/>
            </a:prstGeom>
            <a:solidFill>
              <a:schemeClr val="tx1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chemeClr val="bg1"/>
                  </a:solidFill>
                  <a:latin typeface="Tahoma" pitchFamily="34" charset="0"/>
                  <a:cs typeface="Tahoma" pitchFamily="34" charset="0"/>
                </a:rPr>
                <a:t>x4</a:t>
              </a:r>
              <a:endParaRPr lang="en-US" sz="1400" dirty="0">
                <a:solidFill>
                  <a:schemeClr val="bg1"/>
                </a:solidFill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94" name="Rectangle 93"/>
            <p:cNvSpPr/>
            <p:nvPr/>
          </p:nvSpPr>
          <p:spPr>
            <a:xfrm>
              <a:off x="5715000" y="1981200"/>
              <a:ext cx="381000" cy="381000"/>
            </a:xfrm>
            <a:prstGeom prst="rect">
              <a:avLst/>
            </a:prstGeom>
            <a:solidFill>
              <a:schemeClr val="tx1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chemeClr val="bg1"/>
                  </a:solidFill>
                  <a:latin typeface="Tahoma" pitchFamily="34" charset="0"/>
                  <a:cs typeface="Tahoma" pitchFamily="34" charset="0"/>
                </a:rPr>
                <a:t>x4</a:t>
              </a:r>
              <a:endParaRPr lang="en-US" sz="1400" dirty="0">
                <a:solidFill>
                  <a:schemeClr val="bg1"/>
                </a:solidFill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95" name="Rectangle 94"/>
            <p:cNvSpPr/>
            <p:nvPr/>
          </p:nvSpPr>
          <p:spPr>
            <a:xfrm>
              <a:off x="6172200" y="1981200"/>
              <a:ext cx="381000" cy="381000"/>
            </a:xfrm>
            <a:prstGeom prst="rect">
              <a:avLst/>
            </a:prstGeom>
            <a:solidFill>
              <a:schemeClr val="tx1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chemeClr val="bg1"/>
                  </a:solidFill>
                  <a:latin typeface="Tahoma" pitchFamily="34" charset="0"/>
                  <a:cs typeface="Tahoma" pitchFamily="34" charset="0"/>
                </a:rPr>
                <a:t>x4</a:t>
              </a:r>
              <a:endParaRPr lang="en-US" sz="1400" dirty="0">
                <a:solidFill>
                  <a:schemeClr val="bg1"/>
                </a:solidFill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96" name="Rectangle 95"/>
            <p:cNvSpPr/>
            <p:nvPr/>
          </p:nvSpPr>
          <p:spPr>
            <a:xfrm>
              <a:off x="6629400" y="1981200"/>
              <a:ext cx="381000" cy="381000"/>
            </a:xfrm>
            <a:prstGeom prst="rect">
              <a:avLst/>
            </a:prstGeom>
            <a:solidFill>
              <a:schemeClr val="tx1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chemeClr val="bg1"/>
                  </a:solidFill>
                  <a:latin typeface="Tahoma" pitchFamily="34" charset="0"/>
                  <a:cs typeface="Tahoma" pitchFamily="34" charset="0"/>
                </a:rPr>
                <a:t>x4</a:t>
              </a:r>
              <a:endParaRPr lang="en-US" sz="1400" dirty="0">
                <a:solidFill>
                  <a:schemeClr val="bg1"/>
                </a:solidFill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97" name="Rectangle 96"/>
            <p:cNvSpPr/>
            <p:nvPr/>
          </p:nvSpPr>
          <p:spPr>
            <a:xfrm>
              <a:off x="7086600" y="1981200"/>
              <a:ext cx="381000" cy="381000"/>
            </a:xfrm>
            <a:prstGeom prst="rect">
              <a:avLst/>
            </a:prstGeom>
            <a:solidFill>
              <a:schemeClr val="tx1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chemeClr val="bg1"/>
                  </a:solidFill>
                  <a:latin typeface="Tahoma" pitchFamily="34" charset="0"/>
                  <a:cs typeface="Tahoma" pitchFamily="34" charset="0"/>
                </a:rPr>
                <a:t>x4</a:t>
              </a:r>
              <a:endParaRPr lang="en-US" sz="1400" dirty="0">
                <a:solidFill>
                  <a:schemeClr val="bg1"/>
                </a:solidFill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104" name="Up-Down Arrow 103"/>
            <p:cNvSpPr/>
            <p:nvPr/>
          </p:nvSpPr>
          <p:spPr>
            <a:xfrm>
              <a:off x="304800" y="1524000"/>
              <a:ext cx="228600" cy="457200"/>
            </a:xfrm>
            <a:prstGeom prst="upDownArrow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Up-Down Arrow 104"/>
            <p:cNvSpPr/>
            <p:nvPr/>
          </p:nvSpPr>
          <p:spPr>
            <a:xfrm>
              <a:off x="762000" y="1524000"/>
              <a:ext cx="228600" cy="457200"/>
            </a:xfrm>
            <a:prstGeom prst="upDownArrow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Up-Down Arrow 105"/>
            <p:cNvSpPr/>
            <p:nvPr/>
          </p:nvSpPr>
          <p:spPr>
            <a:xfrm>
              <a:off x="1219200" y="1524000"/>
              <a:ext cx="228600" cy="457200"/>
            </a:xfrm>
            <a:prstGeom prst="upDownArrow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Up-Down Arrow 106"/>
            <p:cNvSpPr/>
            <p:nvPr/>
          </p:nvSpPr>
          <p:spPr>
            <a:xfrm>
              <a:off x="1676400" y="1524000"/>
              <a:ext cx="228600" cy="457200"/>
            </a:xfrm>
            <a:prstGeom prst="upDownArrow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Up-Down Arrow 107"/>
            <p:cNvSpPr/>
            <p:nvPr/>
          </p:nvSpPr>
          <p:spPr>
            <a:xfrm>
              <a:off x="2133600" y="1524000"/>
              <a:ext cx="228600" cy="457200"/>
            </a:xfrm>
            <a:prstGeom prst="upDownArrow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Up-Down Arrow 108"/>
            <p:cNvSpPr/>
            <p:nvPr/>
          </p:nvSpPr>
          <p:spPr>
            <a:xfrm>
              <a:off x="2590800" y="1524000"/>
              <a:ext cx="228600" cy="457200"/>
            </a:xfrm>
            <a:prstGeom prst="upDownArrow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Up-Down Arrow 109"/>
            <p:cNvSpPr/>
            <p:nvPr/>
          </p:nvSpPr>
          <p:spPr>
            <a:xfrm>
              <a:off x="3048000" y="1524000"/>
              <a:ext cx="228600" cy="457200"/>
            </a:xfrm>
            <a:prstGeom prst="upDownArrow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Up-Down Arrow 110"/>
            <p:cNvSpPr/>
            <p:nvPr/>
          </p:nvSpPr>
          <p:spPr>
            <a:xfrm>
              <a:off x="3505200" y="1524000"/>
              <a:ext cx="228600" cy="457200"/>
            </a:xfrm>
            <a:prstGeom prst="upDownArrow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Up-Down Arrow 111"/>
            <p:cNvSpPr/>
            <p:nvPr/>
          </p:nvSpPr>
          <p:spPr>
            <a:xfrm>
              <a:off x="3962400" y="1524000"/>
              <a:ext cx="228600" cy="457200"/>
            </a:xfrm>
            <a:prstGeom prst="upDownArrow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Up-Down Arrow 112"/>
            <p:cNvSpPr/>
            <p:nvPr/>
          </p:nvSpPr>
          <p:spPr>
            <a:xfrm>
              <a:off x="4419600" y="1524000"/>
              <a:ext cx="228600" cy="457200"/>
            </a:xfrm>
            <a:prstGeom prst="upDownArrow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Up-Down Arrow 113"/>
            <p:cNvSpPr/>
            <p:nvPr/>
          </p:nvSpPr>
          <p:spPr>
            <a:xfrm>
              <a:off x="4876800" y="1524000"/>
              <a:ext cx="228600" cy="457200"/>
            </a:xfrm>
            <a:prstGeom prst="upDownArrow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Up-Down Arrow 114"/>
            <p:cNvSpPr/>
            <p:nvPr/>
          </p:nvSpPr>
          <p:spPr>
            <a:xfrm>
              <a:off x="5334000" y="1524000"/>
              <a:ext cx="228600" cy="457200"/>
            </a:xfrm>
            <a:prstGeom prst="upDownArrow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Up-Down Arrow 115"/>
            <p:cNvSpPr/>
            <p:nvPr/>
          </p:nvSpPr>
          <p:spPr>
            <a:xfrm>
              <a:off x="5791200" y="1524000"/>
              <a:ext cx="228600" cy="457200"/>
            </a:xfrm>
            <a:prstGeom prst="upDownArrow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Up-Down Arrow 116"/>
            <p:cNvSpPr/>
            <p:nvPr/>
          </p:nvSpPr>
          <p:spPr>
            <a:xfrm>
              <a:off x="6248400" y="1524000"/>
              <a:ext cx="228600" cy="457200"/>
            </a:xfrm>
            <a:prstGeom prst="upDownArrow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Up-Down Arrow 117"/>
            <p:cNvSpPr/>
            <p:nvPr/>
          </p:nvSpPr>
          <p:spPr>
            <a:xfrm>
              <a:off x="6705600" y="1524000"/>
              <a:ext cx="228600" cy="457200"/>
            </a:xfrm>
            <a:prstGeom prst="upDownArrow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Up-Down Arrow 118"/>
            <p:cNvSpPr/>
            <p:nvPr/>
          </p:nvSpPr>
          <p:spPr>
            <a:xfrm>
              <a:off x="7162800" y="1524000"/>
              <a:ext cx="228600" cy="457200"/>
            </a:xfrm>
            <a:prstGeom prst="upDownArrow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Rectangle 119"/>
            <p:cNvSpPr/>
            <p:nvPr/>
          </p:nvSpPr>
          <p:spPr>
            <a:xfrm>
              <a:off x="7543800" y="1981200"/>
              <a:ext cx="381000" cy="381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chemeClr val="bg1"/>
                  </a:solidFill>
                  <a:latin typeface="Tahoma" pitchFamily="34" charset="0"/>
                  <a:cs typeface="Tahoma" pitchFamily="34" charset="0"/>
                </a:rPr>
                <a:t>x4</a:t>
              </a:r>
              <a:endParaRPr lang="en-US" sz="1400" dirty="0">
                <a:solidFill>
                  <a:schemeClr val="bg1"/>
                </a:solidFill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121" name="Up-Down Arrow 120"/>
            <p:cNvSpPr/>
            <p:nvPr/>
          </p:nvSpPr>
          <p:spPr>
            <a:xfrm>
              <a:off x="7620000" y="1524000"/>
              <a:ext cx="228600" cy="457200"/>
            </a:xfrm>
            <a:prstGeom prst="upDownArrow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Rectangle 121"/>
            <p:cNvSpPr/>
            <p:nvPr/>
          </p:nvSpPr>
          <p:spPr>
            <a:xfrm>
              <a:off x="8001000" y="1981200"/>
              <a:ext cx="381000" cy="381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chemeClr val="bg1"/>
                  </a:solidFill>
                  <a:latin typeface="Tahoma" pitchFamily="34" charset="0"/>
                  <a:cs typeface="Tahoma" pitchFamily="34" charset="0"/>
                </a:rPr>
                <a:t>x4</a:t>
              </a:r>
              <a:endParaRPr lang="en-US" sz="1400" dirty="0">
                <a:solidFill>
                  <a:schemeClr val="bg1"/>
                </a:solidFill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123" name="Up-Down Arrow 122"/>
            <p:cNvSpPr/>
            <p:nvPr/>
          </p:nvSpPr>
          <p:spPr>
            <a:xfrm>
              <a:off x="8077200" y="1524000"/>
              <a:ext cx="228600" cy="457200"/>
            </a:xfrm>
            <a:prstGeom prst="upDownArrow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24" name="Straight Connector 123"/>
            <p:cNvCxnSpPr/>
            <p:nvPr/>
          </p:nvCxnSpPr>
          <p:spPr>
            <a:xfrm>
              <a:off x="152400" y="1524000"/>
              <a:ext cx="8305800" cy="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5" name="TextBox 84"/>
          <p:cNvSpPr txBox="1"/>
          <p:nvPr/>
        </p:nvSpPr>
        <p:spPr>
          <a:xfrm>
            <a:off x="685800" y="6183868"/>
            <a:ext cx="6934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Verdana" pitchFamily="34" charset="0"/>
              </a:rPr>
              <a:t>x8 ECC DIMM</a:t>
            </a:r>
            <a:endParaRPr lang="en-US" dirty="0">
              <a:solidFill>
                <a:schemeClr val="bg1"/>
              </a:solidFill>
              <a:latin typeface="Verdana" pitchFamily="34" charset="0"/>
            </a:endParaRPr>
          </a:p>
        </p:txBody>
      </p:sp>
      <p:grpSp>
        <p:nvGrpSpPr>
          <p:cNvPr id="98" name="Group 97"/>
          <p:cNvGrpSpPr/>
          <p:nvPr/>
        </p:nvGrpSpPr>
        <p:grpSpPr>
          <a:xfrm>
            <a:off x="381000" y="5193268"/>
            <a:ext cx="8458200" cy="990600"/>
            <a:chOff x="76200" y="3429000"/>
            <a:chExt cx="8458200" cy="990600"/>
          </a:xfrm>
        </p:grpSpPr>
        <p:sp>
          <p:nvSpPr>
            <p:cNvPr id="99" name="Rectangle 98"/>
            <p:cNvSpPr/>
            <p:nvPr/>
          </p:nvSpPr>
          <p:spPr>
            <a:xfrm>
              <a:off x="76200" y="3657600"/>
              <a:ext cx="8458200" cy="762000"/>
            </a:xfrm>
            <a:prstGeom prst="rect">
              <a:avLst/>
            </a:prstGeom>
            <a:solidFill>
              <a:schemeClr val="bg1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Rectangle 99"/>
            <p:cNvSpPr/>
            <p:nvPr/>
          </p:nvSpPr>
          <p:spPr>
            <a:xfrm>
              <a:off x="228600" y="3886200"/>
              <a:ext cx="838200" cy="381000"/>
            </a:xfrm>
            <a:prstGeom prst="rect">
              <a:avLst/>
            </a:prstGeom>
            <a:solidFill>
              <a:schemeClr val="tx1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chemeClr val="bg1"/>
                  </a:solidFill>
                  <a:latin typeface="Tahoma" pitchFamily="34" charset="0"/>
                  <a:cs typeface="Tahoma" pitchFamily="34" charset="0"/>
                </a:rPr>
                <a:t>x8</a:t>
              </a:r>
              <a:endParaRPr lang="en-US" sz="1400" dirty="0">
                <a:solidFill>
                  <a:schemeClr val="bg1"/>
                </a:solidFill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101" name="Up-Down Arrow 100"/>
            <p:cNvSpPr/>
            <p:nvPr/>
          </p:nvSpPr>
          <p:spPr>
            <a:xfrm>
              <a:off x="457200" y="3429000"/>
              <a:ext cx="381000" cy="457200"/>
            </a:xfrm>
            <a:prstGeom prst="upDownArrow">
              <a:avLst>
                <a:gd name="adj1" fmla="val 50000"/>
                <a:gd name="adj2" fmla="val 30606"/>
              </a:avLst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Rectangle 101"/>
            <p:cNvSpPr/>
            <p:nvPr/>
          </p:nvSpPr>
          <p:spPr>
            <a:xfrm>
              <a:off x="1143000" y="3886200"/>
              <a:ext cx="838200" cy="381000"/>
            </a:xfrm>
            <a:prstGeom prst="rect">
              <a:avLst/>
            </a:prstGeom>
            <a:solidFill>
              <a:schemeClr val="tx1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chemeClr val="bg1"/>
                  </a:solidFill>
                  <a:latin typeface="Tahoma" pitchFamily="34" charset="0"/>
                  <a:cs typeface="Tahoma" pitchFamily="34" charset="0"/>
                </a:rPr>
                <a:t>x8</a:t>
              </a:r>
              <a:endParaRPr lang="en-US" sz="1400" dirty="0">
                <a:solidFill>
                  <a:schemeClr val="bg1"/>
                </a:solidFill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103" name="Up-Down Arrow 102"/>
            <p:cNvSpPr/>
            <p:nvPr/>
          </p:nvSpPr>
          <p:spPr>
            <a:xfrm>
              <a:off x="1371600" y="3429000"/>
              <a:ext cx="381000" cy="457200"/>
            </a:xfrm>
            <a:prstGeom prst="upDownArrow">
              <a:avLst>
                <a:gd name="adj1" fmla="val 50000"/>
                <a:gd name="adj2" fmla="val 30606"/>
              </a:avLst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Rectangle 125"/>
            <p:cNvSpPr/>
            <p:nvPr/>
          </p:nvSpPr>
          <p:spPr>
            <a:xfrm>
              <a:off x="2057400" y="3886200"/>
              <a:ext cx="838200" cy="381000"/>
            </a:xfrm>
            <a:prstGeom prst="rect">
              <a:avLst/>
            </a:prstGeom>
            <a:solidFill>
              <a:schemeClr val="tx1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chemeClr val="bg1"/>
                  </a:solidFill>
                  <a:latin typeface="Tahoma" pitchFamily="34" charset="0"/>
                  <a:cs typeface="Tahoma" pitchFamily="34" charset="0"/>
                </a:rPr>
                <a:t>x8</a:t>
              </a:r>
              <a:endParaRPr lang="en-US" sz="1400" dirty="0">
                <a:solidFill>
                  <a:schemeClr val="bg1"/>
                </a:solidFill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127" name="Up-Down Arrow 126"/>
            <p:cNvSpPr/>
            <p:nvPr/>
          </p:nvSpPr>
          <p:spPr>
            <a:xfrm>
              <a:off x="2286000" y="3429000"/>
              <a:ext cx="381000" cy="457200"/>
            </a:xfrm>
            <a:prstGeom prst="upDownArrow">
              <a:avLst>
                <a:gd name="adj1" fmla="val 50000"/>
                <a:gd name="adj2" fmla="val 30606"/>
              </a:avLst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Rectangle 127"/>
            <p:cNvSpPr/>
            <p:nvPr/>
          </p:nvSpPr>
          <p:spPr>
            <a:xfrm>
              <a:off x="2971800" y="3886200"/>
              <a:ext cx="838200" cy="381000"/>
            </a:xfrm>
            <a:prstGeom prst="rect">
              <a:avLst/>
            </a:prstGeom>
            <a:solidFill>
              <a:schemeClr val="tx1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chemeClr val="bg1"/>
                  </a:solidFill>
                  <a:latin typeface="Tahoma" pitchFamily="34" charset="0"/>
                  <a:cs typeface="Tahoma" pitchFamily="34" charset="0"/>
                </a:rPr>
                <a:t>x8</a:t>
              </a:r>
              <a:endParaRPr lang="en-US" sz="1400" dirty="0">
                <a:solidFill>
                  <a:schemeClr val="bg1"/>
                </a:solidFill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129" name="Up-Down Arrow 128"/>
            <p:cNvSpPr/>
            <p:nvPr/>
          </p:nvSpPr>
          <p:spPr>
            <a:xfrm>
              <a:off x="3200400" y="3429000"/>
              <a:ext cx="381000" cy="457200"/>
            </a:xfrm>
            <a:prstGeom prst="upDownArrow">
              <a:avLst>
                <a:gd name="adj1" fmla="val 50000"/>
                <a:gd name="adj2" fmla="val 30606"/>
              </a:avLst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Rectangle 129"/>
            <p:cNvSpPr/>
            <p:nvPr/>
          </p:nvSpPr>
          <p:spPr>
            <a:xfrm>
              <a:off x="3886200" y="3886200"/>
              <a:ext cx="838200" cy="381000"/>
            </a:xfrm>
            <a:prstGeom prst="rect">
              <a:avLst/>
            </a:prstGeom>
            <a:solidFill>
              <a:schemeClr val="tx1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chemeClr val="bg1"/>
                  </a:solidFill>
                  <a:latin typeface="Tahoma" pitchFamily="34" charset="0"/>
                  <a:cs typeface="Tahoma" pitchFamily="34" charset="0"/>
                </a:rPr>
                <a:t>x8</a:t>
              </a:r>
              <a:endParaRPr lang="en-US" sz="1400" dirty="0">
                <a:solidFill>
                  <a:schemeClr val="bg1"/>
                </a:solidFill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131" name="Up-Down Arrow 130"/>
            <p:cNvSpPr/>
            <p:nvPr/>
          </p:nvSpPr>
          <p:spPr>
            <a:xfrm>
              <a:off x="4114800" y="3429000"/>
              <a:ext cx="381000" cy="457200"/>
            </a:xfrm>
            <a:prstGeom prst="upDownArrow">
              <a:avLst>
                <a:gd name="adj1" fmla="val 50000"/>
                <a:gd name="adj2" fmla="val 30606"/>
              </a:avLst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" name="Rectangle 131"/>
            <p:cNvSpPr/>
            <p:nvPr/>
          </p:nvSpPr>
          <p:spPr>
            <a:xfrm>
              <a:off x="4800600" y="3886200"/>
              <a:ext cx="838200" cy="381000"/>
            </a:xfrm>
            <a:prstGeom prst="rect">
              <a:avLst/>
            </a:prstGeom>
            <a:solidFill>
              <a:schemeClr val="tx1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chemeClr val="bg1"/>
                  </a:solidFill>
                  <a:latin typeface="Tahoma" pitchFamily="34" charset="0"/>
                  <a:cs typeface="Tahoma" pitchFamily="34" charset="0"/>
                </a:rPr>
                <a:t>x8</a:t>
              </a:r>
              <a:endParaRPr lang="en-US" sz="1400" dirty="0">
                <a:solidFill>
                  <a:schemeClr val="bg1"/>
                </a:solidFill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133" name="Up-Down Arrow 132"/>
            <p:cNvSpPr/>
            <p:nvPr/>
          </p:nvSpPr>
          <p:spPr>
            <a:xfrm>
              <a:off x="5029200" y="3429000"/>
              <a:ext cx="381000" cy="457200"/>
            </a:xfrm>
            <a:prstGeom prst="upDownArrow">
              <a:avLst>
                <a:gd name="adj1" fmla="val 50000"/>
                <a:gd name="adj2" fmla="val 30606"/>
              </a:avLst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4" name="Rectangle 133"/>
            <p:cNvSpPr/>
            <p:nvPr/>
          </p:nvSpPr>
          <p:spPr>
            <a:xfrm>
              <a:off x="5715000" y="3886200"/>
              <a:ext cx="838200" cy="381000"/>
            </a:xfrm>
            <a:prstGeom prst="rect">
              <a:avLst/>
            </a:prstGeom>
            <a:solidFill>
              <a:schemeClr val="tx1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chemeClr val="bg1"/>
                  </a:solidFill>
                  <a:latin typeface="Tahoma" pitchFamily="34" charset="0"/>
                  <a:cs typeface="Tahoma" pitchFamily="34" charset="0"/>
                </a:rPr>
                <a:t>x8</a:t>
              </a:r>
              <a:endParaRPr lang="en-US" sz="1400" dirty="0">
                <a:solidFill>
                  <a:schemeClr val="bg1"/>
                </a:solidFill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135" name="Up-Down Arrow 134"/>
            <p:cNvSpPr/>
            <p:nvPr/>
          </p:nvSpPr>
          <p:spPr>
            <a:xfrm>
              <a:off x="5943600" y="3429000"/>
              <a:ext cx="381000" cy="457200"/>
            </a:xfrm>
            <a:prstGeom prst="upDownArrow">
              <a:avLst>
                <a:gd name="adj1" fmla="val 50000"/>
                <a:gd name="adj2" fmla="val 30606"/>
              </a:avLst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" name="Rectangle 135"/>
            <p:cNvSpPr/>
            <p:nvPr/>
          </p:nvSpPr>
          <p:spPr>
            <a:xfrm>
              <a:off x="6629400" y="3886200"/>
              <a:ext cx="838200" cy="381000"/>
            </a:xfrm>
            <a:prstGeom prst="rect">
              <a:avLst/>
            </a:prstGeom>
            <a:solidFill>
              <a:schemeClr val="tx1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chemeClr val="bg1"/>
                  </a:solidFill>
                  <a:latin typeface="Tahoma" pitchFamily="34" charset="0"/>
                  <a:cs typeface="Tahoma" pitchFamily="34" charset="0"/>
                </a:rPr>
                <a:t>x8</a:t>
              </a:r>
              <a:endParaRPr lang="en-US" sz="1400" dirty="0">
                <a:solidFill>
                  <a:schemeClr val="bg1"/>
                </a:solidFill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137" name="Up-Down Arrow 136"/>
            <p:cNvSpPr/>
            <p:nvPr/>
          </p:nvSpPr>
          <p:spPr>
            <a:xfrm>
              <a:off x="6858000" y="3429000"/>
              <a:ext cx="381000" cy="457200"/>
            </a:xfrm>
            <a:prstGeom prst="upDownArrow">
              <a:avLst>
                <a:gd name="adj1" fmla="val 50000"/>
                <a:gd name="adj2" fmla="val 30606"/>
              </a:avLst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" name="Rectangle 137"/>
            <p:cNvSpPr/>
            <p:nvPr/>
          </p:nvSpPr>
          <p:spPr>
            <a:xfrm>
              <a:off x="7543800" y="3886200"/>
              <a:ext cx="838200" cy="381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chemeClr val="bg1"/>
                  </a:solidFill>
                  <a:latin typeface="Tahoma" pitchFamily="34" charset="0"/>
                  <a:cs typeface="Tahoma" pitchFamily="34" charset="0"/>
                </a:rPr>
                <a:t>x8</a:t>
              </a:r>
              <a:endParaRPr lang="en-US" sz="1400" dirty="0">
                <a:solidFill>
                  <a:schemeClr val="bg1"/>
                </a:solidFill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139" name="Up-Down Arrow 138"/>
            <p:cNvSpPr/>
            <p:nvPr/>
          </p:nvSpPr>
          <p:spPr>
            <a:xfrm>
              <a:off x="7772400" y="3429000"/>
              <a:ext cx="381000" cy="457200"/>
            </a:xfrm>
            <a:prstGeom prst="upDownArrow">
              <a:avLst>
                <a:gd name="adj1" fmla="val 50000"/>
                <a:gd name="adj2" fmla="val 30606"/>
              </a:avLst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40" name="Straight Connector 139"/>
            <p:cNvCxnSpPr/>
            <p:nvPr/>
          </p:nvCxnSpPr>
          <p:spPr>
            <a:xfrm>
              <a:off x="152400" y="3429000"/>
              <a:ext cx="8382000" cy="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1" name="Group 140"/>
          <p:cNvGrpSpPr/>
          <p:nvPr/>
        </p:nvGrpSpPr>
        <p:grpSpPr>
          <a:xfrm>
            <a:off x="381000" y="1905000"/>
            <a:ext cx="7543800" cy="990600"/>
            <a:chOff x="76200" y="3429000"/>
            <a:chExt cx="7543800" cy="990600"/>
          </a:xfrm>
        </p:grpSpPr>
        <p:sp>
          <p:nvSpPr>
            <p:cNvPr id="142" name="Rectangle 141"/>
            <p:cNvSpPr/>
            <p:nvPr/>
          </p:nvSpPr>
          <p:spPr>
            <a:xfrm>
              <a:off x="76200" y="3657600"/>
              <a:ext cx="7543800" cy="762000"/>
            </a:xfrm>
            <a:prstGeom prst="rect">
              <a:avLst/>
            </a:prstGeom>
            <a:solidFill>
              <a:schemeClr val="bg1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" name="Rectangle 142"/>
            <p:cNvSpPr/>
            <p:nvPr/>
          </p:nvSpPr>
          <p:spPr>
            <a:xfrm>
              <a:off x="228600" y="3886200"/>
              <a:ext cx="838200" cy="381000"/>
            </a:xfrm>
            <a:prstGeom prst="rect">
              <a:avLst/>
            </a:prstGeom>
            <a:solidFill>
              <a:schemeClr val="tx1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chemeClr val="bg1"/>
                  </a:solidFill>
                  <a:latin typeface="Tahoma" pitchFamily="34" charset="0"/>
                  <a:cs typeface="Tahoma" pitchFamily="34" charset="0"/>
                </a:rPr>
                <a:t>x8</a:t>
              </a:r>
              <a:endParaRPr lang="en-US" sz="1400" dirty="0">
                <a:solidFill>
                  <a:schemeClr val="bg1"/>
                </a:solidFill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144" name="Up-Down Arrow 143"/>
            <p:cNvSpPr/>
            <p:nvPr/>
          </p:nvSpPr>
          <p:spPr>
            <a:xfrm>
              <a:off x="457200" y="3429000"/>
              <a:ext cx="381000" cy="457200"/>
            </a:xfrm>
            <a:prstGeom prst="upDownArrow">
              <a:avLst>
                <a:gd name="adj1" fmla="val 50000"/>
                <a:gd name="adj2" fmla="val 30606"/>
              </a:avLst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Rectangle 144"/>
            <p:cNvSpPr/>
            <p:nvPr/>
          </p:nvSpPr>
          <p:spPr>
            <a:xfrm>
              <a:off x="1143000" y="3886200"/>
              <a:ext cx="838200" cy="381000"/>
            </a:xfrm>
            <a:prstGeom prst="rect">
              <a:avLst/>
            </a:prstGeom>
            <a:solidFill>
              <a:schemeClr val="tx1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chemeClr val="bg1"/>
                  </a:solidFill>
                  <a:latin typeface="Tahoma" pitchFamily="34" charset="0"/>
                  <a:cs typeface="Tahoma" pitchFamily="34" charset="0"/>
                </a:rPr>
                <a:t>x8</a:t>
              </a:r>
              <a:endParaRPr lang="en-US" sz="1400" dirty="0">
                <a:solidFill>
                  <a:schemeClr val="bg1"/>
                </a:solidFill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146" name="Up-Down Arrow 145"/>
            <p:cNvSpPr/>
            <p:nvPr/>
          </p:nvSpPr>
          <p:spPr>
            <a:xfrm>
              <a:off x="1371600" y="3429000"/>
              <a:ext cx="381000" cy="457200"/>
            </a:xfrm>
            <a:prstGeom prst="upDownArrow">
              <a:avLst>
                <a:gd name="adj1" fmla="val 50000"/>
                <a:gd name="adj2" fmla="val 30606"/>
              </a:avLst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" name="Rectangle 146"/>
            <p:cNvSpPr/>
            <p:nvPr/>
          </p:nvSpPr>
          <p:spPr>
            <a:xfrm>
              <a:off x="2057400" y="3886200"/>
              <a:ext cx="838200" cy="381000"/>
            </a:xfrm>
            <a:prstGeom prst="rect">
              <a:avLst/>
            </a:prstGeom>
            <a:solidFill>
              <a:schemeClr val="tx1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chemeClr val="bg1"/>
                  </a:solidFill>
                  <a:latin typeface="Tahoma" pitchFamily="34" charset="0"/>
                  <a:cs typeface="Tahoma" pitchFamily="34" charset="0"/>
                </a:rPr>
                <a:t>x8</a:t>
              </a:r>
              <a:endParaRPr lang="en-US" sz="1400" dirty="0">
                <a:solidFill>
                  <a:schemeClr val="bg1"/>
                </a:solidFill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148" name="Up-Down Arrow 147"/>
            <p:cNvSpPr/>
            <p:nvPr/>
          </p:nvSpPr>
          <p:spPr>
            <a:xfrm>
              <a:off x="2286000" y="3429000"/>
              <a:ext cx="381000" cy="457200"/>
            </a:xfrm>
            <a:prstGeom prst="upDownArrow">
              <a:avLst>
                <a:gd name="adj1" fmla="val 50000"/>
                <a:gd name="adj2" fmla="val 30606"/>
              </a:avLst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" name="Rectangle 148"/>
            <p:cNvSpPr/>
            <p:nvPr/>
          </p:nvSpPr>
          <p:spPr>
            <a:xfrm>
              <a:off x="2971800" y="3886200"/>
              <a:ext cx="838200" cy="381000"/>
            </a:xfrm>
            <a:prstGeom prst="rect">
              <a:avLst/>
            </a:prstGeom>
            <a:solidFill>
              <a:schemeClr val="tx1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chemeClr val="bg1"/>
                  </a:solidFill>
                  <a:latin typeface="Tahoma" pitchFamily="34" charset="0"/>
                  <a:cs typeface="Tahoma" pitchFamily="34" charset="0"/>
                </a:rPr>
                <a:t>x8</a:t>
              </a:r>
              <a:endParaRPr lang="en-US" sz="1400" dirty="0">
                <a:solidFill>
                  <a:schemeClr val="bg1"/>
                </a:solidFill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150" name="Up-Down Arrow 149"/>
            <p:cNvSpPr/>
            <p:nvPr/>
          </p:nvSpPr>
          <p:spPr>
            <a:xfrm>
              <a:off x="3200400" y="3429000"/>
              <a:ext cx="381000" cy="457200"/>
            </a:xfrm>
            <a:prstGeom prst="upDownArrow">
              <a:avLst>
                <a:gd name="adj1" fmla="val 50000"/>
                <a:gd name="adj2" fmla="val 30606"/>
              </a:avLst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1" name="Rectangle 150"/>
            <p:cNvSpPr/>
            <p:nvPr/>
          </p:nvSpPr>
          <p:spPr>
            <a:xfrm>
              <a:off x="3886200" y="3886200"/>
              <a:ext cx="838200" cy="381000"/>
            </a:xfrm>
            <a:prstGeom prst="rect">
              <a:avLst/>
            </a:prstGeom>
            <a:solidFill>
              <a:schemeClr val="tx1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chemeClr val="bg1"/>
                  </a:solidFill>
                  <a:latin typeface="Tahoma" pitchFamily="34" charset="0"/>
                  <a:cs typeface="Tahoma" pitchFamily="34" charset="0"/>
                </a:rPr>
                <a:t>x8</a:t>
              </a:r>
              <a:endParaRPr lang="en-US" sz="1400" dirty="0">
                <a:solidFill>
                  <a:schemeClr val="bg1"/>
                </a:solidFill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152" name="Up-Down Arrow 151"/>
            <p:cNvSpPr/>
            <p:nvPr/>
          </p:nvSpPr>
          <p:spPr>
            <a:xfrm>
              <a:off x="4114800" y="3429000"/>
              <a:ext cx="381000" cy="457200"/>
            </a:xfrm>
            <a:prstGeom prst="upDownArrow">
              <a:avLst>
                <a:gd name="adj1" fmla="val 50000"/>
                <a:gd name="adj2" fmla="val 30606"/>
              </a:avLst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" name="Rectangle 152"/>
            <p:cNvSpPr/>
            <p:nvPr/>
          </p:nvSpPr>
          <p:spPr>
            <a:xfrm>
              <a:off x="4800600" y="3886200"/>
              <a:ext cx="838200" cy="381000"/>
            </a:xfrm>
            <a:prstGeom prst="rect">
              <a:avLst/>
            </a:prstGeom>
            <a:solidFill>
              <a:schemeClr val="tx1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chemeClr val="bg1"/>
                  </a:solidFill>
                  <a:latin typeface="Tahoma" pitchFamily="34" charset="0"/>
                  <a:cs typeface="Tahoma" pitchFamily="34" charset="0"/>
                </a:rPr>
                <a:t>x8</a:t>
              </a:r>
              <a:endParaRPr lang="en-US" sz="1400" dirty="0">
                <a:solidFill>
                  <a:schemeClr val="bg1"/>
                </a:solidFill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154" name="Up-Down Arrow 153"/>
            <p:cNvSpPr/>
            <p:nvPr/>
          </p:nvSpPr>
          <p:spPr>
            <a:xfrm>
              <a:off x="5029200" y="3429000"/>
              <a:ext cx="381000" cy="457200"/>
            </a:xfrm>
            <a:prstGeom prst="upDownArrow">
              <a:avLst>
                <a:gd name="adj1" fmla="val 50000"/>
                <a:gd name="adj2" fmla="val 30606"/>
              </a:avLst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" name="Rectangle 154"/>
            <p:cNvSpPr/>
            <p:nvPr/>
          </p:nvSpPr>
          <p:spPr>
            <a:xfrm>
              <a:off x="5715000" y="3886200"/>
              <a:ext cx="838200" cy="381000"/>
            </a:xfrm>
            <a:prstGeom prst="rect">
              <a:avLst/>
            </a:prstGeom>
            <a:solidFill>
              <a:schemeClr val="tx1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chemeClr val="bg1"/>
                  </a:solidFill>
                  <a:latin typeface="Tahoma" pitchFamily="34" charset="0"/>
                  <a:cs typeface="Tahoma" pitchFamily="34" charset="0"/>
                </a:rPr>
                <a:t>x8</a:t>
              </a:r>
              <a:endParaRPr lang="en-US" sz="1400" dirty="0">
                <a:solidFill>
                  <a:schemeClr val="bg1"/>
                </a:solidFill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156" name="Up-Down Arrow 155"/>
            <p:cNvSpPr/>
            <p:nvPr/>
          </p:nvSpPr>
          <p:spPr>
            <a:xfrm>
              <a:off x="5943600" y="3429000"/>
              <a:ext cx="381000" cy="457200"/>
            </a:xfrm>
            <a:prstGeom prst="upDownArrow">
              <a:avLst>
                <a:gd name="adj1" fmla="val 50000"/>
                <a:gd name="adj2" fmla="val 30606"/>
              </a:avLst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7" name="Rectangle 156"/>
            <p:cNvSpPr/>
            <p:nvPr/>
          </p:nvSpPr>
          <p:spPr>
            <a:xfrm>
              <a:off x="6629400" y="3886200"/>
              <a:ext cx="838200" cy="381000"/>
            </a:xfrm>
            <a:prstGeom prst="rect">
              <a:avLst/>
            </a:prstGeom>
            <a:solidFill>
              <a:schemeClr val="tx1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chemeClr val="bg1"/>
                  </a:solidFill>
                  <a:latin typeface="Tahoma" pitchFamily="34" charset="0"/>
                  <a:cs typeface="Tahoma" pitchFamily="34" charset="0"/>
                </a:rPr>
                <a:t>x8</a:t>
              </a:r>
              <a:endParaRPr lang="en-US" sz="1400" dirty="0">
                <a:solidFill>
                  <a:schemeClr val="bg1"/>
                </a:solidFill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158" name="Up-Down Arrow 157"/>
            <p:cNvSpPr/>
            <p:nvPr/>
          </p:nvSpPr>
          <p:spPr>
            <a:xfrm>
              <a:off x="6858000" y="3429000"/>
              <a:ext cx="381000" cy="457200"/>
            </a:xfrm>
            <a:prstGeom prst="upDownArrow">
              <a:avLst>
                <a:gd name="adj1" fmla="val 50000"/>
                <a:gd name="adj2" fmla="val 30606"/>
              </a:avLst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59" name="Straight Connector 158"/>
            <p:cNvCxnSpPr/>
            <p:nvPr/>
          </p:nvCxnSpPr>
          <p:spPr>
            <a:xfrm>
              <a:off x="152400" y="3429000"/>
              <a:ext cx="7467600" cy="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1" name="TextBox 160"/>
          <p:cNvSpPr txBox="1"/>
          <p:nvPr/>
        </p:nvSpPr>
        <p:spPr>
          <a:xfrm>
            <a:off x="685800" y="2895600"/>
            <a:ext cx="6934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Verdana" pitchFamily="34" charset="0"/>
              </a:rPr>
              <a:t>x8 Non-ECC DIMM</a:t>
            </a:r>
            <a:endParaRPr lang="en-US" dirty="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162" name="TextBox 161"/>
          <p:cNvSpPr txBox="1"/>
          <p:nvPr/>
        </p:nvSpPr>
        <p:spPr>
          <a:xfrm>
            <a:off x="7391400" y="76200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Verdana" pitchFamily="34" charset="0"/>
              </a:rPr>
              <a:t>64-bit</a:t>
            </a:r>
            <a:endParaRPr lang="en-US" dirty="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163" name="TextBox 162"/>
          <p:cNvSpPr txBox="1"/>
          <p:nvPr/>
        </p:nvSpPr>
        <p:spPr>
          <a:xfrm>
            <a:off x="7391400" y="1524000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Verdana" pitchFamily="34" charset="0"/>
              </a:rPr>
              <a:t>64-bit</a:t>
            </a:r>
            <a:endParaRPr lang="en-US" dirty="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164" name="TextBox 163"/>
          <p:cNvSpPr txBox="1"/>
          <p:nvPr/>
        </p:nvSpPr>
        <p:spPr>
          <a:xfrm>
            <a:off x="7848600" y="3352800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Verdana" pitchFamily="34" charset="0"/>
              </a:rPr>
              <a:t>72-bit</a:t>
            </a:r>
            <a:endParaRPr lang="en-US" dirty="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165" name="TextBox 164"/>
          <p:cNvSpPr txBox="1"/>
          <p:nvPr/>
        </p:nvSpPr>
        <p:spPr>
          <a:xfrm>
            <a:off x="7772400" y="4876800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Verdana" pitchFamily="34" charset="0"/>
              </a:rPr>
              <a:t>72-bit</a:t>
            </a:r>
            <a:endParaRPr lang="en-US" dirty="0">
              <a:solidFill>
                <a:schemeClr val="bg1"/>
              </a:solidFill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High-end Servers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Need BOTH reliability and </a:t>
            </a:r>
            <a:br>
              <a:rPr lang="en-US" dirty="0" smtClean="0"/>
            </a:br>
            <a:r>
              <a:rPr lang="en-US" dirty="0" smtClean="0"/>
              <a:t>energy efficiency</a:t>
            </a:r>
          </a:p>
          <a:p>
            <a:pPr lvl="2"/>
            <a:endParaRPr lang="en-US" dirty="0" smtClean="0"/>
          </a:p>
          <a:p>
            <a:r>
              <a:rPr lang="en-US" dirty="0" smtClean="0"/>
              <a:t>Reliability</a:t>
            </a:r>
          </a:p>
          <a:p>
            <a:pPr lvl="1"/>
            <a:r>
              <a:rPr lang="en-US" dirty="0" err="1" smtClean="0"/>
              <a:t>Chipkill</a:t>
            </a:r>
            <a:r>
              <a:rPr lang="en-US" dirty="0" smtClean="0"/>
              <a:t>-correct</a:t>
            </a:r>
          </a:p>
          <a:p>
            <a:pPr lvl="2"/>
            <a:endParaRPr lang="en-US" dirty="0" smtClean="0"/>
          </a:p>
          <a:p>
            <a:r>
              <a:rPr lang="en-US" dirty="0" smtClean="0"/>
              <a:t>But, </a:t>
            </a:r>
            <a:r>
              <a:rPr lang="en-US" dirty="0" err="1" smtClean="0"/>
              <a:t>chipkill</a:t>
            </a:r>
            <a:r>
              <a:rPr lang="en-US" dirty="0" smtClean="0"/>
              <a:t> requires x4 configurations</a:t>
            </a:r>
          </a:p>
          <a:p>
            <a:pPr lvl="1"/>
            <a:r>
              <a:rPr lang="en-US" dirty="0" smtClean="0"/>
              <a:t>Using more energy efficient x8 configurations is impractical with </a:t>
            </a:r>
            <a:r>
              <a:rPr lang="en-US" dirty="0" err="1" smtClean="0"/>
              <a:t>chipkill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30B40-9C9D-45F1-8041-80A8CB8CB50B}" type="slidenum">
              <a:rPr lang="en-US" smtClean="0"/>
              <a:pPr/>
              <a:t>57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High-level Memory Models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30B40-9C9D-45F1-8041-80A8CB8CB50B}" type="slidenum">
              <a:rPr lang="en-US" smtClean="0"/>
              <a:pPr/>
              <a:t>58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524000" y="1521023"/>
            <a:ext cx="762000" cy="4114800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 dirty="0">
              <a:solidFill>
                <a:schemeClr val="bg1"/>
              </a:solidFill>
              <a:latin typeface="Verdana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371600" y="1216223"/>
            <a:ext cx="11430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Verdana" pitchFamily="34" charset="0"/>
                <a:cs typeface="Arial" charset="0"/>
              </a:rPr>
              <a:t>VA space</a:t>
            </a:r>
          </a:p>
        </p:txBody>
      </p:sp>
      <p:sp>
        <p:nvSpPr>
          <p:cNvPr id="7" name="Rectangle 6"/>
          <p:cNvSpPr/>
          <p:nvPr/>
        </p:nvSpPr>
        <p:spPr>
          <a:xfrm>
            <a:off x="1524000" y="1902023"/>
            <a:ext cx="762000" cy="22860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 dirty="0">
              <a:solidFill>
                <a:schemeClr val="bg1"/>
              </a:solidFill>
              <a:latin typeface="Verdana" pitchFamily="34" charset="0"/>
              <a:cs typeface="Arial" pitchFamily="34" charset="0"/>
            </a:endParaRPr>
          </a:p>
        </p:txBody>
      </p:sp>
      <p:cxnSp>
        <p:nvCxnSpPr>
          <p:cNvPr id="8" name="Straight Arrow Connector 7"/>
          <p:cNvCxnSpPr>
            <a:stCxn id="19" idx="3"/>
            <a:endCxn id="7" idx="1"/>
          </p:cNvCxnSpPr>
          <p:nvPr/>
        </p:nvCxnSpPr>
        <p:spPr>
          <a:xfrm flipV="1">
            <a:off x="1066800" y="2016323"/>
            <a:ext cx="457200" cy="1981200"/>
          </a:xfrm>
          <a:prstGeom prst="straightConnector1">
            <a:avLst/>
          </a:prstGeom>
          <a:ln w="22225">
            <a:solidFill>
              <a:schemeClr val="bg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9"/>
          <p:cNvSpPr txBox="1">
            <a:spLocks noChangeArrowheads="1"/>
          </p:cNvSpPr>
          <p:nvPr/>
        </p:nvSpPr>
        <p:spPr bwMode="auto">
          <a:xfrm>
            <a:off x="838200" y="2740223"/>
            <a:ext cx="5334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Verdana" pitchFamily="34" charset="0"/>
                <a:cs typeface="Arial" charset="0"/>
              </a:rPr>
              <a:t>VA</a:t>
            </a:r>
          </a:p>
        </p:txBody>
      </p:sp>
      <p:sp>
        <p:nvSpPr>
          <p:cNvPr id="10" name="Rectangle 9"/>
          <p:cNvSpPr/>
          <p:nvPr/>
        </p:nvSpPr>
        <p:spPr>
          <a:xfrm>
            <a:off x="2971800" y="1521023"/>
            <a:ext cx="762000" cy="4114800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 dirty="0">
              <a:solidFill>
                <a:schemeClr val="bg1"/>
              </a:solidFill>
              <a:latin typeface="Verdana" pitchFamily="34" charset="0"/>
              <a:cs typeface="Arial" pitchFamily="34" charset="0"/>
            </a:endParaRPr>
          </a:p>
        </p:txBody>
      </p:sp>
      <p:sp>
        <p:nvSpPr>
          <p:cNvPr id="11" name="TextBox 11"/>
          <p:cNvSpPr txBox="1">
            <a:spLocks noChangeArrowheads="1"/>
          </p:cNvSpPr>
          <p:nvPr/>
        </p:nvSpPr>
        <p:spPr bwMode="auto">
          <a:xfrm>
            <a:off x="2971800" y="1213246"/>
            <a:ext cx="10668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Verdana" pitchFamily="34" charset="0"/>
                <a:cs typeface="Arial" charset="0"/>
              </a:rPr>
              <a:t>PA space</a:t>
            </a:r>
          </a:p>
        </p:txBody>
      </p:sp>
      <p:sp>
        <p:nvSpPr>
          <p:cNvPr id="12" name="Rectangle 11"/>
          <p:cNvSpPr/>
          <p:nvPr/>
        </p:nvSpPr>
        <p:spPr>
          <a:xfrm>
            <a:off x="2971800" y="4721423"/>
            <a:ext cx="7620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 dirty="0">
              <a:solidFill>
                <a:schemeClr val="bg1"/>
              </a:solidFill>
              <a:latin typeface="Verdana" pitchFamily="34" charset="0"/>
              <a:cs typeface="Arial" pitchFamily="34" charset="0"/>
            </a:endParaRPr>
          </a:p>
        </p:txBody>
      </p:sp>
      <p:cxnSp>
        <p:nvCxnSpPr>
          <p:cNvPr id="13" name="Straight Arrow Connector 12"/>
          <p:cNvCxnSpPr>
            <a:stCxn id="7" idx="3"/>
            <a:endCxn id="12" idx="1"/>
          </p:cNvCxnSpPr>
          <p:nvPr/>
        </p:nvCxnSpPr>
        <p:spPr>
          <a:xfrm>
            <a:off x="2286000" y="2016323"/>
            <a:ext cx="685800" cy="2819400"/>
          </a:xfrm>
          <a:prstGeom prst="straightConnector1">
            <a:avLst/>
          </a:prstGeom>
          <a:ln w="22225">
            <a:solidFill>
              <a:schemeClr val="bg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6"/>
          <p:cNvSpPr txBox="1">
            <a:spLocks noChangeArrowheads="1"/>
          </p:cNvSpPr>
          <p:nvPr/>
        </p:nvSpPr>
        <p:spPr bwMode="auto">
          <a:xfrm>
            <a:off x="2514600" y="2889646"/>
            <a:ext cx="5334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Verdana" pitchFamily="34" charset="0"/>
                <a:cs typeface="Arial" charset="0"/>
              </a:rPr>
              <a:t>PA</a:t>
            </a:r>
          </a:p>
        </p:txBody>
      </p:sp>
      <p:sp>
        <p:nvSpPr>
          <p:cNvPr id="15" name="Rectangle 14"/>
          <p:cNvSpPr/>
          <p:nvPr/>
        </p:nvSpPr>
        <p:spPr>
          <a:xfrm>
            <a:off x="3733800" y="1521023"/>
            <a:ext cx="381000" cy="41148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 dirty="0">
              <a:solidFill>
                <a:schemeClr val="bg1"/>
              </a:solidFill>
              <a:latin typeface="Verdana" pitchFamily="34" charset="0"/>
              <a:cs typeface="Arial" pitchFamily="34" charset="0"/>
            </a:endParaRPr>
          </a:p>
        </p:txBody>
      </p:sp>
      <p:sp>
        <p:nvSpPr>
          <p:cNvPr id="16" name="TextBox 18"/>
          <p:cNvSpPr txBox="1">
            <a:spLocks noChangeArrowheads="1"/>
          </p:cNvSpPr>
          <p:nvPr/>
        </p:nvSpPr>
        <p:spPr bwMode="auto">
          <a:xfrm>
            <a:off x="2971800" y="5632846"/>
            <a:ext cx="9144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Verdana" pitchFamily="34" charset="0"/>
                <a:cs typeface="Arial" charset="0"/>
              </a:rPr>
              <a:t>Data</a:t>
            </a:r>
          </a:p>
        </p:txBody>
      </p:sp>
      <p:sp>
        <p:nvSpPr>
          <p:cNvPr id="17" name="TextBox 19"/>
          <p:cNvSpPr txBox="1">
            <a:spLocks noChangeArrowheads="1"/>
          </p:cNvSpPr>
          <p:nvPr/>
        </p:nvSpPr>
        <p:spPr bwMode="auto">
          <a:xfrm>
            <a:off x="3657600" y="5632846"/>
            <a:ext cx="6858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Verdana" pitchFamily="34" charset="0"/>
                <a:cs typeface="Arial" charset="0"/>
              </a:rPr>
              <a:t>ECC</a:t>
            </a:r>
          </a:p>
        </p:txBody>
      </p:sp>
      <p:sp>
        <p:nvSpPr>
          <p:cNvPr id="18" name="Rectangle 17"/>
          <p:cNvSpPr/>
          <p:nvPr/>
        </p:nvSpPr>
        <p:spPr>
          <a:xfrm>
            <a:off x="3733800" y="4721423"/>
            <a:ext cx="3810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 dirty="0">
              <a:solidFill>
                <a:schemeClr val="bg1"/>
              </a:solidFill>
              <a:latin typeface="Verdana" pitchFamily="34" charset="0"/>
              <a:cs typeface="Arial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76200" y="3578423"/>
            <a:ext cx="990600" cy="838200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 smtClean="0">
                <a:solidFill>
                  <a:schemeClr val="bg1"/>
                </a:solidFill>
                <a:latin typeface="Verdana" pitchFamily="34" charset="0"/>
                <a:cs typeface="Arial" pitchFamily="34" charset="0"/>
              </a:rPr>
              <a:t>Program</a:t>
            </a:r>
            <a:endParaRPr lang="en-US" sz="1400" dirty="0">
              <a:solidFill>
                <a:schemeClr val="bg1"/>
              </a:solidFill>
              <a:latin typeface="Verdana" pitchFamily="34" charset="0"/>
              <a:cs typeface="Arial" pitchFamily="34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5943600" y="1521023"/>
            <a:ext cx="762000" cy="4114800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 dirty="0">
              <a:solidFill>
                <a:schemeClr val="bg1"/>
              </a:solidFill>
              <a:latin typeface="Verdana" pitchFamily="34" charset="0"/>
              <a:cs typeface="Arial" pitchFamily="34" charset="0"/>
            </a:endParaRPr>
          </a:p>
        </p:txBody>
      </p:sp>
      <p:sp>
        <p:nvSpPr>
          <p:cNvPr id="29" name="TextBox 28"/>
          <p:cNvSpPr txBox="1">
            <a:spLocks noChangeArrowheads="1"/>
          </p:cNvSpPr>
          <p:nvPr/>
        </p:nvSpPr>
        <p:spPr bwMode="auto">
          <a:xfrm>
            <a:off x="5791200" y="1216223"/>
            <a:ext cx="11430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Verdana" pitchFamily="34" charset="0"/>
                <a:cs typeface="Arial" charset="0"/>
              </a:rPr>
              <a:t>VA space</a:t>
            </a:r>
          </a:p>
        </p:txBody>
      </p:sp>
      <p:sp>
        <p:nvSpPr>
          <p:cNvPr id="30" name="Rectangle 29"/>
          <p:cNvSpPr/>
          <p:nvPr/>
        </p:nvSpPr>
        <p:spPr>
          <a:xfrm>
            <a:off x="5943600" y="1902023"/>
            <a:ext cx="762000" cy="22860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 dirty="0">
              <a:solidFill>
                <a:schemeClr val="bg1"/>
              </a:solidFill>
              <a:latin typeface="Verdana" pitchFamily="34" charset="0"/>
              <a:cs typeface="Arial" pitchFamily="34" charset="0"/>
            </a:endParaRPr>
          </a:p>
        </p:txBody>
      </p:sp>
      <p:cxnSp>
        <p:nvCxnSpPr>
          <p:cNvPr id="31" name="Straight Arrow Connector 30"/>
          <p:cNvCxnSpPr>
            <a:stCxn id="52" idx="3"/>
            <a:endCxn id="30" idx="1"/>
          </p:cNvCxnSpPr>
          <p:nvPr/>
        </p:nvCxnSpPr>
        <p:spPr>
          <a:xfrm flipV="1">
            <a:off x="5410200" y="2016323"/>
            <a:ext cx="533400" cy="1981200"/>
          </a:xfrm>
          <a:prstGeom prst="straightConnector1">
            <a:avLst/>
          </a:prstGeom>
          <a:ln w="22225">
            <a:solidFill>
              <a:schemeClr val="bg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9"/>
          <p:cNvSpPr txBox="1">
            <a:spLocks noChangeArrowheads="1"/>
          </p:cNvSpPr>
          <p:nvPr/>
        </p:nvSpPr>
        <p:spPr bwMode="auto">
          <a:xfrm>
            <a:off x="5257800" y="2968823"/>
            <a:ext cx="5334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Verdana" pitchFamily="34" charset="0"/>
                <a:cs typeface="Arial" charset="0"/>
              </a:rPr>
              <a:t>VA</a:t>
            </a:r>
          </a:p>
        </p:txBody>
      </p:sp>
      <p:sp>
        <p:nvSpPr>
          <p:cNvPr id="33" name="Rectangle 32"/>
          <p:cNvSpPr/>
          <p:nvPr/>
        </p:nvSpPr>
        <p:spPr>
          <a:xfrm>
            <a:off x="7391400" y="1521023"/>
            <a:ext cx="762000" cy="4114800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 dirty="0">
              <a:solidFill>
                <a:schemeClr val="bg1"/>
              </a:solidFill>
              <a:latin typeface="Verdana" pitchFamily="34" charset="0"/>
              <a:cs typeface="Arial" pitchFamily="34" charset="0"/>
            </a:endParaRPr>
          </a:p>
        </p:txBody>
      </p:sp>
      <p:sp>
        <p:nvSpPr>
          <p:cNvPr id="34" name="TextBox 11"/>
          <p:cNvSpPr txBox="1">
            <a:spLocks noChangeArrowheads="1"/>
          </p:cNvSpPr>
          <p:nvPr/>
        </p:nvSpPr>
        <p:spPr bwMode="auto">
          <a:xfrm>
            <a:off x="7391400" y="1213246"/>
            <a:ext cx="10668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Verdana" pitchFamily="34" charset="0"/>
                <a:cs typeface="Arial" charset="0"/>
              </a:rPr>
              <a:t>PA space</a:t>
            </a:r>
          </a:p>
        </p:txBody>
      </p:sp>
      <p:sp>
        <p:nvSpPr>
          <p:cNvPr id="35" name="Rectangle 34"/>
          <p:cNvSpPr/>
          <p:nvPr/>
        </p:nvSpPr>
        <p:spPr>
          <a:xfrm>
            <a:off x="7391400" y="4721423"/>
            <a:ext cx="7620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 dirty="0">
              <a:solidFill>
                <a:schemeClr val="bg1"/>
              </a:solidFill>
              <a:latin typeface="Verdana" pitchFamily="34" charset="0"/>
              <a:cs typeface="Arial" pitchFamily="34" charset="0"/>
            </a:endParaRPr>
          </a:p>
        </p:txBody>
      </p:sp>
      <p:cxnSp>
        <p:nvCxnSpPr>
          <p:cNvPr id="36" name="Straight Arrow Connector 35"/>
          <p:cNvCxnSpPr>
            <a:stCxn id="30" idx="3"/>
            <a:endCxn id="35" idx="1"/>
          </p:cNvCxnSpPr>
          <p:nvPr/>
        </p:nvCxnSpPr>
        <p:spPr>
          <a:xfrm>
            <a:off x="6705600" y="2016323"/>
            <a:ext cx="685800" cy="2819400"/>
          </a:xfrm>
          <a:prstGeom prst="straightConnector1">
            <a:avLst/>
          </a:prstGeom>
          <a:ln w="22225">
            <a:solidFill>
              <a:schemeClr val="bg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16"/>
          <p:cNvSpPr txBox="1">
            <a:spLocks noChangeArrowheads="1"/>
          </p:cNvSpPr>
          <p:nvPr/>
        </p:nvSpPr>
        <p:spPr bwMode="auto">
          <a:xfrm>
            <a:off x="6934200" y="2889646"/>
            <a:ext cx="5334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Verdana" pitchFamily="34" charset="0"/>
                <a:cs typeface="Arial" charset="0"/>
              </a:rPr>
              <a:t>PA</a:t>
            </a:r>
          </a:p>
        </p:txBody>
      </p:sp>
      <p:sp>
        <p:nvSpPr>
          <p:cNvPr id="38" name="Rectangle 37"/>
          <p:cNvSpPr/>
          <p:nvPr/>
        </p:nvSpPr>
        <p:spPr>
          <a:xfrm>
            <a:off x="8153400" y="1521023"/>
            <a:ext cx="228600" cy="41148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 dirty="0">
              <a:solidFill>
                <a:schemeClr val="bg1"/>
              </a:solidFill>
              <a:latin typeface="Verdana" pitchFamily="34" charset="0"/>
              <a:cs typeface="Arial" pitchFamily="34" charset="0"/>
            </a:endParaRPr>
          </a:p>
        </p:txBody>
      </p:sp>
      <p:sp>
        <p:nvSpPr>
          <p:cNvPr id="39" name="TextBox 18"/>
          <p:cNvSpPr txBox="1">
            <a:spLocks noChangeArrowheads="1"/>
          </p:cNvSpPr>
          <p:nvPr/>
        </p:nvSpPr>
        <p:spPr bwMode="auto">
          <a:xfrm>
            <a:off x="7391400" y="5632846"/>
            <a:ext cx="9144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Verdana" pitchFamily="34" charset="0"/>
                <a:cs typeface="Arial" charset="0"/>
              </a:rPr>
              <a:t>Data</a:t>
            </a:r>
          </a:p>
        </p:txBody>
      </p:sp>
      <p:sp>
        <p:nvSpPr>
          <p:cNvPr id="40" name="TextBox 19"/>
          <p:cNvSpPr txBox="1">
            <a:spLocks noChangeArrowheads="1"/>
          </p:cNvSpPr>
          <p:nvPr/>
        </p:nvSpPr>
        <p:spPr bwMode="auto">
          <a:xfrm>
            <a:off x="8077200" y="5632846"/>
            <a:ext cx="6858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  <a:latin typeface="Verdana" pitchFamily="34" charset="0"/>
                <a:cs typeface="Arial" charset="0"/>
              </a:rPr>
              <a:t>T1EC</a:t>
            </a:r>
            <a:endParaRPr lang="en-US" sz="1400" dirty="0">
              <a:solidFill>
                <a:schemeClr val="bg1"/>
              </a:solidFill>
              <a:latin typeface="Verdana" pitchFamily="34" charset="0"/>
              <a:cs typeface="Arial" charset="0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8153400" y="4721423"/>
            <a:ext cx="2286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 dirty="0">
              <a:solidFill>
                <a:schemeClr val="bg1"/>
              </a:solidFill>
              <a:latin typeface="Verdana" pitchFamily="34" charset="0"/>
              <a:cs typeface="Arial" pitchFamily="34" charset="0"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7391400" y="2206823"/>
            <a:ext cx="762000" cy="2286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 dirty="0">
              <a:solidFill>
                <a:schemeClr val="bg1"/>
              </a:solidFill>
              <a:latin typeface="Verdana" pitchFamily="34" charset="0"/>
              <a:cs typeface="Arial" pitchFamily="34" charset="0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7696200" y="2209800"/>
            <a:ext cx="3048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 dirty="0">
              <a:solidFill>
                <a:schemeClr val="bg1"/>
              </a:solidFill>
              <a:latin typeface="Verdana" pitchFamily="34" charset="0"/>
              <a:cs typeface="Arial" pitchFamily="34" charset="0"/>
            </a:endParaRPr>
          </a:p>
        </p:txBody>
      </p:sp>
      <p:sp>
        <p:nvSpPr>
          <p:cNvPr id="45" name="TextBox 19"/>
          <p:cNvSpPr txBox="1">
            <a:spLocks noChangeArrowheads="1"/>
          </p:cNvSpPr>
          <p:nvPr/>
        </p:nvSpPr>
        <p:spPr bwMode="auto">
          <a:xfrm>
            <a:off x="7391400" y="1902023"/>
            <a:ext cx="6858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  <a:latin typeface="Verdana" pitchFamily="34" charset="0"/>
                <a:cs typeface="Arial" charset="0"/>
              </a:rPr>
              <a:t>T2EC</a:t>
            </a:r>
            <a:endParaRPr lang="en-US" sz="1400" dirty="0">
              <a:solidFill>
                <a:schemeClr val="bg1"/>
              </a:solidFill>
              <a:latin typeface="Verdana" pitchFamily="34" charset="0"/>
              <a:cs typeface="Arial" charset="0"/>
            </a:endParaRPr>
          </a:p>
        </p:txBody>
      </p:sp>
      <p:cxnSp>
        <p:nvCxnSpPr>
          <p:cNvPr id="47" name="Curved Connector 46"/>
          <p:cNvCxnSpPr>
            <a:stCxn id="41" idx="3"/>
            <a:endCxn id="44" idx="3"/>
          </p:cNvCxnSpPr>
          <p:nvPr/>
        </p:nvCxnSpPr>
        <p:spPr>
          <a:xfrm flipH="1" flipV="1">
            <a:off x="8001000" y="2324100"/>
            <a:ext cx="381000" cy="2511623"/>
          </a:xfrm>
          <a:prstGeom prst="curvedConnector3">
            <a:avLst>
              <a:gd name="adj1" fmla="val -93939"/>
            </a:avLst>
          </a:prstGeom>
          <a:ln w="1905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16"/>
          <p:cNvSpPr txBox="1">
            <a:spLocks noChangeArrowheads="1"/>
          </p:cNvSpPr>
          <p:nvPr/>
        </p:nvSpPr>
        <p:spPr bwMode="auto">
          <a:xfrm>
            <a:off x="8610600" y="2892623"/>
            <a:ext cx="5334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  <a:latin typeface="Verdana" pitchFamily="34" charset="0"/>
                <a:cs typeface="Arial" charset="0"/>
              </a:rPr>
              <a:t>EA</a:t>
            </a:r>
            <a:endParaRPr lang="en-US" sz="1400" dirty="0">
              <a:solidFill>
                <a:schemeClr val="bg1"/>
              </a:solidFill>
              <a:latin typeface="Verdana" pitchFamily="34" charset="0"/>
              <a:cs typeface="Arial" charset="0"/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4419600" y="3578423"/>
            <a:ext cx="990600" cy="838200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 smtClean="0">
                <a:solidFill>
                  <a:schemeClr val="bg1"/>
                </a:solidFill>
                <a:latin typeface="Verdana" pitchFamily="34" charset="0"/>
                <a:cs typeface="Arial" pitchFamily="34" charset="0"/>
              </a:rPr>
              <a:t>Program</a:t>
            </a:r>
            <a:endParaRPr lang="en-US" sz="1400" dirty="0">
              <a:solidFill>
                <a:schemeClr val="bg1"/>
              </a:solidFill>
              <a:latin typeface="Verdana" pitchFamily="34" charset="0"/>
              <a:cs typeface="Arial" pitchFamily="34" charset="0"/>
            </a:endParaRPr>
          </a:p>
        </p:txBody>
      </p:sp>
      <p:sp>
        <p:nvSpPr>
          <p:cNvPr id="54" name="TextBox 9"/>
          <p:cNvSpPr txBox="1">
            <a:spLocks noChangeArrowheads="1"/>
          </p:cNvSpPr>
          <p:nvPr/>
        </p:nvSpPr>
        <p:spPr bwMode="auto">
          <a:xfrm>
            <a:off x="228600" y="6093023"/>
            <a:ext cx="44958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  <a:latin typeface="Verdana" pitchFamily="34" charset="0"/>
                <a:cs typeface="Arial" charset="0"/>
              </a:rPr>
              <a:t>Conventional Architecture</a:t>
            </a:r>
            <a:endParaRPr lang="en-US" sz="1400" dirty="0">
              <a:solidFill>
                <a:schemeClr val="bg1"/>
              </a:solidFill>
              <a:latin typeface="Verdana" pitchFamily="34" charset="0"/>
              <a:cs typeface="Arial" charset="0"/>
            </a:endParaRPr>
          </a:p>
        </p:txBody>
      </p:sp>
      <p:sp>
        <p:nvSpPr>
          <p:cNvPr id="55" name="TextBox 9"/>
          <p:cNvSpPr txBox="1">
            <a:spLocks noChangeArrowheads="1"/>
          </p:cNvSpPr>
          <p:nvPr/>
        </p:nvSpPr>
        <p:spPr bwMode="auto">
          <a:xfrm>
            <a:off x="4648200" y="6093023"/>
            <a:ext cx="44958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  <a:latin typeface="Verdana" pitchFamily="34" charset="0"/>
                <a:cs typeface="Arial" charset="0"/>
              </a:rPr>
              <a:t>Virtualized ECC Architecture</a:t>
            </a:r>
            <a:endParaRPr lang="en-US" sz="1400" dirty="0">
              <a:solidFill>
                <a:schemeClr val="bg1"/>
              </a:solidFill>
              <a:latin typeface="Verdana" pitchFamily="34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/>
          <p:cNvSpPr/>
          <p:nvPr/>
        </p:nvSpPr>
        <p:spPr>
          <a:xfrm>
            <a:off x="1752600" y="5590401"/>
            <a:ext cx="7162800" cy="1524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55" name="Title 5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30B40-9C9D-45F1-8041-80A8CB8CB50B}" type="slidenum">
              <a:rPr lang="en-US" smtClean="0"/>
              <a:pPr/>
              <a:t>59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04800" y="1600200"/>
            <a:ext cx="3048000" cy="4572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200400" y="2514600"/>
            <a:ext cx="3048000" cy="4572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019800" y="3352800"/>
            <a:ext cx="3048000" cy="4572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752600" y="5133201"/>
            <a:ext cx="7162800" cy="4572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04800" y="1219200"/>
            <a:ext cx="297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Verdana" pitchFamily="34" charset="0"/>
              </a:rPr>
              <a:t>Application 1’s VA space</a:t>
            </a:r>
            <a:endParaRPr lang="en-US" dirty="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200400" y="2133600"/>
            <a:ext cx="297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Verdana" pitchFamily="34" charset="0"/>
              </a:rPr>
              <a:t>Application 2’s VA space</a:t>
            </a:r>
            <a:endParaRPr lang="en-US" dirty="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019800" y="2971800"/>
            <a:ext cx="297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Verdana" pitchFamily="34" charset="0"/>
              </a:rPr>
              <a:t>Application 3’s VA space</a:t>
            </a:r>
            <a:endParaRPr lang="en-US" dirty="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62000" y="1600200"/>
            <a:ext cx="310116" cy="4572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209800" y="5133201"/>
            <a:ext cx="3048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066800" y="1600200"/>
            <a:ext cx="381000" cy="4572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514600" y="5133201"/>
            <a:ext cx="3048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657600" y="2514600"/>
            <a:ext cx="304800" cy="4572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838200" y="4752201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Verdana" pitchFamily="34" charset="0"/>
              </a:rPr>
              <a:t>DRAM</a:t>
            </a:r>
            <a:endParaRPr lang="en-US" dirty="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143000" y="5133201"/>
            <a:ext cx="609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  <a:latin typeface="Verdana" pitchFamily="34" charset="0"/>
              </a:rPr>
              <a:t>Data</a:t>
            </a:r>
            <a:endParaRPr lang="en-US" sz="1200" dirty="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143000" y="5514201"/>
            <a:ext cx="609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  <a:latin typeface="Verdana" pitchFamily="34" charset="0"/>
              </a:rPr>
              <a:t>T1EC</a:t>
            </a:r>
            <a:endParaRPr lang="en-US" sz="1200" dirty="0">
              <a:solidFill>
                <a:schemeClr val="bg1"/>
              </a:solidFill>
              <a:latin typeface="Verdana" pitchFamily="34" charset="0"/>
            </a:endParaRPr>
          </a:p>
        </p:txBody>
      </p:sp>
      <p:cxnSp>
        <p:nvCxnSpPr>
          <p:cNvPr id="26" name="Straight Arrow Connector 25"/>
          <p:cNvCxnSpPr>
            <a:stCxn id="12" idx="2"/>
            <a:endCxn id="13" idx="0"/>
          </p:cNvCxnSpPr>
          <p:nvPr/>
        </p:nvCxnSpPr>
        <p:spPr>
          <a:xfrm rot="16200000" flipH="1">
            <a:off x="101729" y="2872729"/>
            <a:ext cx="3075801" cy="1445142"/>
          </a:xfrm>
          <a:prstGeom prst="straightConnector1">
            <a:avLst/>
          </a:prstGeom>
          <a:ln>
            <a:tailEnd type="triangle" w="lg" len="lg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15" idx="2"/>
            <a:endCxn id="18" idx="0"/>
          </p:cNvCxnSpPr>
          <p:nvPr/>
        </p:nvCxnSpPr>
        <p:spPr>
          <a:xfrm rot="16200000" flipH="1">
            <a:off x="424250" y="2890450"/>
            <a:ext cx="3075801" cy="1409700"/>
          </a:xfrm>
          <a:prstGeom prst="straightConnector1">
            <a:avLst/>
          </a:prstGeom>
          <a:ln>
            <a:tailEnd type="triangle" w="lg" len="lg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37" name="Rectangle 36"/>
          <p:cNvSpPr/>
          <p:nvPr/>
        </p:nvSpPr>
        <p:spPr>
          <a:xfrm>
            <a:off x="3962400" y="2514600"/>
            <a:ext cx="304800" cy="4572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3657600" y="5133201"/>
            <a:ext cx="3048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4724400" y="5133201"/>
            <a:ext cx="3048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  <a:latin typeface="Verdana" pitchFamily="34" charset="0"/>
            </a:endParaRPr>
          </a:p>
        </p:txBody>
      </p:sp>
      <p:cxnSp>
        <p:nvCxnSpPr>
          <p:cNvPr id="41" name="Straight Arrow Connector 40"/>
          <p:cNvCxnSpPr>
            <a:stCxn id="20" idx="2"/>
            <a:endCxn id="38" idx="0"/>
          </p:cNvCxnSpPr>
          <p:nvPr/>
        </p:nvCxnSpPr>
        <p:spPr>
          <a:xfrm rot="5400000">
            <a:off x="2729300" y="4052500"/>
            <a:ext cx="2161401" cy="1588"/>
          </a:xfrm>
          <a:prstGeom prst="straightConnector1">
            <a:avLst/>
          </a:prstGeom>
          <a:ln>
            <a:tailEnd type="triangle" w="lg" len="lg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>
            <a:stCxn id="37" idx="2"/>
            <a:endCxn id="40" idx="0"/>
          </p:cNvCxnSpPr>
          <p:nvPr/>
        </p:nvCxnSpPr>
        <p:spPr>
          <a:xfrm rot="16200000" flipH="1">
            <a:off x="3415100" y="3671500"/>
            <a:ext cx="2161401" cy="762000"/>
          </a:xfrm>
          <a:prstGeom prst="straightConnector1">
            <a:avLst/>
          </a:prstGeom>
          <a:ln>
            <a:tailEnd type="triangle" w="lg" len="lg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51" name="Rectangle 50"/>
          <p:cNvSpPr/>
          <p:nvPr/>
        </p:nvSpPr>
        <p:spPr>
          <a:xfrm>
            <a:off x="1981200" y="5133201"/>
            <a:ext cx="76200" cy="4572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  <a:latin typeface="Verdana" pitchFamily="34" charset="0"/>
            </a:endParaRPr>
          </a:p>
        </p:txBody>
      </p:sp>
      <p:cxnSp>
        <p:nvCxnSpPr>
          <p:cNvPr id="53" name="Curved Connector 52"/>
          <p:cNvCxnSpPr>
            <a:stCxn id="38" idx="2"/>
            <a:endCxn id="148" idx="2"/>
          </p:cNvCxnSpPr>
          <p:nvPr/>
        </p:nvCxnSpPr>
        <p:spPr>
          <a:xfrm rot="5400000" flipH="1">
            <a:off x="2875170" y="4655572"/>
            <a:ext cx="2759" cy="1866900"/>
          </a:xfrm>
          <a:prstGeom prst="curvedConnector3">
            <a:avLst>
              <a:gd name="adj1" fmla="val -12975647"/>
            </a:avLst>
          </a:prstGeom>
          <a:ln>
            <a:tailEnd type="triangle" w="lg" len="lg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61" name="Rectangle 60"/>
          <p:cNvSpPr/>
          <p:nvPr/>
        </p:nvSpPr>
        <p:spPr>
          <a:xfrm>
            <a:off x="4495800" y="2514600"/>
            <a:ext cx="304800" cy="4572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5029200" y="5133201"/>
            <a:ext cx="3048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  <a:latin typeface="Verdana" pitchFamily="34" charset="0"/>
            </a:endParaRPr>
          </a:p>
        </p:txBody>
      </p:sp>
      <p:cxnSp>
        <p:nvCxnSpPr>
          <p:cNvPr id="70" name="Straight Arrow Connector 69"/>
          <p:cNvCxnSpPr>
            <a:stCxn id="61" idx="2"/>
            <a:endCxn id="65" idx="0"/>
          </p:cNvCxnSpPr>
          <p:nvPr/>
        </p:nvCxnSpPr>
        <p:spPr>
          <a:xfrm rot="16200000" flipH="1">
            <a:off x="3834200" y="3785800"/>
            <a:ext cx="2161401" cy="533400"/>
          </a:xfrm>
          <a:prstGeom prst="straightConnector1">
            <a:avLst/>
          </a:prstGeom>
          <a:ln>
            <a:tailEnd type="triangle" w="lg" len="lg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79" name="Rectangle 78"/>
          <p:cNvSpPr/>
          <p:nvPr/>
        </p:nvSpPr>
        <p:spPr>
          <a:xfrm>
            <a:off x="5867400" y="5133201"/>
            <a:ext cx="152400" cy="4572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81" name="Rectangle 80"/>
          <p:cNvSpPr/>
          <p:nvPr/>
        </p:nvSpPr>
        <p:spPr>
          <a:xfrm>
            <a:off x="6019800" y="5133201"/>
            <a:ext cx="152400" cy="4572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  <a:latin typeface="Verdana" pitchFamily="34" charset="0"/>
            </a:endParaRPr>
          </a:p>
        </p:txBody>
      </p:sp>
      <p:cxnSp>
        <p:nvCxnSpPr>
          <p:cNvPr id="82" name="Curved Connector 81"/>
          <p:cNvCxnSpPr>
            <a:stCxn id="65" idx="2"/>
            <a:endCxn id="79" idx="2"/>
          </p:cNvCxnSpPr>
          <p:nvPr/>
        </p:nvCxnSpPr>
        <p:spPr>
          <a:xfrm rot="16200000" flipH="1">
            <a:off x="5562600" y="5209401"/>
            <a:ext cx="1588" cy="762000"/>
          </a:xfrm>
          <a:prstGeom prst="curvedConnector3">
            <a:avLst>
              <a:gd name="adj1" fmla="val 14395466"/>
            </a:avLst>
          </a:prstGeom>
          <a:ln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90" name="Curved Connector 89"/>
          <p:cNvCxnSpPr>
            <a:stCxn id="40" idx="2"/>
            <a:endCxn id="81" idx="2"/>
          </p:cNvCxnSpPr>
          <p:nvPr/>
        </p:nvCxnSpPr>
        <p:spPr>
          <a:xfrm rot="16200000" flipH="1">
            <a:off x="5486400" y="4980801"/>
            <a:ext cx="1588" cy="1219200"/>
          </a:xfrm>
          <a:prstGeom prst="curvedConnector3">
            <a:avLst>
              <a:gd name="adj1" fmla="val 25259958"/>
            </a:avLst>
          </a:prstGeom>
          <a:ln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94" name="Rectangle 93"/>
          <p:cNvSpPr/>
          <p:nvPr/>
        </p:nvSpPr>
        <p:spPr>
          <a:xfrm>
            <a:off x="6629400" y="3352800"/>
            <a:ext cx="304800" cy="4572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95" name="Rectangle 94"/>
          <p:cNvSpPr/>
          <p:nvPr/>
        </p:nvSpPr>
        <p:spPr>
          <a:xfrm>
            <a:off x="7315200" y="3352800"/>
            <a:ext cx="304800" cy="4572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96" name="Rectangle 95"/>
          <p:cNvSpPr/>
          <p:nvPr/>
        </p:nvSpPr>
        <p:spPr>
          <a:xfrm>
            <a:off x="8001000" y="3352800"/>
            <a:ext cx="304800" cy="4572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97" name="Rectangle 96"/>
          <p:cNvSpPr/>
          <p:nvPr/>
        </p:nvSpPr>
        <p:spPr>
          <a:xfrm>
            <a:off x="6222522" y="5133201"/>
            <a:ext cx="3048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98" name="Rectangle 97"/>
          <p:cNvSpPr/>
          <p:nvPr/>
        </p:nvSpPr>
        <p:spPr>
          <a:xfrm>
            <a:off x="6781800" y="5133201"/>
            <a:ext cx="3048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99" name="Rectangle 98"/>
          <p:cNvSpPr/>
          <p:nvPr/>
        </p:nvSpPr>
        <p:spPr>
          <a:xfrm>
            <a:off x="7086600" y="5133201"/>
            <a:ext cx="3048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  <a:latin typeface="Verdana" pitchFamily="34" charset="0"/>
            </a:endParaRPr>
          </a:p>
        </p:txBody>
      </p:sp>
      <p:cxnSp>
        <p:nvCxnSpPr>
          <p:cNvPr id="100" name="Straight Arrow Connector 99"/>
          <p:cNvCxnSpPr>
            <a:stCxn id="94" idx="2"/>
            <a:endCxn id="97" idx="0"/>
          </p:cNvCxnSpPr>
          <p:nvPr/>
        </p:nvCxnSpPr>
        <p:spPr>
          <a:xfrm rot="5400000">
            <a:off x="5916761" y="4268161"/>
            <a:ext cx="1323201" cy="406878"/>
          </a:xfrm>
          <a:prstGeom prst="straightConnector1">
            <a:avLst/>
          </a:prstGeom>
          <a:ln>
            <a:tailEnd type="triangle" w="lg" len="lg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03" name="Straight Arrow Connector 102"/>
          <p:cNvCxnSpPr>
            <a:stCxn id="7" idx="2"/>
            <a:endCxn id="98" idx="0"/>
          </p:cNvCxnSpPr>
          <p:nvPr/>
        </p:nvCxnSpPr>
        <p:spPr>
          <a:xfrm rot="5400000">
            <a:off x="6577400" y="4166800"/>
            <a:ext cx="1323201" cy="609600"/>
          </a:xfrm>
          <a:prstGeom prst="straightConnector1">
            <a:avLst/>
          </a:prstGeom>
          <a:ln>
            <a:tailEnd type="triangle" w="lg" len="lg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06" name="Straight Arrow Connector 105"/>
          <p:cNvCxnSpPr>
            <a:stCxn id="96" idx="2"/>
            <a:endCxn id="99" idx="0"/>
          </p:cNvCxnSpPr>
          <p:nvPr/>
        </p:nvCxnSpPr>
        <p:spPr>
          <a:xfrm rot="5400000">
            <a:off x="7034600" y="4014400"/>
            <a:ext cx="1323201" cy="914400"/>
          </a:xfrm>
          <a:prstGeom prst="straightConnector1">
            <a:avLst/>
          </a:prstGeom>
          <a:ln>
            <a:tailEnd type="triangle" w="lg" len="lg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131" name="Rectangle 130"/>
          <p:cNvSpPr/>
          <p:nvPr/>
        </p:nvSpPr>
        <p:spPr>
          <a:xfrm>
            <a:off x="4038600" y="5128438"/>
            <a:ext cx="152400" cy="4572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133" name="Rectangle 132"/>
          <p:cNvSpPr/>
          <p:nvPr/>
        </p:nvSpPr>
        <p:spPr>
          <a:xfrm>
            <a:off x="8534400" y="5133201"/>
            <a:ext cx="152400" cy="4572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  <a:latin typeface="Verdana" pitchFamily="34" charset="0"/>
            </a:endParaRPr>
          </a:p>
        </p:txBody>
      </p:sp>
      <p:cxnSp>
        <p:nvCxnSpPr>
          <p:cNvPr id="134" name="Curved Connector 133"/>
          <p:cNvCxnSpPr>
            <a:stCxn id="98" idx="2"/>
            <a:endCxn id="131" idx="2"/>
          </p:cNvCxnSpPr>
          <p:nvPr/>
        </p:nvCxnSpPr>
        <p:spPr>
          <a:xfrm rot="5400000" flipH="1">
            <a:off x="5522118" y="4178320"/>
            <a:ext cx="4763" cy="2819400"/>
          </a:xfrm>
          <a:prstGeom prst="curvedConnector3">
            <a:avLst>
              <a:gd name="adj1" fmla="val -17898158"/>
            </a:avLst>
          </a:prstGeom>
          <a:ln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38" name="Curved Connector 137"/>
          <p:cNvCxnSpPr>
            <a:stCxn id="99" idx="2"/>
            <a:endCxn id="133" idx="2"/>
          </p:cNvCxnSpPr>
          <p:nvPr/>
        </p:nvCxnSpPr>
        <p:spPr>
          <a:xfrm rot="16200000" flipH="1">
            <a:off x="7924800" y="4904601"/>
            <a:ext cx="1588" cy="1371600"/>
          </a:xfrm>
          <a:prstGeom prst="curvedConnector3">
            <a:avLst>
              <a:gd name="adj1" fmla="val 21760586"/>
            </a:avLst>
          </a:prstGeom>
          <a:ln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142" name="Rectangle 141"/>
          <p:cNvSpPr/>
          <p:nvPr/>
        </p:nvSpPr>
        <p:spPr>
          <a:xfrm>
            <a:off x="3352800" y="2514600"/>
            <a:ext cx="304800" cy="4572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144" name="Rectangle 143"/>
          <p:cNvSpPr/>
          <p:nvPr/>
        </p:nvSpPr>
        <p:spPr>
          <a:xfrm>
            <a:off x="3352800" y="5132536"/>
            <a:ext cx="3048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  <a:latin typeface="Verdana" pitchFamily="34" charset="0"/>
            </a:endParaRPr>
          </a:p>
        </p:txBody>
      </p:sp>
      <p:cxnSp>
        <p:nvCxnSpPr>
          <p:cNvPr id="145" name="Straight Arrow Connector 144"/>
          <p:cNvCxnSpPr>
            <a:stCxn id="142" idx="2"/>
            <a:endCxn id="144" idx="0"/>
          </p:cNvCxnSpPr>
          <p:nvPr/>
        </p:nvCxnSpPr>
        <p:spPr>
          <a:xfrm rot="5400000">
            <a:off x="2424832" y="4052168"/>
            <a:ext cx="2160736" cy="1588"/>
          </a:xfrm>
          <a:prstGeom prst="straightConnector1">
            <a:avLst/>
          </a:prstGeom>
          <a:ln>
            <a:tailEnd type="triangle" w="lg" len="lg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148" name="Rectangle 147"/>
          <p:cNvSpPr/>
          <p:nvPr/>
        </p:nvSpPr>
        <p:spPr>
          <a:xfrm>
            <a:off x="1905000" y="5130442"/>
            <a:ext cx="76200" cy="4572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  <a:latin typeface="Verdana" pitchFamily="34" charset="0"/>
            </a:endParaRPr>
          </a:p>
        </p:txBody>
      </p:sp>
      <p:cxnSp>
        <p:nvCxnSpPr>
          <p:cNvPr id="150" name="Curved Connector 149"/>
          <p:cNvCxnSpPr>
            <a:stCxn id="144" idx="2"/>
            <a:endCxn id="51" idx="2"/>
          </p:cNvCxnSpPr>
          <p:nvPr/>
        </p:nvCxnSpPr>
        <p:spPr>
          <a:xfrm rot="5400000">
            <a:off x="2761918" y="4847118"/>
            <a:ext cx="665" cy="1485900"/>
          </a:xfrm>
          <a:prstGeom prst="curvedConnector3">
            <a:avLst>
              <a:gd name="adj1" fmla="val 34475940"/>
            </a:avLst>
          </a:prstGeom>
          <a:ln>
            <a:tailEnd type="triangle" w="lg" len="lg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58" name="TextBox 157"/>
          <p:cNvSpPr txBox="1"/>
          <p:nvPr/>
        </p:nvSpPr>
        <p:spPr>
          <a:xfrm>
            <a:off x="152400" y="3886200"/>
            <a:ext cx="1905000" cy="64633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92D050"/>
                </a:solidFill>
                <a:latin typeface="Verdana" pitchFamily="34" charset="0"/>
              </a:rPr>
              <a:t>VA to PA mapping</a:t>
            </a:r>
            <a:endParaRPr lang="en-US" dirty="0">
              <a:solidFill>
                <a:srgbClr val="92D050"/>
              </a:solidFill>
              <a:latin typeface="Verdana" pitchFamily="34" charset="0"/>
            </a:endParaRPr>
          </a:p>
        </p:txBody>
      </p:sp>
      <p:sp>
        <p:nvSpPr>
          <p:cNvPr id="159" name="TextBox 158"/>
          <p:cNvSpPr txBox="1"/>
          <p:nvPr/>
        </p:nvSpPr>
        <p:spPr>
          <a:xfrm>
            <a:off x="152400" y="5791200"/>
            <a:ext cx="1905000" cy="64633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4"/>
                </a:solidFill>
                <a:latin typeface="Verdana" pitchFamily="34" charset="0"/>
              </a:rPr>
              <a:t>PA to EA mapping</a:t>
            </a:r>
            <a:endParaRPr lang="en-US" dirty="0">
              <a:solidFill>
                <a:schemeClr val="accent4"/>
              </a:solidFill>
              <a:latin typeface="Verdana" pitchFamily="34" charset="0"/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4189566" y="5129844"/>
            <a:ext cx="152400" cy="4572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  <a:latin typeface="Verdana" pitchFamily="34" charset="0"/>
            </a:endParaRPr>
          </a:p>
        </p:txBody>
      </p:sp>
      <p:cxnSp>
        <p:nvCxnSpPr>
          <p:cNvPr id="60" name="Curved Connector 59"/>
          <p:cNvCxnSpPr>
            <a:stCxn id="97" idx="2"/>
            <a:endCxn id="59" idx="2"/>
          </p:cNvCxnSpPr>
          <p:nvPr/>
        </p:nvCxnSpPr>
        <p:spPr>
          <a:xfrm rot="5400000" flipH="1">
            <a:off x="5318665" y="4534145"/>
            <a:ext cx="3357" cy="2109156"/>
          </a:xfrm>
          <a:prstGeom prst="curvedConnector3">
            <a:avLst>
              <a:gd name="adj1" fmla="val -18373256"/>
            </a:avLst>
          </a:prstGeom>
          <a:ln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9" grpId="0"/>
      <p:bldP spid="10" grpId="0"/>
      <p:bldP spid="11" grpId="0"/>
      <p:bldP spid="12" grpId="0" animBg="1"/>
      <p:bldP spid="13" grpId="0" animBg="1"/>
      <p:bldP spid="15" grpId="0" animBg="1"/>
      <p:bldP spid="18" grpId="0" animBg="1"/>
      <p:bldP spid="20" grpId="0" animBg="1"/>
      <p:bldP spid="37" grpId="0" animBg="1"/>
      <p:bldP spid="38" grpId="0" animBg="1"/>
      <p:bldP spid="40" grpId="0" animBg="1"/>
      <p:bldP spid="51" grpId="0" animBg="1"/>
      <p:bldP spid="61" grpId="0" animBg="1"/>
      <p:bldP spid="65" grpId="0" animBg="1"/>
      <p:bldP spid="79" grpId="0" animBg="1"/>
      <p:bldP spid="81" grpId="0" animBg="1"/>
      <p:bldP spid="94" grpId="0" animBg="1"/>
      <p:bldP spid="95" grpId="0" animBg="1"/>
      <p:bldP spid="96" grpId="0" animBg="1"/>
      <p:bldP spid="97" grpId="0" animBg="1"/>
      <p:bldP spid="98" grpId="0" animBg="1"/>
      <p:bldP spid="99" grpId="0" animBg="1"/>
      <p:bldP spid="131" grpId="0" animBg="1"/>
      <p:bldP spid="133" grpId="0" animBg="1"/>
      <p:bldP spid="142" grpId="0" animBg="1"/>
      <p:bldP spid="144" grpId="0" animBg="1"/>
      <p:bldP spid="148" grpId="0" animBg="1"/>
      <p:bldP spid="158" grpId="0"/>
      <p:bldP spid="159" grpId="0"/>
      <p:bldP spid="5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6200"/>
            <a:ext cx="9144000" cy="11430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Observations on Memory Errors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Per-system error rate is still low</a:t>
            </a:r>
          </a:p>
          <a:p>
            <a:pPr lvl="1"/>
            <a:r>
              <a:rPr lang="en-US" dirty="0" smtClean="0"/>
              <a:t>Most of time, we try to detect errors </a:t>
            </a:r>
            <a:br>
              <a:rPr lang="en-US" dirty="0" smtClean="0"/>
            </a:br>
            <a:r>
              <a:rPr lang="en-US" dirty="0" smtClean="0"/>
              <a:t>finding no error</a:t>
            </a:r>
          </a:p>
          <a:p>
            <a:pPr lvl="2"/>
            <a:endParaRPr lang="en-US" dirty="0" smtClean="0"/>
          </a:p>
          <a:p>
            <a:r>
              <a:rPr lang="en-US" dirty="0" smtClean="0"/>
              <a:t>To detect errors is a common case operation</a:t>
            </a:r>
          </a:p>
          <a:p>
            <a:pPr lvl="1"/>
            <a:r>
              <a:rPr lang="en-US" dirty="0" smtClean="0"/>
              <a:t>Need a low latency, low complexity </a:t>
            </a:r>
            <a:br>
              <a:rPr lang="en-US" dirty="0" smtClean="0"/>
            </a:br>
            <a:r>
              <a:rPr lang="en-US" dirty="0" smtClean="0"/>
              <a:t>error detection mechanism</a:t>
            </a:r>
          </a:p>
          <a:p>
            <a:pPr lvl="1">
              <a:buNone/>
            </a:pPr>
            <a:r>
              <a:rPr lang="en-US" dirty="0" smtClean="0">
                <a:sym typeface="Wingdings" pitchFamily="2" charset="2"/>
              </a:rPr>
              <a:t> T1EC</a:t>
            </a:r>
            <a:endParaRPr lang="en-US" dirty="0" smtClean="0"/>
          </a:p>
          <a:p>
            <a:pPr lvl="2"/>
            <a:endParaRPr lang="en-US" dirty="0" smtClean="0"/>
          </a:p>
          <a:p>
            <a:r>
              <a:rPr lang="en-US" dirty="0" smtClean="0"/>
              <a:t>To correct errors is an uncommon case operation</a:t>
            </a:r>
          </a:p>
          <a:p>
            <a:pPr lvl="1"/>
            <a:r>
              <a:rPr lang="en-US" dirty="0" smtClean="0"/>
              <a:t>Correction can be complex, take a long time</a:t>
            </a:r>
          </a:p>
          <a:p>
            <a:pPr lvl="1"/>
            <a:r>
              <a:rPr lang="en-US" dirty="0" smtClean="0"/>
              <a:t>But, still need to manage </a:t>
            </a:r>
            <a:br>
              <a:rPr lang="en-US" dirty="0" smtClean="0"/>
            </a:br>
            <a:r>
              <a:rPr lang="en-US" dirty="0" smtClean="0"/>
              <a:t>error correction info somewhere</a:t>
            </a:r>
          </a:p>
          <a:p>
            <a:pPr lvl="1">
              <a:buNone/>
            </a:pPr>
            <a:r>
              <a:rPr lang="en-US" dirty="0" smtClean="0">
                <a:sym typeface="Wingdings" pitchFamily="2" charset="2"/>
              </a:rPr>
              <a:t> Virtualized T2EC</a:t>
            </a:r>
            <a:endParaRPr lang="en-US" dirty="0" smtClean="0"/>
          </a:p>
          <a:p>
            <a:pPr lvl="2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30B40-9C9D-45F1-8041-80A8CB8CB50B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Standard DIMMs</a:t>
            </a:r>
            <a:endParaRPr lang="en-US" dirty="0"/>
          </a:p>
        </p:txBody>
      </p:sp>
      <p:sp>
        <p:nvSpPr>
          <p:cNvPr id="125" name="Content Placeholder 124"/>
          <p:cNvSpPr>
            <a:spLocks noGrp="1"/>
          </p:cNvSpPr>
          <p:nvPr>
            <p:ph idx="1"/>
          </p:nvPr>
        </p:nvSpPr>
        <p:spPr>
          <a:xfrm>
            <a:off x="152400" y="1295400"/>
            <a:ext cx="8915400" cy="19050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x4 Non-ECC DIMMs</a:t>
            </a:r>
          </a:p>
          <a:p>
            <a:pPr lvl="1"/>
            <a:r>
              <a:rPr lang="en-US" dirty="0" smtClean="0"/>
              <a:t>16 x4 DRAMs per rank</a:t>
            </a:r>
          </a:p>
          <a:p>
            <a:r>
              <a:rPr lang="en-US" dirty="0" smtClean="0"/>
              <a:t>x4 ECC DIMMs</a:t>
            </a:r>
          </a:p>
          <a:p>
            <a:pPr lvl="1"/>
            <a:r>
              <a:rPr lang="en-US" dirty="0" smtClean="0"/>
              <a:t>18 x4 DRAMs per rank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30B40-9C9D-45F1-8041-80A8CB8CB50B}" type="slidenum">
              <a:rPr lang="en-US" smtClean="0"/>
              <a:pPr/>
              <a:t>60</a:t>
            </a:fld>
            <a:endParaRPr lang="en-US"/>
          </a:p>
        </p:txBody>
      </p:sp>
      <p:grpSp>
        <p:nvGrpSpPr>
          <p:cNvPr id="2" name="Group 103"/>
          <p:cNvGrpSpPr/>
          <p:nvPr/>
        </p:nvGrpSpPr>
        <p:grpSpPr>
          <a:xfrm>
            <a:off x="76200" y="3669268"/>
            <a:ext cx="7543800" cy="990600"/>
            <a:chOff x="76200" y="1524000"/>
            <a:chExt cx="7543800" cy="990600"/>
          </a:xfrm>
        </p:grpSpPr>
        <p:sp>
          <p:nvSpPr>
            <p:cNvPr id="41" name="Rectangle 40"/>
            <p:cNvSpPr/>
            <p:nvPr/>
          </p:nvSpPr>
          <p:spPr>
            <a:xfrm>
              <a:off x="76200" y="1752600"/>
              <a:ext cx="7543800" cy="762000"/>
            </a:xfrm>
            <a:prstGeom prst="rect">
              <a:avLst/>
            </a:prstGeom>
            <a:solidFill>
              <a:schemeClr val="bg1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228600" y="1981200"/>
              <a:ext cx="381000" cy="381000"/>
            </a:xfrm>
            <a:prstGeom prst="rect">
              <a:avLst/>
            </a:prstGeom>
            <a:solidFill>
              <a:schemeClr val="tx1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chemeClr val="bg1"/>
                  </a:solidFill>
                  <a:latin typeface="Tahoma" pitchFamily="34" charset="0"/>
                  <a:cs typeface="Tahoma" pitchFamily="34" charset="0"/>
                </a:rPr>
                <a:t>x4</a:t>
              </a:r>
              <a:endParaRPr lang="en-US" sz="1400" dirty="0">
                <a:solidFill>
                  <a:schemeClr val="bg1"/>
                </a:solidFill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685800" y="1981200"/>
              <a:ext cx="381000" cy="381000"/>
            </a:xfrm>
            <a:prstGeom prst="rect">
              <a:avLst/>
            </a:prstGeom>
            <a:solidFill>
              <a:schemeClr val="tx1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chemeClr val="bg1"/>
                  </a:solidFill>
                  <a:latin typeface="Tahoma" pitchFamily="34" charset="0"/>
                  <a:cs typeface="Tahoma" pitchFamily="34" charset="0"/>
                </a:rPr>
                <a:t>x4</a:t>
              </a:r>
              <a:endParaRPr lang="en-US" sz="1400" dirty="0">
                <a:solidFill>
                  <a:schemeClr val="bg1"/>
                </a:solidFill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1143000" y="1981200"/>
              <a:ext cx="381000" cy="381000"/>
            </a:xfrm>
            <a:prstGeom prst="rect">
              <a:avLst/>
            </a:prstGeom>
            <a:solidFill>
              <a:schemeClr val="tx1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chemeClr val="bg1"/>
                  </a:solidFill>
                  <a:latin typeface="Tahoma" pitchFamily="34" charset="0"/>
                  <a:cs typeface="Tahoma" pitchFamily="34" charset="0"/>
                </a:rPr>
                <a:t>x4</a:t>
              </a:r>
              <a:endParaRPr lang="en-US" sz="1400" dirty="0">
                <a:solidFill>
                  <a:schemeClr val="bg1"/>
                </a:solidFill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1600200" y="1981200"/>
              <a:ext cx="381000" cy="381000"/>
            </a:xfrm>
            <a:prstGeom prst="rect">
              <a:avLst/>
            </a:prstGeom>
            <a:solidFill>
              <a:schemeClr val="tx1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chemeClr val="bg1"/>
                  </a:solidFill>
                  <a:latin typeface="Tahoma" pitchFamily="34" charset="0"/>
                  <a:cs typeface="Tahoma" pitchFamily="34" charset="0"/>
                </a:rPr>
                <a:t>x4</a:t>
              </a:r>
              <a:endParaRPr lang="en-US" sz="1400" dirty="0">
                <a:solidFill>
                  <a:schemeClr val="bg1"/>
                </a:solidFill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2057400" y="1981200"/>
              <a:ext cx="381000" cy="381000"/>
            </a:xfrm>
            <a:prstGeom prst="rect">
              <a:avLst/>
            </a:prstGeom>
            <a:solidFill>
              <a:schemeClr val="tx1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chemeClr val="bg1"/>
                  </a:solidFill>
                  <a:latin typeface="Tahoma" pitchFamily="34" charset="0"/>
                  <a:cs typeface="Tahoma" pitchFamily="34" charset="0"/>
                </a:rPr>
                <a:t>x4</a:t>
              </a:r>
              <a:endParaRPr lang="en-US" sz="1400" dirty="0">
                <a:solidFill>
                  <a:schemeClr val="bg1"/>
                </a:solidFill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2514600" y="1981200"/>
              <a:ext cx="381000" cy="381000"/>
            </a:xfrm>
            <a:prstGeom prst="rect">
              <a:avLst/>
            </a:prstGeom>
            <a:solidFill>
              <a:schemeClr val="tx1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chemeClr val="bg1"/>
                  </a:solidFill>
                  <a:latin typeface="Tahoma" pitchFamily="34" charset="0"/>
                  <a:cs typeface="Tahoma" pitchFamily="34" charset="0"/>
                </a:rPr>
                <a:t>x4</a:t>
              </a:r>
              <a:endParaRPr lang="en-US" sz="1400" dirty="0">
                <a:solidFill>
                  <a:schemeClr val="bg1"/>
                </a:solidFill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2971800" y="1981200"/>
              <a:ext cx="381000" cy="381000"/>
            </a:xfrm>
            <a:prstGeom prst="rect">
              <a:avLst/>
            </a:prstGeom>
            <a:solidFill>
              <a:schemeClr val="tx1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chemeClr val="bg1"/>
                  </a:solidFill>
                  <a:latin typeface="Tahoma" pitchFamily="34" charset="0"/>
                  <a:cs typeface="Tahoma" pitchFamily="34" charset="0"/>
                </a:rPr>
                <a:t>x4</a:t>
              </a:r>
              <a:endParaRPr lang="en-US" sz="1400" dirty="0">
                <a:solidFill>
                  <a:schemeClr val="bg1"/>
                </a:solidFill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3429000" y="1981200"/>
              <a:ext cx="381000" cy="381000"/>
            </a:xfrm>
            <a:prstGeom prst="rect">
              <a:avLst/>
            </a:prstGeom>
            <a:solidFill>
              <a:schemeClr val="tx1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chemeClr val="bg1"/>
                  </a:solidFill>
                  <a:latin typeface="Tahoma" pitchFamily="34" charset="0"/>
                  <a:cs typeface="Tahoma" pitchFamily="34" charset="0"/>
                </a:rPr>
                <a:t>x4</a:t>
              </a:r>
              <a:endParaRPr lang="en-US" sz="1400" dirty="0">
                <a:solidFill>
                  <a:schemeClr val="bg1"/>
                </a:solidFill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3886200" y="1981200"/>
              <a:ext cx="381000" cy="381000"/>
            </a:xfrm>
            <a:prstGeom prst="rect">
              <a:avLst/>
            </a:prstGeom>
            <a:solidFill>
              <a:schemeClr val="tx1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chemeClr val="bg1"/>
                  </a:solidFill>
                  <a:latin typeface="Tahoma" pitchFamily="34" charset="0"/>
                  <a:cs typeface="Tahoma" pitchFamily="34" charset="0"/>
                </a:rPr>
                <a:t>x4</a:t>
              </a:r>
              <a:endParaRPr lang="en-US" sz="1400" dirty="0">
                <a:solidFill>
                  <a:schemeClr val="bg1"/>
                </a:solidFill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4343400" y="1981200"/>
              <a:ext cx="381000" cy="381000"/>
            </a:xfrm>
            <a:prstGeom prst="rect">
              <a:avLst/>
            </a:prstGeom>
            <a:solidFill>
              <a:schemeClr val="tx1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chemeClr val="bg1"/>
                  </a:solidFill>
                  <a:latin typeface="Tahoma" pitchFamily="34" charset="0"/>
                  <a:cs typeface="Tahoma" pitchFamily="34" charset="0"/>
                </a:rPr>
                <a:t>x4</a:t>
              </a:r>
              <a:endParaRPr lang="en-US" sz="1400" dirty="0">
                <a:solidFill>
                  <a:schemeClr val="bg1"/>
                </a:solidFill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4800600" y="1981200"/>
              <a:ext cx="381000" cy="381000"/>
            </a:xfrm>
            <a:prstGeom prst="rect">
              <a:avLst/>
            </a:prstGeom>
            <a:solidFill>
              <a:schemeClr val="tx1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chemeClr val="bg1"/>
                  </a:solidFill>
                  <a:latin typeface="Tahoma" pitchFamily="34" charset="0"/>
                  <a:cs typeface="Tahoma" pitchFamily="34" charset="0"/>
                </a:rPr>
                <a:t>x4</a:t>
              </a:r>
              <a:endParaRPr lang="en-US" sz="1400" dirty="0">
                <a:solidFill>
                  <a:schemeClr val="bg1"/>
                </a:solidFill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5257800" y="1981200"/>
              <a:ext cx="381000" cy="381000"/>
            </a:xfrm>
            <a:prstGeom prst="rect">
              <a:avLst/>
            </a:prstGeom>
            <a:solidFill>
              <a:schemeClr val="tx1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chemeClr val="bg1"/>
                  </a:solidFill>
                  <a:latin typeface="Tahoma" pitchFamily="34" charset="0"/>
                  <a:cs typeface="Tahoma" pitchFamily="34" charset="0"/>
                </a:rPr>
                <a:t>x4</a:t>
              </a:r>
              <a:endParaRPr lang="en-US" sz="1400" dirty="0">
                <a:solidFill>
                  <a:schemeClr val="bg1"/>
                </a:solidFill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21" name="Rectangle 20"/>
            <p:cNvSpPr/>
            <p:nvPr/>
          </p:nvSpPr>
          <p:spPr>
            <a:xfrm>
              <a:off x="5715000" y="1981200"/>
              <a:ext cx="381000" cy="381000"/>
            </a:xfrm>
            <a:prstGeom prst="rect">
              <a:avLst/>
            </a:prstGeom>
            <a:solidFill>
              <a:schemeClr val="tx1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chemeClr val="bg1"/>
                  </a:solidFill>
                  <a:latin typeface="Tahoma" pitchFamily="34" charset="0"/>
                  <a:cs typeface="Tahoma" pitchFamily="34" charset="0"/>
                </a:rPr>
                <a:t>x4</a:t>
              </a:r>
              <a:endParaRPr lang="en-US" sz="1400" dirty="0">
                <a:solidFill>
                  <a:schemeClr val="bg1"/>
                </a:solidFill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6172200" y="1981200"/>
              <a:ext cx="381000" cy="381000"/>
            </a:xfrm>
            <a:prstGeom prst="rect">
              <a:avLst/>
            </a:prstGeom>
            <a:solidFill>
              <a:schemeClr val="tx1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chemeClr val="bg1"/>
                  </a:solidFill>
                  <a:latin typeface="Tahoma" pitchFamily="34" charset="0"/>
                  <a:cs typeface="Tahoma" pitchFamily="34" charset="0"/>
                </a:rPr>
                <a:t>x4</a:t>
              </a:r>
              <a:endParaRPr lang="en-US" sz="1400" dirty="0">
                <a:solidFill>
                  <a:schemeClr val="bg1"/>
                </a:solidFill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6629400" y="1981200"/>
              <a:ext cx="381000" cy="381000"/>
            </a:xfrm>
            <a:prstGeom prst="rect">
              <a:avLst/>
            </a:prstGeom>
            <a:solidFill>
              <a:schemeClr val="tx1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chemeClr val="bg1"/>
                  </a:solidFill>
                  <a:latin typeface="Tahoma" pitchFamily="34" charset="0"/>
                  <a:cs typeface="Tahoma" pitchFamily="34" charset="0"/>
                </a:rPr>
                <a:t>x4</a:t>
              </a:r>
              <a:endParaRPr lang="en-US" sz="1400" dirty="0">
                <a:solidFill>
                  <a:schemeClr val="bg1"/>
                </a:solidFill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7086600" y="1981200"/>
              <a:ext cx="381000" cy="381000"/>
            </a:xfrm>
            <a:prstGeom prst="rect">
              <a:avLst/>
            </a:prstGeom>
            <a:solidFill>
              <a:schemeClr val="tx1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chemeClr val="bg1"/>
                  </a:solidFill>
                  <a:latin typeface="Tahoma" pitchFamily="34" charset="0"/>
                  <a:cs typeface="Tahoma" pitchFamily="34" charset="0"/>
                </a:rPr>
                <a:t>x4</a:t>
              </a:r>
              <a:endParaRPr lang="en-US" sz="1400" dirty="0">
                <a:solidFill>
                  <a:schemeClr val="bg1"/>
                </a:solidFill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25" name="Up-Down Arrow 24"/>
            <p:cNvSpPr/>
            <p:nvPr/>
          </p:nvSpPr>
          <p:spPr>
            <a:xfrm>
              <a:off x="304800" y="1524000"/>
              <a:ext cx="228600" cy="457200"/>
            </a:xfrm>
            <a:prstGeom prst="upDownArrow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Up-Down Arrow 25"/>
            <p:cNvSpPr/>
            <p:nvPr/>
          </p:nvSpPr>
          <p:spPr>
            <a:xfrm>
              <a:off x="762000" y="1524000"/>
              <a:ext cx="228600" cy="457200"/>
            </a:xfrm>
            <a:prstGeom prst="upDownArrow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Up-Down Arrow 26"/>
            <p:cNvSpPr/>
            <p:nvPr/>
          </p:nvSpPr>
          <p:spPr>
            <a:xfrm>
              <a:off x="1219200" y="1524000"/>
              <a:ext cx="228600" cy="457200"/>
            </a:xfrm>
            <a:prstGeom prst="upDownArrow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Up-Down Arrow 27"/>
            <p:cNvSpPr/>
            <p:nvPr/>
          </p:nvSpPr>
          <p:spPr>
            <a:xfrm>
              <a:off x="1676400" y="1524000"/>
              <a:ext cx="228600" cy="457200"/>
            </a:xfrm>
            <a:prstGeom prst="upDownArrow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Up-Down Arrow 28"/>
            <p:cNvSpPr/>
            <p:nvPr/>
          </p:nvSpPr>
          <p:spPr>
            <a:xfrm>
              <a:off x="2133600" y="1524000"/>
              <a:ext cx="228600" cy="457200"/>
            </a:xfrm>
            <a:prstGeom prst="upDownArrow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Up-Down Arrow 29"/>
            <p:cNvSpPr/>
            <p:nvPr/>
          </p:nvSpPr>
          <p:spPr>
            <a:xfrm>
              <a:off x="2590800" y="1524000"/>
              <a:ext cx="228600" cy="457200"/>
            </a:xfrm>
            <a:prstGeom prst="upDownArrow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Up-Down Arrow 30"/>
            <p:cNvSpPr/>
            <p:nvPr/>
          </p:nvSpPr>
          <p:spPr>
            <a:xfrm>
              <a:off x="3048000" y="1524000"/>
              <a:ext cx="228600" cy="457200"/>
            </a:xfrm>
            <a:prstGeom prst="upDownArrow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Up-Down Arrow 31"/>
            <p:cNvSpPr/>
            <p:nvPr/>
          </p:nvSpPr>
          <p:spPr>
            <a:xfrm>
              <a:off x="3505200" y="1524000"/>
              <a:ext cx="228600" cy="457200"/>
            </a:xfrm>
            <a:prstGeom prst="upDownArrow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Up-Down Arrow 32"/>
            <p:cNvSpPr/>
            <p:nvPr/>
          </p:nvSpPr>
          <p:spPr>
            <a:xfrm>
              <a:off x="3962400" y="1524000"/>
              <a:ext cx="228600" cy="457200"/>
            </a:xfrm>
            <a:prstGeom prst="upDownArrow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Up-Down Arrow 33"/>
            <p:cNvSpPr/>
            <p:nvPr/>
          </p:nvSpPr>
          <p:spPr>
            <a:xfrm>
              <a:off x="4419600" y="1524000"/>
              <a:ext cx="228600" cy="457200"/>
            </a:xfrm>
            <a:prstGeom prst="upDownArrow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Up-Down Arrow 34"/>
            <p:cNvSpPr/>
            <p:nvPr/>
          </p:nvSpPr>
          <p:spPr>
            <a:xfrm>
              <a:off x="4876800" y="1524000"/>
              <a:ext cx="228600" cy="457200"/>
            </a:xfrm>
            <a:prstGeom prst="upDownArrow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Up-Down Arrow 35"/>
            <p:cNvSpPr/>
            <p:nvPr/>
          </p:nvSpPr>
          <p:spPr>
            <a:xfrm>
              <a:off x="5334000" y="1524000"/>
              <a:ext cx="228600" cy="457200"/>
            </a:xfrm>
            <a:prstGeom prst="upDownArrow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Up-Down Arrow 36"/>
            <p:cNvSpPr/>
            <p:nvPr/>
          </p:nvSpPr>
          <p:spPr>
            <a:xfrm>
              <a:off x="5791200" y="1524000"/>
              <a:ext cx="228600" cy="457200"/>
            </a:xfrm>
            <a:prstGeom prst="upDownArrow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Up-Down Arrow 37"/>
            <p:cNvSpPr/>
            <p:nvPr/>
          </p:nvSpPr>
          <p:spPr>
            <a:xfrm>
              <a:off x="6248400" y="1524000"/>
              <a:ext cx="228600" cy="457200"/>
            </a:xfrm>
            <a:prstGeom prst="upDownArrow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Up-Down Arrow 38"/>
            <p:cNvSpPr/>
            <p:nvPr/>
          </p:nvSpPr>
          <p:spPr>
            <a:xfrm>
              <a:off x="6705600" y="1524000"/>
              <a:ext cx="228600" cy="457200"/>
            </a:xfrm>
            <a:prstGeom prst="upDownArrow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Up-Down Arrow 39"/>
            <p:cNvSpPr/>
            <p:nvPr/>
          </p:nvSpPr>
          <p:spPr>
            <a:xfrm>
              <a:off x="7162800" y="1524000"/>
              <a:ext cx="228600" cy="457200"/>
            </a:xfrm>
            <a:prstGeom prst="upDownArrow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3" name="Straight Connector 42"/>
            <p:cNvCxnSpPr/>
            <p:nvPr/>
          </p:nvCxnSpPr>
          <p:spPr>
            <a:xfrm>
              <a:off x="152400" y="1524000"/>
              <a:ext cx="7467600" cy="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4" name="TextBox 43"/>
          <p:cNvSpPr txBox="1"/>
          <p:nvPr/>
        </p:nvSpPr>
        <p:spPr>
          <a:xfrm>
            <a:off x="457200" y="3364468"/>
            <a:ext cx="6934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  <a:latin typeface="Verdana" pitchFamily="34" charset="0"/>
              </a:rPr>
              <a:t>64bit-wide data bus</a:t>
            </a:r>
            <a:endParaRPr lang="en-US" sz="1400" dirty="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381000" y="4659868"/>
            <a:ext cx="6934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Verdana" pitchFamily="34" charset="0"/>
              </a:rPr>
              <a:t>x4 Non-ECC DIMM</a:t>
            </a:r>
            <a:endParaRPr lang="en-US" dirty="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457200" y="5193268"/>
            <a:ext cx="6934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  <a:latin typeface="Verdana" pitchFamily="34" charset="0"/>
              </a:rPr>
              <a:t>72bit-wide data bus</a:t>
            </a:r>
            <a:endParaRPr lang="en-US" sz="1400" dirty="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381000" y="6488668"/>
            <a:ext cx="6934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Verdana" pitchFamily="34" charset="0"/>
              </a:rPr>
              <a:t>x4 ECC DIMM</a:t>
            </a:r>
            <a:endParaRPr lang="en-US" dirty="0">
              <a:solidFill>
                <a:schemeClr val="bg1"/>
              </a:solidFill>
              <a:latin typeface="Verdana" pitchFamily="34" charset="0"/>
            </a:endParaRPr>
          </a:p>
        </p:txBody>
      </p:sp>
      <p:grpSp>
        <p:nvGrpSpPr>
          <p:cNvPr id="77" name="Group 76"/>
          <p:cNvGrpSpPr/>
          <p:nvPr/>
        </p:nvGrpSpPr>
        <p:grpSpPr>
          <a:xfrm>
            <a:off x="76200" y="5498068"/>
            <a:ext cx="8458200" cy="990600"/>
            <a:chOff x="76200" y="1524000"/>
            <a:chExt cx="8458200" cy="990600"/>
          </a:xfrm>
        </p:grpSpPr>
        <p:sp>
          <p:nvSpPr>
            <p:cNvPr id="78" name="Rectangle 77"/>
            <p:cNvSpPr/>
            <p:nvPr/>
          </p:nvSpPr>
          <p:spPr>
            <a:xfrm>
              <a:off x="76200" y="1752600"/>
              <a:ext cx="8458200" cy="762000"/>
            </a:xfrm>
            <a:prstGeom prst="rect">
              <a:avLst/>
            </a:prstGeom>
            <a:solidFill>
              <a:schemeClr val="bg1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Rectangle 78"/>
            <p:cNvSpPr/>
            <p:nvPr/>
          </p:nvSpPr>
          <p:spPr>
            <a:xfrm>
              <a:off x="228600" y="1981200"/>
              <a:ext cx="381000" cy="381000"/>
            </a:xfrm>
            <a:prstGeom prst="rect">
              <a:avLst/>
            </a:prstGeom>
            <a:solidFill>
              <a:schemeClr val="tx1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chemeClr val="bg1"/>
                  </a:solidFill>
                  <a:latin typeface="Tahoma" pitchFamily="34" charset="0"/>
                  <a:cs typeface="Tahoma" pitchFamily="34" charset="0"/>
                </a:rPr>
                <a:t>x4</a:t>
              </a:r>
              <a:endParaRPr lang="en-US" sz="1400" dirty="0">
                <a:solidFill>
                  <a:schemeClr val="bg1"/>
                </a:solidFill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80" name="Rectangle 79"/>
            <p:cNvSpPr/>
            <p:nvPr/>
          </p:nvSpPr>
          <p:spPr>
            <a:xfrm>
              <a:off x="685800" y="1981200"/>
              <a:ext cx="381000" cy="381000"/>
            </a:xfrm>
            <a:prstGeom prst="rect">
              <a:avLst/>
            </a:prstGeom>
            <a:solidFill>
              <a:schemeClr val="tx1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chemeClr val="bg1"/>
                  </a:solidFill>
                  <a:latin typeface="Tahoma" pitchFamily="34" charset="0"/>
                  <a:cs typeface="Tahoma" pitchFamily="34" charset="0"/>
                </a:rPr>
                <a:t>x4</a:t>
              </a:r>
              <a:endParaRPr lang="en-US" sz="1400" dirty="0">
                <a:solidFill>
                  <a:schemeClr val="bg1"/>
                </a:solidFill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81" name="Rectangle 80"/>
            <p:cNvSpPr/>
            <p:nvPr/>
          </p:nvSpPr>
          <p:spPr>
            <a:xfrm>
              <a:off x="1143000" y="1981200"/>
              <a:ext cx="381000" cy="381000"/>
            </a:xfrm>
            <a:prstGeom prst="rect">
              <a:avLst/>
            </a:prstGeom>
            <a:solidFill>
              <a:schemeClr val="tx1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chemeClr val="bg1"/>
                  </a:solidFill>
                  <a:latin typeface="Tahoma" pitchFamily="34" charset="0"/>
                  <a:cs typeface="Tahoma" pitchFamily="34" charset="0"/>
                </a:rPr>
                <a:t>x4</a:t>
              </a:r>
              <a:endParaRPr lang="en-US" sz="1400" dirty="0">
                <a:solidFill>
                  <a:schemeClr val="bg1"/>
                </a:solidFill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82" name="Rectangle 81"/>
            <p:cNvSpPr/>
            <p:nvPr/>
          </p:nvSpPr>
          <p:spPr>
            <a:xfrm>
              <a:off x="1600200" y="1981200"/>
              <a:ext cx="381000" cy="381000"/>
            </a:xfrm>
            <a:prstGeom prst="rect">
              <a:avLst/>
            </a:prstGeom>
            <a:solidFill>
              <a:schemeClr val="tx1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chemeClr val="bg1"/>
                  </a:solidFill>
                  <a:latin typeface="Tahoma" pitchFamily="34" charset="0"/>
                  <a:cs typeface="Tahoma" pitchFamily="34" charset="0"/>
                </a:rPr>
                <a:t>x4</a:t>
              </a:r>
              <a:endParaRPr lang="en-US" sz="1400" dirty="0">
                <a:solidFill>
                  <a:schemeClr val="bg1"/>
                </a:solidFill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86" name="Rectangle 85"/>
            <p:cNvSpPr/>
            <p:nvPr/>
          </p:nvSpPr>
          <p:spPr>
            <a:xfrm>
              <a:off x="2057400" y="1981200"/>
              <a:ext cx="381000" cy="381000"/>
            </a:xfrm>
            <a:prstGeom prst="rect">
              <a:avLst/>
            </a:prstGeom>
            <a:solidFill>
              <a:schemeClr val="tx1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chemeClr val="bg1"/>
                  </a:solidFill>
                  <a:latin typeface="Tahoma" pitchFamily="34" charset="0"/>
                  <a:cs typeface="Tahoma" pitchFamily="34" charset="0"/>
                </a:rPr>
                <a:t>x4</a:t>
              </a:r>
              <a:endParaRPr lang="en-US" sz="1400" dirty="0">
                <a:solidFill>
                  <a:schemeClr val="bg1"/>
                </a:solidFill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87" name="Rectangle 86"/>
            <p:cNvSpPr/>
            <p:nvPr/>
          </p:nvSpPr>
          <p:spPr>
            <a:xfrm>
              <a:off x="2514600" y="1981200"/>
              <a:ext cx="381000" cy="381000"/>
            </a:xfrm>
            <a:prstGeom prst="rect">
              <a:avLst/>
            </a:prstGeom>
            <a:solidFill>
              <a:schemeClr val="tx1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chemeClr val="bg1"/>
                  </a:solidFill>
                  <a:latin typeface="Tahoma" pitchFamily="34" charset="0"/>
                  <a:cs typeface="Tahoma" pitchFamily="34" charset="0"/>
                </a:rPr>
                <a:t>x4</a:t>
              </a:r>
              <a:endParaRPr lang="en-US" sz="1400" dirty="0">
                <a:solidFill>
                  <a:schemeClr val="bg1"/>
                </a:solidFill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88" name="Rectangle 87"/>
            <p:cNvSpPr/>
            <p:nvPr/>
          </p:nvSpPr>
          <p:spPr>
            <a:xfrm>
              <a:off x="2971800" y="1981200"/>
              <a:ext cx="381000" cy="381000"/>
            </a:xfrm>
            <a:prstGeom prst="rect">
              <a:avLst/>
            </a:prstGeom>
            <a:solidFill>
              <a:schemeClr val="tx1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chemeClr val="bg1"/>
                  </a:solidFill>
                  <a:latin typeface="Tahoma" pitchFamily="34" charset="0"/>
                  <a:cs typeface="Tahoma" pitchFamily="34" charset="0"/>
                </a:rPr>
                <a:t>x4</a:t>
              </a:r>
              <a:endParaRPr lang="en-US" sz="1400" dirty="0">
                <a:solidFill>
                  <a:schemeClr val="bg1"/>
                </a:solidFill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89" name="Rectangle 88"/>
            <p:cNvSpPr/>
            <p:nvPr/>
          </p:nvSpPr>
          <p:spPr>
            <a:xfrm>
              <a:off x="3429000" y="1981200"/>
              <a:ext cx="381000" cy="381000"/>
            </a:xfrm>
            <a:prstGeom prst="rect">
              <a:avLst/>
            </a:prstGeom>
            <a:solidFill>
              <a:schemeClr val="tx1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chemeClr val="bg1"/>
                  </a:solidFill>
                  <a:latin typeface="Tahoma" pitchFamily="34" charset="0"/>
                  <a:cs typeface="Tahoma" pitchFamily="34" charset="0"/>
                </a:rPr>
                <a:t>x4</a:t>
              </a:r>
              <a:endParaRPr lang="en-US" sz="1400" dirty="0">
                <a:solidFill>
                  <a:schemeClr val="bg1"/>
                </a:solidFill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90" name="Rectangle 89"/>
            <p:cNvSpPr/>
            <p:nvPr/>
          </p:nvSpPr>
          <p:spPr>
            <a:xfrm>
              <a:off x="3886200" y="1981200"/>
              <a:ext cx="381000" cy="381000"/>
            </a:xfrm>
            <a:prstGeom prst="rect">
              <a:avLst/>
            </a:prstGeom>
            <a:solidFill>
              <a:schemeClr val="tx1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chemeClr val="bg1"/>
                  </a:solidFill>
                  <a:latin typeface="Tahoma" pitchFamily="34" charset="0"/>
                  <a:cs typeface="Tahoma" pitchFamily="34" charset="0"/>
                </a:rPr>
                <a:t>x4</a:t>
              </a:r>
              <a:endParaRPr lang="en-US" sz="1400" dirty="0">
                <a:solidFill>
                  <a:schemeClr val="bg1"/>
                </a:solidFill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91" name="Rectangle 90"/>
            <p:cNvSpPr/>
            <p:nvPr/>
          </p:nvSpPr>
          <p:spPr>
            <a:xfrm>
              <a:off x="4343400" y="1981200"/>
              <a:ext cx="381000" cy="381000"/>
            </a:xfrm>
            <a:prstGeom prst="rect">
              <a:avLst/>
            </a:prstGeom>
            <a:solidFill>
              <a:schemeClr val="tx1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chemeClr val="bg1"/>
                  </a:solidFill>
                  <a:latin typeface="Tahoma" pitchFamily="34" charset="0"/>
                  <a:cs typeface="Tahoma" pitchFamily="34" charset="0"/>
                </a:rPr>
                <a:t>x4</a:t>
              </a:r>
              <a:endParaRPr lang="en-US" sz="1400" dirty="0">
                <a:solidFill>
                  <a:schemeClr val="bg1"/>
                </a:solidFill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92" name="Rectangle 91"/>
            <p:cNvSpPr/>
            <p:nvPr/>
          </p:nvSpPr>
          <p:spPr>
            <a:xfrm>
              <a:off x="4800600" y="1981200"/>
              <a:ext cx="381000" cy="381000"/>
            </a:xfrm>
            <a:prstGeom prst="rect">
              <a:avLst/>
            </a:prstGeom>
            <a:solidFill>
              <a:schemeClr val="tx1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chemeClr val="bg1"/>
                  </a:solidFill>
                  <a:latin typeface="Tahoma" pitchFamily="34" charset="0"/>
                  <a:cs typeface="Tahoma" pitchFamily="34" charset="0"/>
                </a:rPr>
                <a:t>x4</a:t>
              </a:r>
              <a:endParaRPr lang="en-US" sz="1400" dirty="0">
                <a:solidFill>
                  <a:schemeClr val="bg1"/>
                </a:solidFill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93" name="Rectangle 92"/>
            <p:cNvSpPr/>
            <p:nvPr/>
          </p:nvSpPr>
          <p:spPr>
            <a:xfrm>
              <a:off x="5257800" y="1981200"/>
              <a:ext cx="381000" cy="381000"/>
            </a:xfrm>
            <a:prstGeom prst="rect">
              <a:avLst/>
            </a:prstGeom>
            <a:solidFill>
              <a:schemeClr val="tx1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chemeClr val="bg1"/>
                  </a:solidFill>
                  <a:latin typeface="Tahoma" pitchFamily="34" charset="0"/>
                  <a:cs typeface="Tahoma" pitchFamily="34" charset="0"/>
                </a:rPr>
                <a:t>x4</a:t>
              </a:r>
              <a:endParaRPr lang="en-US" sz="1400" dirty="0">
                <a:solidFill>
                  <a:schemeClr val="bg1"/>
                </a:solidFill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94" name="Rectangle 93"/>
            <p:cNvSpPr/>
            <p:nvPr/>
          </p:nvSpPr>
          <p:spPr>
            <a:xfrm>
              <a:off x="5715000" y="1981200"/>
              <a:ext cx="381000" cy="381000"/>
            </a:xfrm>
            <a:prstGeom prst="rect">
              <a:avLst/>
            </a:prstGeom>
            <a:solidFill>
              <a:schemeClr val="tx1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chemeClr val="bg1"/>
                  </a:solidFill>
                  <a:latin typeface="Tahoma" pitchFamily="34" charset="0"/>
                  <a:cs typeface="Tahoma" pitchFamily="34" charset="0"/>
                </a:rPr>
                <a:t>x4</a:t>
              </a:r>
              <a:endParaRPr lang="en-US" sz="1400" dirty="0">
                <a:solidFill>
                  <a:schemeClr val="bg1"/>
                </a:solidFill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95" name="Rectangle 94"/>
            <p:cNvSpPr/>
            <p:nvPr/>
          </p:nvSpPr>
          <p:spPr>
            <a:xfrm>
              <a:off x="6172200" y="1981200"/>
              <a:ext cx="381000" cy="381000"/>
            </a:xfrm>
            <a:prstGeom prst="rect">
              <a:avLst/>
            </a:prstGeom>
            <a:solidFill>
              <a:schemeClr val="tx1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chemeClr val="bg1"/>
                  </a:solidFill>
                  <a:latin typeface="Tahoma" pitchFamily="34" charset="0"/>
                  <a:cs typeface="Tahoma" pitchFamily="34" charset="0"/>
                </a:rPr>
                <a:t>x4</a:t>
              </a:r>
              <a:endParaRPr lang="en-US" sz="1400" dirty="0">
                <a:solidFill>
                  <a:schemeClr val="bg1"/>
                </a:solidFill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96" name="Rectangle 95"/>
            <p:cNvSpPr/>
            <p:nvPr/>
          </p:nvSpPr>
          <p:spPr>
            <a:xfrm>
              <a:off x="6629400" y="1981200"/>
              <a:ext cx="381000" cy="381000"/>
            </a:xfrm>
            <a:prstGeom prst="rect">
              <a:avLst/>
            </a:prstGeom>
            <a:solidFill>
              <a:schemeClr val="tx1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chemeClr val="bg1"/>
                  </a:solidFill>
                  <a:latin typeface="Tahoma" pitchFamily="34" charset="0"/>
                  <a:cs typeface="Tahoma" pitchFamily="34" charset="0"/>
                </a:rPr>
                <a:t>x4</a:t>
              </a:r>
              <a:endParaRPr lang="en-US" sz="1400" dirty="0">
                <a:solidFill>
                  <a:schemeClr val="bg1"/>
                </a:solidFill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97" name="Rectangle 96"/>
            <p:cNvSpPr/>
            <p:nvPr/>
          </p:nvSpPr>
          <p:spPr>
            <a:xfrm>
              <a:off x="7086600" y="1981200"/>
              <a:ext cx="381000" cy="381000"/>
            </a:xfrm>
            <a:prstGeom prst="rect">
              <a:avLst/>
            </a:prstGeom>
            <a:solidFill>
              <a:schemeClr val="tx1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chemeClr val="bg1"/>
                  </a:solidFill>
                  <a:latin typeface="Tahoma" pitchFamily="34" charset="0"/>
                  <a:cs typeface="Tahoma" pitchFamily="34" charset="0"/>
                </a:rPr>
                <a:t>x4</a:t>
              </a:r>
              <a:endParaRPr lang="en-US" sz="1400" dirty="0">
                <a:solidFill>
                  <a:schemeClr val="bg1"/>
                </a:solidFill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104" name="Up-Down Arrow 103"/>
            <p:cNvSpPr/>
            <p:nvPr/>
          </p:nvSpPr>
          <p:spPr>
            <a:xfrm>
              <a:off x="304800" y="1524000"/>
              <a:ext cx="228600" cy="457200"/>
            </a:xfrm>
            <a:prstGeom prst="upDownArrow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Up-Down Arrow 104"/>
            <p:cNvSpPr/>
            <p:nvPr/>
          </p:nvSpPr>
          <p:spPr>
            <a:xfrm>
              <a:off x="762000" y="1524000"/>
              <a:ext cx="228600" cy="457200"/>
            </a:xfrm>
            <a:prstGeom prst="upDownArrow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Up-Down Arrow 105"/>
            <p:cNvSpPr/>
            <p:nvPr/>
          </p:nvSpPr>
          <p:spPr>
            <a:xfrm>
              <a:off x="1219200" y="1524000"/>
              <a:ext cx="228600" cy="457200"/>
            </a:xfrm>
            <a:prstGeom prst="upDownArrow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Up-Down Arrow 106"/>
            <p:cNvSpPr/>
            <p:nvPr/>
          </p:nvSpPr>
          <p:spPr>
            <a:xfrm>
              <a:off x="1676400" y="1524000"/>
              <a:ext cx="228600" cy="457200"/>
            </a:xfrm>
            <a:prstGeom prst="upDownArrow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Up-Down Arrow 107"/>
            <p:cNvSpPr/>
            <p:nvPr/>
          </p:nvSpPr>
          <p:spPr>
            <a:xfrm>
              <a:off x="2133600" y="1524000"/>
              <a:ext cx="228600" cy="457200"/>
            </a:xfrm>
            <a:prstGeom prst="upDownArrow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Up-Down Arrow 108"/>
            <p:cNvSpPr/>
            <p:nvPr/>
          </p:nvSpPr>
          <p:spPr>
            <a:xfrm>
              <a:off x="2590800" y="1524000"/>
              <a:ext cx="228600" cy="457200"/>
            </a:xfrm>
            <a:prstGeom prst="upDownArrow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Up-Down Arrow 109"/>
            <p:cNvSpPr/>
            <p:nvPr/>
          </p:nvSpPr>
          <p:spPr>
            <a:xfrm>
              <a:off x="3048000" y="1524000"/>
              <a:ext cx="228600" cy="457200"/>
            </a:xfrm>
            <a:prstGeom prst="upDownArrow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Up-Down Arrow 110"/>
            <p:cNvSpPr/>
            <p:nvPr/>
          </p:nvSpPr>
          <p:spPr>
            <a:xfrm>
              <a:off x="3505200" y="1524000"/>
              <a:ext cx="228600" cy="457200"/>
            </a:xfrm>
            <a:prstGeom prst="upDownArrow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Up-Down Arrow 111"/>
            <p:cNvSpPr/>
            <p:nvPr/>
          </p:nvSpPr>
          <p:spPr>
            <a:xfrm>
              <a:off x="3962400" y="1524000"/>
              <a:ext cx="228600" cy="457200"/>
            </a:xfrm>
            <a:prstGeom prst="upDownArrow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Up-Down Arrow 112"/>
            <p:cNvSpPr/>
            <p:nvPr/>
          </p:nvSpPr>
          <p:spPr>
            <a:xfrm>
              <a:off x="4419600" y="1524000"/>
              <a:ext cx="228600" cy="457200"/>
            </a:xfrm>
            <a:prstGeom prst="upDownArrow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Up-Down Arrow 113"/>
            <p:cNvSpPr/>
            <p:nvPr/>
          </p:nvSpPr>
          <p:spPr>
            <a:xfrm>
              <a:off x="4876800" y="1524000"/>
              <a:ext cx="228600" cy="457200"/>
            </a:xfrm>
            <a:prstGeom prst="upDownArrow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Up-Down Arrow 114"/>
            <p:cNvSpPr/>
            <p:nvPr/>
          </p:nvSpPr>
          <p:spPr>
            <a:xfrm>
              <a:off x="5334000" y="1524000"/>
              <a:ext cx="228600" cy="457200"/>
            </a:xfrm>
            <a:prstGeom prst="upDownArrow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Up-Down Arrow 115"/>
            <p:cNvSpPr/>
            <p:nvPr/>
          </p:nvSpPr>
          <p:spPr>
            <a:xfrm>
              <a:off x="5791200" y="1524000"/>
              <a:ext cx="228600" cy="457200"/>
            </a:xfrm>
            <a:prstGeom prst="upDownArrow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Up-Down Arrow 116"/>
            <p:cNvSpPr/>
            <p:nvPr/>
          </p:nvSpPr>
          <p:spPr>
            <a:xfrm>
              <a:off x="6248400" y="1524000"/>
              <a:ext cx="228600" cy="457200"/>
            </a:xfrm>
            <a:prstGeom prst="upDownArrow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Up-Down Arrow 117"/>
            <p:cNvSpPr/>
            <p:nvPr/>
          </p:nvSpPr>
          <p:spPr>
            <a:xfrm>
              <a:off x="6705600" y="1524000"/>
              <a:ext cx="228600" cy="457200"/>
            </a:xfrm>
            <a:prstGeom prst="upDownArrow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Up-Down Arrow 118"/>
            <p:cNvSpPr/>
            <p:nvPr/>
          </p:nvSpPr>
          <p:spPr>
            <a:xfrm>
              <a:off x="7162800" y="1524000"/>
              <a:ext cx="228600" cy="457200"/>
            </a:xfrm>
            <a:prstGeom prst="upDownArrow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Rectangle 119"/>
            <p:cNvSpPr/>
            <p:nvPr/>
          </p:nvSpPr>
          <p:spPr>
            <a:xfrm>
              <a:off x="7543800" y="1981200"/>
              <a:ext cx="381000" cy="381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chemeClr val="bg1"/>
                  </a:solidFill>
                  <a:latin typeface="Tahoma" pitchFamily="34" charset="0"/>
                  <a:cs typeface="Tahoma" pitchFamily="34" charset="0"/>
                </a:rPr>
                <a:t>x4</a:t>
              </a:r>
              <a:endParaRPr lang="en-US" sz="1400" dirty="0">
                <a:solidFill>
                  <a:schemeClr val="bg1"/>
                </a:solidFill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121" name="Up-Down Arrow 120"/>
            <p:cNvSpPr/>
            <p:nvPr/>
          </p:nvSpPr>
          <p:spPr>
            <a:xfrm>
              <a:off x="7620000" y="1524000"/>
              <a:ext cx="228600" cy="457200"/>
            </a:xfrm>
            <a:prstGeom prst="upDownArrow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Rectangle 121"/>
            <p:cNvSpPr/>
            <p:nvPr/>
          </p:nvSpPr>
          <p:spPr>
            <a:xfrm>
              <a:off x="8001000" y="1981200"/>
              <a:ext cx="381000" cy="381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chemeClr val="bg1"/>
                  </a:solidFill>
                  <a:latin typeface="Tahoma" pitchFamily="34" charset="0"/>
                  <a:cs typeface="Tahoma" pitchFamily="34" charset="0"/>
                </a:rPr>
                <a:t>x4</a:t>
              </a:r>
              <a:endParaRPr lang="en-US" sz="1400" dirty="0">
                <a:solidFill>
                  <a:schemeClr val="bg1"/>
                </a:solidFill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123" name="Up-Down Arrow 122"/>
            <p:cNvSpPr/>
            <p:nvPr/>
          </p:nvSpPr>
          <p:spPr>
            <a:xfrm>
              <a:off x="8077200" y="1524000"/>
              <a:ext cx="228600" cy="457200"/>
            </a:xfrm>
            <a:prstGeom prst="upDownArrow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24" name="Straight Connector 123"/>
            <p:cNvCxnSpPr/>
            <p:nvPr/>
          </p:nvCxnSpPr>
          <p:spPr>
            <a:xfrm>
              <a:off x="152400" y="1524000"/>
              <a:ext cx="8305800" cy="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Standard DIMMs – Cont’d</a:t>
            </a:r>
            <a:endParaRPr lang="en-US" dirty="0"/>
          </a:p>
        </p:txBody>
      </p:sp>
      <p:sp>
        <p:nvSpPr>
          <p:cNvPr id="110" name="Content Placeholder 109"/>
          <p:cNvSpPr>
            <a:spLocks noGrp="1"/>
          </p:cNvSpPr>
          <p:nvPr>
            <p:ph idx="1"/>
          </p:nvPr>
        </p:nvSpPr>
        <p:spPr>
          <a:xfrm>
            <a:off x="152400" y="1295400"/>
            <a:ext cx="8915400" cy="2057400"/>
          </a:xfrm>
        </p:spPr>
        <p:txBody>
          <a:bodyPr/>
          <a:lstStyle/>
          <a:p>
            <a:r>
              <a:rPr lang="en-US" dirty="0" smtClean="0"/>
              <a:t>8 x8 DRAMs per rank in Non-ECC DIMMs</a:t>
            </a:r>
          </a:p>
          <a:p>
            <a:r>
              <a:rPr lang="en-US" dirty="0" smtClean="0"/>
              <a:t>9 x8 DRAMs per rank in ECC DIMMs </a:t>
            </a:r>
          </a:p>
          <a:p>
            <a:r>
              <a:rPr lang="en-US" dirty="0" smtClean="0"/>
              <a:t>x8 consumes 30% less power than x4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30B40-9C9D-45F1-8041-80A8CB8CB50B}" type="slidenum">
              <a:rPr lang="en-US" smtClean="0"/>
              <a:pPr/>
              <a:t>61</a:t>
            </a:fld>
            <a:endParaRPr lang="en-US"/>
          </a:p>
        </p:txBody>
      </p:sp>
      <p:grpSp>
        <p:nvGrpSpPr>
          <p:cNvPr id="105" name="Group 104"/>
          <p:cNvGrpSpPr/>
          <p:nvPr/>
        </p:nvGrpSpPr>
        <p:grpSpPr>
          <a:xfrm>
            <a:off x="76200" y="3669268"/>
            <a:ext cx="7543800" cy="990600"/>
            <a:chOff x="76200" y="3429000"/>
            <a:chExt cx="7543800" cy="990600"/>
          </a:xfrm>
        </p:grpSpPr>
        <p:sp>
          <p:nvSpPr>
            <p:cNvPr id="46" name="Rectangle 45"/>
            <p:cNvSpPr/>
            <p:nvPr/>
          </p:nvSpPr>
          <p:spPr>
            <a:xfrm>
              <a:off x="76200" y="3657600"/>
              <a:ext cx="7543800" cy="762000"/>
            </a:xfrm>
            <a:prstGeom prst="rect">
              <a:avLst/>
            </a:prstGeom>
            <a:solidFill>
              <a:schemeClr val="bg1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Rectangle 46"/>
            <p:cNvSpPr/>
            <p:nvPr/>
          </p:nvSpPr>
          <p:spPr>
            <a:xfrm>
              <a:off x="228600" y="3886200"/>
              <a:ext cx="838200" cy="381000"/>
            </a:xfrm>
            <a:prstGeom prst="rect">
              <a:avLst/>
            </a:prstGeom>
            <a:solidFill>
              <a:schemeClr val="tx1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chemeClr val="bg1"/>
                  </a:solidFill>
                  <a:latin typeface="Tahoma" pitchFamily="34" charset="0"/>
                  <a:cs typeface="Tahoma" pitchFamily="34" charset="0"/>
                </a:rPr>
                <a:t>x8</a:t>
              </a:r>
              <a:endParaRPr lang="en-US" sz="1400" dirty="0">
                <a:solidFill>
                  <a:schemeClr val="bg1"/>
                </a:solidFill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48" name="Up-Down Arrow 47"/>
            <p:cNvSpPr/>
            <p:nvPr/>
          </p:nvSpPr>
          <p:spPr>
            <a:xfrm>
              <a:off x="457200" y="3429000"/>
              <a:ext cx="381000" cy="457200"/>
            </a:xfrm>
            <a:prstGeom prst="upDownArrow">
              <a:avLst>
                <a:gd name="adj1" fmla="val 50000"/>
                <a:gd name="adj2" fmla="val 30606"/>
              </a:avLst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Rectangle 48"/>
            <p:cNvSpPr/>
            <p:nvPr/>
          </p:nvSpPr>
          <p:spPr>
            <a:xfrm>
              <a:off x="1143000" y="3886200"/>
              <a:ext cx="838200" cy="381000"/>
            </a:xfrm>
            <a:prstGeom prst="rect">
              <a:avLst/>
            </a:prstGeom>
            <a:solidFill>
              <a:schemeClr val="tx1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chemeClr val="bg1"/>
                  </a:solidFill>
                  <a:latin typeface="Tahoma" pitchFamily="34" charset="0"/>
                  <a:cs typeface="Tahoma" pitchFamily="34" charset="0"/>
                </a:rPr>
                <a:t>x8</a:t>
              </a:r>
              <a:endParaRPr lang="en-US" sz="1400" dirty="0">
                <a:solidFill>
                  <a:schemeClr val="bg1"/>
                </a:solidFill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50" name="Up-Down Arrow 49"/>
            <p:cNvSpPr/>
            <p:nvPr/>
          </p:nvSpPr>
          <p:spPr>
            <a:xfrm>
              <a:off x="1371600" y="3429000"/>
              <a:ext cx="381000" cy="457200"/>
            </a:xfrm>
            <a:prstGeom prst="upDownArrow">
              <a:avLst>
                <a:gd name="adj1" fmla="val 50000"/>
                <a:gd name="adj2" fmla="val 30606"/>
              </a:avLst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Rectangle 50"/>
            <p:cNvSpPr/>
            <p:nvPr/>
          </p:nvSpPr>
          <p:spPr>
            <a:xfrm>
              <a:off x="2057400" y="3886200"/>
              <a:ext cx="838200" cy="381000"/>
            </a:xfrm>
            <a:prstGeom prst="rect">
              <a:avLst/>
            </a:prstGeom>
            <a:solidFill>
              <a:schemeClr val="tx1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chemeClr val="bg1"/>
                  </a:solidFill>
                  <a:latin typeface="Tahoma" pitchFamily="34" charset="0"/>
                  <a:cs typeface="Tahoma" pitchFamily="34" charset="0"/>
                </a:rPr>
                <a:t>x8</a:t>
              </a:r>
              <a:endParaRPr lang="en-US" sz="1400" dirty="0">
                <a:solidFill>
                  <a:schemeClr val="bg1"/>
                </a:solidFill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52" name="Up-Down Arrow 51"/>
            <p:cNvSpPr/>
            <p:nvPr/>
          </p:nvSpPr>
          <p:spPr>
            <a:xfrm>
              <a:off x="2286000" y="3429000"/>
              <a:ext cx="381000" cy="457200"/>
            </a:xfrm>
            <a:prstGeom prst="upDownArrow">
              <a:avLst>
                <a:gd name="adj1" fmla="val 50000"/>
                <a:gd name="adj2" fmla="val 30606"/>
              </a:avLst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Rectangle 52"/>
            <p:cNvSpPr/>
            <p:nvPr/>
          </p:nvSpPr>
          <p:spPr>
            <a:xfrm>
              <a:off x="2971800" y="3886200"/>
              <a:ext cx="838200" cy="381000"/>
            </a:xfrm>
            <a:prstGeom prst="rect">
              <a:avLst/>
            </a:prstGeom>
            <a:solidFill>
              <a:schemeClr val="tx1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chemeClr val="bg1"/>
                  </a:solidFill>
                  <a:latin typeface="Tahoma" pitchFamily="34" charset="0"/>
                  <a:cs typeface="Tahoma" pitchFamily="34" charset="0"/>
                </a:rPr>
                <a:t>x8</a:t>
              </a:r>
              <a:endParaRPr lang="en-US" sz="1400" dirty="0">
                <a:solidFill>
                  <a:schemeClr val="bg1"/>
                </a:solidFill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54" name="Up-Down Arrow 53"/>
            <p:cNvSpPr/>
            <p:nvPr/>
          </p:nvSpPr>
          <p:spPr>
            <a:xfrm>
              <a:off x="3200400" y="3429000"/>
              <a:ext cx="381000" cy="457200"/>
            </a:xfrm>
            <a:prstGeom prst="upDownArrow">
              <a:avLst>
                <a:gd name="adj1" fmla="val 50000"/>
                <a:gd name="adj2" fmla="val 30606"/>
              </a:avLst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Rectangle 54"/>
            <p:cNvSpPr/>
            <p:nvPr/>
          </p:nvSpPr>
          <p:spPr>
            <a:xfrm>
              <a:off x="3886200" y="3886200"/>
              <a:ext cx="838200" cy="381000"/>
            </a:xfrm>
            <a:prstGeom prst="rect">
              <a:avLst/>
            </a:prstGeom>
            <a:solidFill>
              <a:schemeClr val="tx1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chemeClr val="bg1"/>
                  </a:solidFill>
                  <a:latin typeface="Tahoma" pitchFamily="34" charset="0"/>
                  <a:cs typeface="Tahoma" pitchFamily="34" charset="0"/>
                </a:rPr>
                <a:t>x8</a:t>
              </a:r>
              <a:endParaRPr lang="en-US" sz="1400" dirty="0">
                <a:solidFill>
                  <a:schemeClr val="bg1"/>
                </a:solidFill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56" name="Up-Down Arrow 55"/>
            <p:cNvSpPr/>
            <p:nvPr/>
          </p:nvSpPr>
          <p:spPr>
            <a:xfrm>
              <a:off x="4114800" y="3429000"/>
              <a:ext cx="381000" cy="457200"/>
            </a:xfrm>
            <a:prstGeom prst="upDownArrow">
              <a:avLst>
                <a:gd name="adj1" fmla="val 50000"/>
                <a:gd name="adj2" fmla="val 30606"/>
              </a:avLst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Rectangle 56"/>
            <p:cNvSpPr/>
            <p:nvPr/>
          </p:nvSpPr>
          <p:spPr>
            <a:xfrm>
              <a:off x="4800600" y="3886200"/>
              <a:ext cx="838200" cy="381000"/>
            </a:xfrm>
            <a:prstGeom prst="rect">
              <a:avLst/>
            </a:prstGeom>
            <a:solidFill>
              <a:schemeClr val="tx1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chemeClr val="bg1"/>
                  </a:solidFill>
                  <a:latin typeface="Tahoma" pitchFamily="34" charset="0"/>
                  <a:cs typeface="Tahoma" pitchFamily="34" charset="0"/>
                </a:rPr>
                <a:t>x8</a:t>
              </a:r>
              <a:endParaRPr lang="en-US" sz="1400" dirty="0">
                <a:solidFill>
                  <a:schemeClr val="bg1"/>
                </a:solidFill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58" name="Up-Down Arrow 57"/>
            <p:cNvSpPr/>
            <p:nvPr/>
          </p:nvSpPr>
          <p:spPr>
            <a:xfrm>
              <a:off x="5029200" y="3429000"/>
              <a:ext cx="381000" cy="457200"/>
            </a:xfrm>
            <a:prstGeom prst="upDownArrow">
              <a:avLst>
                <a:gd name="adj1" fmla="val 50000"/>
                <a:gd name="adj2" fmla="val 30606"/>
              </a:avLst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Rectangle 58"/>
            <p:cNvSpPr/>
            <p:nvPr/>
          </p:nvSpPr>
          <p:spPr>
            <a:xfrm>
              <a:off x="5715000" y="3886200"/>
              <a:ext cx="838200" cy="381000"/>
            </a:xfrm>
            <a:prstGeom prst="rect">
              <a:avLst/>
            </a:prstGeom>
            <a:solidFill>
              <a:schemeClr val="tx1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chemeClr val="bg1"/>
                  </a:solidFill>
                  <a:latin typeface="Tahoma" pitchFamily="34" charset="0"/>
                  <a:cs typeface="Tahoma" pitchFamily="34" charset="0"/>
                </a:rPr>
                <a:t>x8</a:t>
              </a:r>
              <a:endParaRPr lang="en-US" sz="1400" dirty="0">
                <a:solidFill>
                  <a:schemeClr val="bg1"/>
                </a:solidFill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60" name="Up-Down Arrow 59"/>
            <p:cNvSpPr/>
            <p:nvPr/>
          </p:nvSpPr>
          <p:spPr>
            <a:xfrm>
              <a:off x="5943600" y="3429000"/>
              <a:ext cx="381000" cy="457200"/>
            </a:xfrm>
            <a:prstGeom prst="upDownArrow">
              <a:avLst>
                <a:gd name="adj1" fmla="val 50000"/>
                <a:gd name="adj2" fmla="val 30606"/>
              </a:avLst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Rectangle 60"/>
            <p:cNvSpPr/>
            <p:nvPr/>
          </p:nvSpPr>
          <p:spPr>
            <a:xfrm>
              <a:off x="6629400" y="3886200"/>
              <a:ext cx="838200" cy="381000"/>
            </a:xfrm>
            <a:prstGeom prst="rect">
              <a:avLst/>
            </a:prstGeom>
            <a:solidFill>
              <a:schemeClr val="tx1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chemeClr val="bg1"/>
                  </a:solidFill>
                  <a:latin typeface="Tahoma" pitchFamily="34" charset="0"/>
                  <a:cs typeface="Tahoma" pitchFamily="34" charset="0"/>
                </a:rPr>
                <a:t>x8</a:t>
              </a:r>
              <a:endParaRPr lang="en-US" sz="1400" dirty="0">
                <a:solidFill>
                  <a:schemeClr val="bg1"/>
                </a:solidFill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62" name="Up-Down Arrow 61"/>
            <p:cNvSpPr/>
            <p:nvPr/>
          </p:nvSpPr>
          <p:spPr>
            <a:xfrm>
              <a:off x="6858000" y="3429000"/>
              <a:ext cx="381000" cy="457200"/>
            </a:xfrm>
            <a:prstGeom prst="upDownArrow">
              <a:avLst>
                <a:gd name="adj1" fmla="val 50000"/>
                <a:gd name="adj2" fmla="val 30606"/>
              </a:avLst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3" name="Straight Connector 62"/>
            <p:cNvCxnSpPr/>
            <p:nvPr/>
          </p:nvCxnSpPr>
          <p:spPr>
            <a:xfrm>
              <a:off x="152400" y="3429000"/>
              <a:ext cx="7467600" cy="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4" name="TextBox 63"/>
          <p:cNvSpPr txBox="1"/>
          <p:nvPr/>
        </p:nvSpPr>
        <p:spPr>
          <a:xfrm>
            <a:off x="457200" y="3364468"/>
            <a:ext cx="6934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  <a:latin typeface="Verdana" pitchFamily="34" charset="0"/>
              </a:rPr>
              <a:t>64bit-wide data bus</a:t>
            </a:r>
            <a:endParaRPr lang="en-US" sz="1400" dirty="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381000" y="4659868"/>
            <a:ext cx="6934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Verdana" pitchFamily="34" charset="0"/>
              </a:rPr>
              <a:t>x8 Non-ECC DIMM</a:t>
            </a:r>
            <a:endParaRPr lang="en-US" dirty="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457200" y="5193268"/>
            <a:ext cx="6934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  <a:latin typeface="Verdana" pitchFamily="34" charset="0"/>
              </a:rPr>
              <a:t>72bit-wide data bus</a:t>
            </a:r>
            <a:endParaRPr lang="en-US" sz="1400" dirty="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381000" y="6488668"/>
            <a:ext cx="6934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Verdana" pitchFamily="34" charset="0"/>
              </a:rPr>
              <a:t>x8 ECC DIMM</a:t>
            </a:r>
            <a:endParaRPr lang="en-US" dirty="0">
              <a:solidFill>
                <a:schemeClr val="bg1"/>
              </a:solidFill>
              <a:latin typeface="Verdana" pitchFamily="34" charset="0"/>
            </a:endParaRPr>
          </a:p>
        </p:txBody>
      </p:sp>
      <p:grpSp>
        <p:nvGrpSpPr>
          <p:cNvPr id="77" name="Group 76"/>
          <p:cNvGrpSpPr/>
          <p:nvPr/>
        </p:nvGrpSpPr>
        <p:grpSpPr>
          <a:xfrm>
            <a:off x="76200" y="5498068"/>
            <a:ext cx="8458200" cy="990600"/>
            <a:chOff x="76200" y="3429000"/>
            <a:chExt cx="8458200" cy="990600"/>
          </a:xfrm>
        </p:grpSpPr>
        <p:sp>
          <p:nvSpPr>
            <p:cNvPr id="78" name="Rectangle 77"/>
            <p:cNvSpPr/>
            <p:nvPr/>
          </p:nvSpPr>
          <p:spPr>
            <a:xfrm>
              <a:off x="76200" y="3657600"/>
              <a:ext cx="8458200" cy="762000"/>
            </a:xfrm>
            <a:prstGeom prst="rect">
              <a:avLst/>
            </a:prstGeom>
            <a:solidFill>
              <a:schemeClr val="bg1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Rectangle 78"/>
            <p:cNvSpPr/>
            <p:nvPr/>
          </p:nvSpPr>
          <p:spPr>
            <a:xfrm>
              <a:off x="228600" y="3886200"/>
              <a:ext cx="838200" cy="381000"/>
            </a:xfrm>
            <a:prstGeom prst="rect">
              <a:avLst/>
            </a:prstGeom>
            <a:solidFill>
              <a:schemeClr val="tx1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chemeClr val="bg1"/>
                  </a:solidFill>
                  <a:latin typeface="Tahoma" pitchFamily="34" charset="0"/>
                  <a:cs typeface="Tahoma" pitchFamily="34" charset="0"/>
                </a:rPr>
                <a:t>x8</a:t>
              </a:r>
              <a:endParaRPr lang="en-US" sz="1400" dirty="0">
                <a:solidFill>
                  <a:schemeClr val="bg1"/>
                </a:solidFill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80" name="Up-Down Arrow 79"/>
            <p:cNvSpPr/>
            <p:nvPr/>
          </p:nvSpPr>
          <p:spPr>
            <a:xfrm>
              <a:off x="457200" y="3429000"/>
              <a:ext cx="381000" cy="457200"/>
            </a:xfrm>
            <a:prstGeom prst="upDownArrow">
              <a:avLst>
                <a:gd name="adj1" fmla="val 50000"/>
                <a:gd name="adj2" fmla="val 30606"/>
              </a:avLst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Rectangle 80"/>
            <p:cNvSpPr/>
            <p:nvPr/>
          </p:nvSpPr>
          <p:spPr>
            <a:xfrm>
              <a:off x="1143000" y="3886200"/>
              <a:ext cx="838200" cy="381000"/>
            </a:xfrm>
            <a:prstGeom prst="rect">
              <a:avLst/>
            </a:prstGeom>
            <a:solidFill>
              <a:schemeClr val="tx1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chemeClr val="bg1"/>
                  </a:solidFill>
                  <a:latin typeface="Tahoma" pitchFamily="34" charset="0"/>
                  <a:cs typeface="Tahoma" pitchFamily="34" charset="0"/>
                </a:rPr>
                <a:t>x8</a:t>
              </a:r>
              <a:endParaRPr lang="en-US" sz="1400" dirty="0">
                <a:solidFill>
                  <a:schemeClr val="bg1"/>
                </a:solidFill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82" name="Up-Down Arrow 81"/>
            <p:cNvSpPr/>
            <p:nvPr/>
          </p:nvSpPr>
          <p:spPr>
            <a:xfrm>
              <a:off x="1371600" y="3429000"/>
              <a:ext cx="381000" cy="457200"/>
            </a:xfrm>
            <a:prstGeom prst="upDownArrow">
              <a:avLst>
                <a:gd name="adj1" fmla="val 50000"/>
                <a:gd name="adj2" fmla="val 30606"/>
              </a:avLst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Rectangle 85"/>
            <p:cNvSpPr/>
            <p:nvPr/>
          </p:nvSpPr>
          <p:spPr>
            <a:xfrm>
              <a:off x="2057400" y="3886200"/>
              <a:ext cx="838200" cy="381000"/>
            </a:xfrm>
            <a:prstGeom prst="rect">
              <a:avLst/>
            </a:prstGeom>
            <a:solidFill>
              <a:schemeClr val="tx1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chemeClr val="bg1"/>
                  </a:solidFill>
                  <a:latin typeface="Tahoma" pitchFamily="34" charset="0"/>
                  <a:cs typeface="Tahoma" pitchFamily="34" charset="0"/>
                </a:rPr>
                <a:t>x8</a:t>
              </a:r>
              <a:endParaRPr lang="en-US" sz="1400" dirty="0">
                <a:solidFill>
                  <a:schemeClr val="bg1"/>
                </a:solidFill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87" name="Up-Down Arrow 86"/>
            <p:cNvSpPr/>
            <p:nvPr/>
          </p:nvSpPr>
          <p:spPr>
            <a:xfrm>
              <a:off x="2286000" y="3429000"/>
              <a:ext cx="381000" cy="457200"/>
            </a:xfrm>
            <a:prstGeom prst="upDownArrow">
              <a:avLst>
                <a:gd name="adj1" fmla="val 50000"/>
                <a:gd name="adj2" fmla="val 30606"/>
              </a:avLst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Rectangle 87"/>
            <p:cNvSpPr/>
            <p:nvPr/>
          </p:nvSpPr>
          <p:spPr>
            <a:xfrm>
              <a:off x="2971800" y="3886200"/>
              <a:ext cx="838200" cy="381000"/>
            </a:xfrm>
            <a:prstGeom prst="rect">
              <a:avLst/>
            </a:prstGeom>
            <a:solidFill>
              <a:schemeClr val="tx1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chemeClr val="bg1"/>
                  </a:solidFill>
                  <a:latin typeface="Tahoma" pitchFamily="34" charset="0"/>
                  <a:cs typeface="Tahoma" pitchFamily="34" charset="0"/>
                </a:rPr>
                <a:t>x8</a:t>
              </a:r>
              <a:endParaRPr lang="en-US" sz="1400" dirty="0">
                <a:solidFill>
                  <a:schemeClr val="bg1"/>
                </a:solidFill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89" name="Up-Down Arrow 88"/>
            <p:cNvSpPr/>
            <p:nvPr/>
          </p:nvSpPr>
          <p:spPr>
            <a:xfrm>
              <a:off x="3200400" y="3429000"/>
              <a:ext cx="381000" cy="457200"/>
            </a:xfrm>
            <a:prstGeom prst="upDownArrow">
              <a:avLst>
                <a:gd name="adj1" fmla="val 50000"/>
                <a:gd name="adj2" fmla="val 30606"/>
              </a:avLst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Rectangle 89"/>
            <p:cNvSpPr/>
            <p:nvPr/>
          </p:nvSpPr>
          <p:spPr>
            <a:xfrm>
              <a:off x="3886200" y="3886200"/>
              <a:ext cx="838200" cy="381000"/>
            </a:xfrm>
            <a:prstGeom prst="rect">
              <a:avLst/>
            </a:prstGeom>
            <a:solidFill>
              <a:schemeClr val="tx1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chemeClr val="bg1"/>
                  </a:solidFill>
                  <a:latin typeface="Tahoma" pitchFamily="34" charset="0"/>
                  <a:cs typeface="Tahoma" pitchFamily="34" charset="0"/>
                </a:rPr>
                <a:t>x8</a:t>
              </a:r>
              <a:endParaRPr lang="en-US" sz="1400" dirty="0">
                <a:solidFill>
                  <a:schemeClr val="bg1"/>
                </a:solidFill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91" name="Up-Down Arrow 90"/>
            <p:cNvSpPr/>
            <p:nvPr/>
          </p:nvSpPr>
          <p:spPr>
            <a:xfrm>
              <a:off x="4114800" y="3429000"/>
              <a:ext cx="381000" cy="457200"/>
            </a:xfrm>
            <a:prstGeom prst="upDownArrow">
              <a:avLst>
                <a:gd name="adj1" fmla="val 50000"/>
                <a:gd name="adj2" fmla="val 30606"/>
              </a:avLst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Rectangle 91"/>
            <p:cNvSpPr/>
            <p:nvPr/>
          </p:nvSpPr>
          <p:spPr>
            <a:xfrm>
              <a:off x="4800600" y="3886200"/>
              <a:ext cx="838200" cy="381000"/>
            </a:xfrm>
            <a:prstGeom prst="rect">
              <a:avLst/>
            </a:prstGeom>
            <a:solidFill>
              <a:schemeClr val="tx1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chemeClr val="bg1"/>
                  </a:solidFill>
                  <a:latin typeface="Tahoma" pitchFamily="34" charset="0"/>
                  <a:cs typeface="Tahoma" pitchFamily="34" charset="0"/>
                </a:rPr>
                <a:t>x8</a:t>
              </a:r>
              <a:endParaRPr lang="en-US" sz="1400" dirty="0">
                <a:solidFill>
                  <a:schemeClr val="bg1"/>
                </a:solidFill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93" name="Up-Down Arrow 92"/>
            <p:cNvSpPr/>
            <p:nvPr/>
          </p:nvSpPr>
          <p:spPr>
            <a:xfrm>
              <a:off x="5029200" y="3429000"/>
              <a:ext cx="381000" cy="457200"/>
            </a:xfrm>
            <a:prstGeom prst="upDownArrow">
              <a:avLst>
                <a:gd name="adj1" fmla="val 50000"/>
                <a:gd name="adj2" fmla="val 30606"/>
              </a:avLst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Rectangle 93"/>
            <p:cNvSpPr/>
            <p:nvPr/>
          </p:nvSpPr>
          <p:spPr>
            <a:xfrm>
              <a:off x="5715000" y="3886200"/>
              <a:ext cx="838200" cy="381000"/>
            </a:xfrm>
            <a:prstGeom prst="rect">
              <a:avLst/>
            </a:prstGeom>
            <a:solidFill>
              <a:schemeClr val="tx1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chemeClr val="bg1"/>
                  </a:solidFill>
                  <a:latin typeface="Tahoma" pitchFamily="34" charset="0"/>
                  <a:cs typeface="Tahoma" pitchFamily="34" charset="0"/>
                </a:rPr>
                <a:t>x8</a:t>
              </a:r>
              <a:endParaRPr lang="en-US" sz="1400" dirty="0">
                <a:solidFill>
                  <a:schemeClr val="bg1"/>
                </a:solidFill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95" name="Up-Down Arrow 94"/>
            <p:cNvSpPr/>
            <p:nvPr/>
          </p:nvSpPr>
          <p:spPr>
            <a:xfrm>
              <a:off x="5943600" y="3429000"/>
              <a:ext cx="381000" cy="457200"/>
            </a:xfrm>
            <a:prstGeom prst="upDownArrow">
              <a:avLst>
                <a:gd name="adj1" fmla="val 50000"/>
                <a:gd name="adj2" fmla="val 30606"/>
              </a:avLst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Rectangle 95"/>
            <p:cNvSpPr/>
            <p:nvPr/>
          </p:nvSpPr>
          <p:spPr>
            <a:xfrm>
              <a:off x="6629400" y="3886200"/>
              <a:ext cx="838200" cy="381000"/>
            </a:xfrm>
            <a:prstGeom prst="rect">
              <a:avLst/>
            </a:prstGeom>
            <a:solidFill>
              <a:schemeClr val="tx1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chemeClr val="bg1"/>
                  </a:solidFill>
                  <a:latin typeface="Tahoma" pitchFamily="34" charset="0"/>
                  <a:cs typeface="Tahoma" pitchFamily="34" charset="0"/>
                </a:rPr>
                <a:t>x8</a:t>
              </a:r>
              <a:endParaRPr lang="en-US" sz="1400" dirty="0">
                <a:solidFill>
                  <a:schemeClr val="bg1"/>
                </a:solidFill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97" name="Up-Down Arrow 96"/>
            <p:cNvSpPr/>
            <p:nvPr/>
          </p:nvSpPr>
          <p:spPr>
            <a:xfrm>
              <a:off x="6858000" y="3429000"/>
              <a:ext cx="381000" cy="457200"/>
            </a:xfrm>
            <a:prstGeom prst="upDownArrow">
              <a:avLst>
                <a:gd name="adj1" fmla="val 50000"/>
                <a:gd name="adj2" fmla="val 30606"/>
              </a:avLst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Rectangle 106"/>
            <p:cNvSpPr/>
            <p:nvPr/>
          </p:nvSpPr>
          <p:spPr>
            <a:xfrm>
              <a:off x="7543800" y="3886200"/>
              <a:ext cx="838200" cy="381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chemeClr val="bg1"/>
                  </a:solidFill>
                  <a:latin typeface="Tahoma" pitchFamily="34" charset="0"/>
                  <a:cs typeface="Tahoma" pitchFamily="34" charset="0"/>
                </a:rPr>
                <a:t>x8</a:t>
              </a:r>
              <a:endParaRPr lang="en-US" sz="1400" dirty="0">
                <a:solidFill>
                  <a:schemeClr val="bg1"/>
                </a:solidFill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108" name="Up-Down Arrow 107"/>
            <p:cNvSpPr/>
            <p:nvPr/>
          </p:nvSpPr>
          <p:spPr>
            <a:xfrm>
              <a:off x="7772400" y="3429000"/>
              <a:ext cx="381000" cy="457200"/>
            </a:xfrm>
            <a:prstGeom prst="upDownArrow">
              <a:avLst>
                <a:gd name="adj1" fmla="val 50000"/>
                <a:gd name="adj2" fmla="val 30606"/>
              </a:avLst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9" name="Straight Connector 108"/>
            <p:cNvCxnSpPr/>
            <p:nvPr/>
          </p:nvCxnSpPr>
          <p:spPr>
            <a:xfrm>
              <a:off x="152400" y="3429000"/>
              <a:ext cx="8382000" cy="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Standard DIMMs – Cont’d</a:t>
            </a:r>
            <a:endParaRPr lang="en-US" dirty="0"/>
          </a:p>
        </p:txBody>
      </p:sp>
      <p:sp>
        <p:nvSpPr>
          <p:cNvPr id="91" name="Content Placeholder 90"/>
          <p:cNvSpPr>
            <a:spLocks noGrp="1"/>
          </p:cNvSpPr>
          <p:nvPr>
            <p:ph idx="1"/>
          </p:nvPr>
        </p:nvSpPr>
        <p:spPr>
          <a:xfrm>
            <a:off x="152400" y="1295400"/>
            <a:ext cx="8915400" cy="19050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4 x16 DRAMs per rank in Non-ECC DIMMs</a:t>
            </a:r>
          </a:p>
          <a:p>
            <a:r>
              <a:rPr lang="en-US" dirty="0" smtClean="0"/>
              <a:t>No x16 ECC DIMMs</a:t>
            </a:r>
          </a:p>
          <a:p>
            <a:r>
              <a:rPr lang="en-US" dirty="0" smtClean="0"/>
              <a:t>More power efficient than x8 DRAMs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30B40-9C9D-45F1-8041-80A8CB8CB50B}" type="slidenum">
              <a:rPr lang="en-US" smtClean="0"/>
              <a:pPr/>
              <a:t>62</a:t>
            </a:fld>
            <a:endParaRPr lang="en-US"/>
          </a:p>
        </p:txBody>
      </p:sp>
      <p:sp>
        <p:nvSpPr>
          <p:cNvPr id="80" name="TextBox 79"/>
          <p:cNvSpPr txBox="1"/>
          <p:nvPr/>
        </p:nvSpPr>
        <p:spPr>
          <a:xfrm>
            <a:off x="381000" y="6019800"/>
            <a:ext cx="6934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  <a:latin typeface="Verdana" pitchFamily="34" charset="0"/>
              </a:rPr>
              <a:t>NO x16 ECC DIMM</a:t>
            </a:r>
            <a:endParaRPr lang="en-US" sz="2400" b="1" dirty="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381000" y="3364468"/>
            <a:ext cx="6934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  <a:latin typeface="Verdana" pitchFamily="34" charset="0"/>
              </a:rPr>
              <a:t>64bit-wide data bus</a:t>
            </a:r>
            <a:endParaRPr lang="en-US" sz="1400" dirty="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304800" y="4659868"/>
            <a:ext cx="6934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Verdana" pitchFamily="34" charset="0"/>
              </a:rPr>
              <a:t>x16 Non-ECC DIMM</a:t>
            </a:r>
            <a:endParaRPr lang="en-US" dirty="0">
              <a:solidFill>
                <a:schemeClr val="bg1"/>
              </a:solidFill>
              <a:latin typeface="Verdana" pitchFamily="34" charset="0"/>
            </a:endParaRPr>
          </a:p>
        </p:txBody>
      </p:sp>
      <p:grpSp>
        <p:nvGrpSpPr>
          <p:cNvPr id="71" name="Group 70"/>
          <p:cNvGrpSpPr/>
          <p:nvPr/>
        </p:nvGrpSpPr>
        <p:grpSpPr>
          <a:xfrm>
            <a:off x="76200" y="3655168"/>
            <a:ext cx="7543800" cy="1004700"/>
            <a:chOff x="76200" y="5483968"/>
            <a:chExt cx="7543800" cy="1004700"/>
          </a:xfrm>
        </p:grpSpPr>
        <p:sp>
          <p:nvSpPr>
            <p:cNvPr id="76" name="Rectangle 75"/>
            <p:cNvSpPr/>
            <p:nvPr/>
          </p:nvSpPr>
          <p:spPr>
            <a:xfrm>
              <a:off x="76200" y="5726668"/>
              <a:ext cx="7543800" cy="762000"/>
            </a:xfrm>
            <a:prstGeom prst="rect">
              <a:avLst/>
            </a:prstGeom>
            <a:solidFill>
              <a:schemeClr val="bg1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Rectangle 78"/>
            <p:cNvSpPr/>
            <p:nvPr/>
          </p:nvSpPr>
          <p:spPr>
            <a:xfrm>
              <a:off x="228600" y="5955268"/>
              <a:ext cx="1752600" cy="381000"/>
            </a:xfrm>
            <a:prstGeom prst="rect">
              <a:avLst/>
            </a:prstGeom>
            <a:solidFill>
              <a:schemeClr val="tx1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chemeClr val="bg1"/>
                  </a:solidFill>
                  <a:latin typeface="Tahoma" pitchFamily="34" charset="0"/>
                  <a:cs typeface="Tahoma" pitchFamily="34" charset="0"/>
                </a:rPr>
                <a:t>x16</a:t>
              </a:r>
              <a:endParaRPr lang="en-US" sz="1400" dirty="0">
                <a:solidFill>
                  <a:schemeClr val="bg1"/>
                </a:solidFill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83" name="Up-Down Arrow 82"/>
            <p:cNvSpPr/>
            <p:nvPr/>
          </p:nvSpPr>
          <p:spPr>
            <a:xfrm>
              <a:off x="914400" y="5486400"/>
              <a:ext cx="381000" cy="457200"/>
            </a:xfrm>
            <a:prstGeom prst="upDownArrow">
              <a:avLst>
                <a:gd name="adj1" fmla="val 50000"/>
                <a:gd name="adj2" fmla="val 30606"/>
              </a:avLst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Rectangle 83"/>
            <p:cNvSpPr/>
            <p:nvPr/>
          </p:nvSpPr>
          <p:spPr>
            <a:xfrm>
              <a:off x="2057400" y="5952836"/>
              <a:ext cx="1752600" cy="381000"/>
            </a:xfrm>
            <a:prstGeom prst="rect">
              <a:avLst/>
            </a:prstGeom>
            <a:solidFill>
              <a:schemeClr val="tx1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chemeClr val="bg1"/>
                  </a:solidFill>
                  <a:latin typeface="Tahoma" pitchFamily="34" charset="0"/>
                  <a:cs typeface="Tahoma" pitchFamily="34" charset="0"/>
                </a:rPr>
                <a:t>x16</a:t>
              </a:r>
              <a:endParaRPr lang="en-US" sz="1400" dirty="0">
                <a:solidFill>
                  <a:schemeClr val="bg1"/>
                </a:solidFill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85" name="Up-Down Arrow 84"/>
            <p:cNvSpPr/>
            <p:nvPr/>
          </p:nvSpPr>
          <p:spPr>
            <a:xfrm>
              <a:off x="2743200" y="5483968"/>
              <a:ext cx="381000" cy="457200"/>
            </a:xfrm>
            <a:prstGeom prst="upDownArrow">
              <a:avLst>
                <a:gd name="adj1" fmla="val 50000"/>
                <a:gd name="adj2" fmla="val 30606"/>
              </a:avLst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Rectangle 85"/>
            <p:cNvSpPr/>
            <p:nvPr/>
          </p:nvSpPr>
          <p:spPr>
            <a:xfrm>
              <a:off x="3886200" y="5959640"/>
              <a:ext cx="1752600" cy="381000"/>
            </a:xfrm>
            <a:prstGeom prst="rect">
              <a:avLst/>
            </a:prstGeom>
            <a:solidFill>
              <a:schemeClr val="tx1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chemeClr val="bg1"/>
                  </a:solidFill>
                  <a:latin typeface="Tahoma" pitchFamily="34" charset="0"/>
                  <a:cs typeface="Tahoma" pitchFamily="34" charset="0"/>
                </a:rPr>
                <a:t>x16</a:t>
              </a:r>
              <a:endParaRPr lang="en-US" sz="1400" dirty="0">
                <a:solidFill>
                  <a:schemeClr val="bg1"/>
                </a:solidFill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87" name="Up-Down Arrow 86"/>
            <p:cNvSpPr/>
            <p:nvPr/>
          </p:nvSpPr>
          <p:spPr>
            <a:xfrm>
              <a:off x="4572000" y="5490772"/>
              <a:ext cx="381000" cy="457200"/>
            </a:xfrm>
            <a:prstGeom prst="upDownArrow">
              <a:avLst>
                <a:gd name="adj1" fmla="val 50000"/>
                <a:gd name="adj2" fmla="val 30606"/>
              </a:avLst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Rectangle 87"/>
            <p:cNvSpPr/>
            <p:nvPr/>
          </p:nvSpPr>
          <p:spPr>
            <a:xfrm>
              <a:off x="5715000" y="5957208"/>
              <a:ext cx="1752600" cy="381000"/>
            </a:xfrm>
            <a:prstGeom prst="rect">
              <a:avLst/>
            </a:prstGeom>
            <a:solidFill>
              <a:schemeClr val="tx1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chemeClr val="bg1"/>
                  </a:solidFill>
                  <a:latin typeface="Tahoma" pitchFamily="34" charset="0"/>
                  <a:cs typeface="Tahoma" pitchFamily="34" charset="0"/>
                </a:rPr>
                <a:t>x16</a:t>
              </a:r>
              <a:endParaRPr lang="en-US" sz="1400" dirty="0">
                <a:solidFill>
                  <a:schemeClr val="bg1"/>
                </a:solidFill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89" name="Up-Down Arrow 88"/>
            <p:cNvSpPr/>
            <p:nvPr/>
          </p:nvSpPr>
          <p:spPr>
            <a:xfrm>
              <a:off x="6400800" y="5488340"/>
              <a:ext cx="381000" cy="457200"/>
            </a:xfrm>
            <a:prstGeom prst="upDownArrow">
              <a:avLst>
                <a:gd name="adj1" fmla="val 50000"/>
                <a:gd name="adj2" fmla="val 30606"/>
              </a:avLst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0" name="Straight Connector 89"/>
            <p:cNvCxnSpPr/>
            <p:nvPr/>
          </p:nvCxnSpPr>
          <p:spPr>
            <a:xfrm>
              <a:off x="152400" y="5498068"/>
              <a:ext cx="7467600" cy="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Configurations</a:t>
            </a:r>
            <a:endParaRPr lang="en-US" dirty="0"/>
          </a:p>
        </p:txBody>
      </p:sp>
      <p:sp>
        <p:nvSpPr>
          <p:cNvPr id="25" name="Content Placeholder 24"/>
          <p:cNvSpPr>
            <a:spLocks noGrp="1"/>
          </p:cNvSpPr>
          <p:nvPr>
            <p:ph idx="1"/>
          </p:nvPr>
        </p:nvSpPr>
        <p:spPr>
          <a:xfrm>
            <a:off x="152400" y="1295400"/>
            <a:ext cx="8915400" cy="3733800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/>
              <a:t>Baseline x4</a:t>
            </a:r>
          </a:p>
          <a:p>
            <a:pPr lvl="1"/>
            <a:r>
              <a:rPr lang="en-US" sz="2400" dirty="0" smtClean="0"/>
              <a:t>Traditional uniform Chip-Kill</a:t>
            </a:r>
          </a:p>
          <a:p>
            <a:pPr lvl="1"/>
            <a:r>
              <a:rPr lang="en-US" sz="2400" dirty="0" smtClean="0"/>
              <a:t>Note: x8 Chip-Kill is not practical </a:t>
            </a:r>
          </a:p>
          <a:p>
            <a:pPr lvl="2"/>
            <a:endParaRPr lang="en-US" sz="2000" dirty="0" smtClean="0"/>
          </a:p>
          <a:p>
            <a:r>
              <a:rPr lang="en-US" sz="2800" dirty="0" smtClean="0"/>
              <a:t>Virtualized ECC</a:t>
            </a:r>
          </a:p>
          <a:p>
            <a:pPr lvl="1"/>
            <a:r>
              <a:rPr lang="en-US" sz="2400" dirty="0" smtClean="0"/>
              <a:t>ECC x4</a:t>
            </a:r>
          </a:p>
          <a:p>
            <a:pPr lvl="2"/>
            <a:r>
              <a:rPr lang="en-US" sz="2000" dirty="0" smtClean="0"/>
              <a:t>Save 8 data pins</a:t>
            </a:r>
          </a:p>
          <a:p>
            <a:pPr lvl="1"/>
            <a:r>
              <a:rPr lang="en-US" sz="2400" dirty="0" smtClean="0"/>
              <a:t>ECC x8	</a:t>
            </a:r>
          </a:p>
          <a:p>
            <a:pPr lvl="2"/>
            <a:r>
              <a:rPr lang="en-US" sz="2000" dirty="0" smtClean="0"/>
              <a:t>Use more energy efficient x8 DRAM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30B40-9C9D-45F1-8041-80A8CB8CB50B}" type="slidenum">
              <a:rPr lang="en-US" smtClean="0"/>
              <a:pPr/>
              <a:t>63</a:t>
            </a:fld>
            <a:endParaRPr lang="en-US"/>
          </a:p>
        </p:txBody>
      </p:sp>
      <p:sp>
        <p:nvSpPr>
          <p:cNvPr id="7" name="Up-Down Arrow 6"/>
          <p:cNvSpPr/>
          <p:nvPr/>
        </p:nvSpPr>
        <p:spPr>
          <a:xfrm>
            <a:off x="990600" y="5791200"/>
            <a:ext cx="228600" cy="609600"/>
          </a:xfrm>
          <a:prstGeom prst="upDownArrow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  <a:latin typeface="Verdana" pitchFamily="34" charset="0"/>
            </a:endParaRPr>
          </a:p>
        </p:txBody>
      </p:sp>
      <p:sp>
        <p:nvSpPr>
          <p:cNvPr id="8" name="Up-Down Arrow 7"/>
          <p:cNvSpPr/>
          <p:nvPr/>
        </p:nvSpPr>
        <p:spPr>
          <a:xfrm>
            <a:off x="2133600" y="5791200"/>
            <a:ext cx="228600" cy="609600"/>
          </a:xfrm>
          <a:prstGeom prst="upDownArrow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  <a:latin typeface="Verdana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57200" y="5410200"/>
            <a:ext cx="23622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  <a:latin typeface="Verdana" pitchFamily="34" charset="0"/>
              </a:rPr>
              <a:t>128bit data</a:t>
            </a:r>
          </a:p>
          <a:p>
            <a:pPr algn="ctr"/>
            <a:r>
              <a:rPr lang="en-US" sz="1200" dirty="0" smtClean="0">
                <a:solidFill>
                  <a:schemeClr val="tx1"/>
                </a:solidFill>
                <a:latin typeface="Verdana" pitchFamily="34" charset="0"/>
              </a:rPr>
              <a:t>16bit ECC</a:t>
            </a:r>
            <a:endParaRPr lang="en-US" sz="1200" dirty="0">
              <a:solidFill>
                <a:schemeClr val="tx1"/>
              </a:solidFill>
              <a:latin typeface="Verdana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57200" y="5029200"/>
            <a:ext cx="236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Verdana" pitchFamily="34" charset="0"/>
              </a:rPr>
              <a:t>Baseline x4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57200" y="6400800"/>
            <a:ext cx="1143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  <a:latin typeface="Verdana" pitchFamily="34" charset="0"/>
              </a:rPr>
              <a:t>x4 ECC DIMM</a:t>
            </a:r>
            <a:endParaRPr lang="en-US" sz="1200" dirty="0">
              <a:solidFill>
                <a:schemeClr val="tx1"/>
              </a:solidFill>
              <a:latin typeface="Verdana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429000" y="6400800"/>
            <a:ext cx="1143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  <a:latin typeface="Verdana" pitchFamily="34" charset="0"/>
              </a:rPr>
              <a:t>x4 ECC DIMM</a:t>
            </a:r>
            <a:endParaRPr lang="en-US" sz="1200" dirty="0">
              <a:solidFill>
                <a:schemeClr val="tx1"/>
              </a:solidFill>
              <a:latin typeface="Verdana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676400" y="6400800"/>
            <a:ext cx="1143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  <a:latin typeface="Verdana" pitchFamily="34" charset="0"/>
              </a:rPr>
              <a:t>x4 ECC DIMM</a:t>
            </a:r>
            <a:endParaRPr lang="en-US" sz="1200" dirty="0">
              <a:solidFill>
                <a:schemeClr val="tx1"/>
              </a:solidFill>
              <a:latin typeface="Verdana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648200" y="6400800"/>
            <a:ext cx="1143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  <a:latin typeface="Verdana" pitchFamily="34" charset="0"/>
              </a:rPr>
              <a:t>x4 Non ECC DIMM</a:t>
            </a:r>
            <a:endParaRPr lang="en-US" sz="1200" dirty="0">
              <a:solidFill>
                <a:schemeClr val="tx1"/>
              </a:solidFill>
              <a:latin typeface="Verdana" pitchFamily="34" charset="0"/>
            </a:endParaRPr>
          </a:p>
        </p:txBody>
      </p:sp>
      <p:sp>
        <p:nvSpPr>
          <p:cNvPr id="15" name="Up-Down Arrow 14"/>
          <p:cNvSpPr/>
          <p:nvPr/>
        </p:nvSpPr>
        <p:spPr>
          <a:xfrm>
            <a:off x="3962400" y="5791200"/>
            <a:ext cx="228600" cy="609600"/>
          </a:xfrm>
          <a:prstGeom prst="upDownArrow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  <a:latin typeface="Verdana" pitchFamily="34" charset="0"/>
            </a:endParaRPr>
          </a:p>
        </p:txBody>
      </p:sp>
      <p:sp>
        <p:nvSpPr>
          <p:cNvPr id="16" name="Up-Down Arrow 15"/>
          <p:cNvSpPr/>
          <p:nvPr/>
        </p:nvSpPr>
        <p:spPr>
          <a:xfrm>
            <a:off x="5105400" y="5791200"/>
            <a:ext cx="228600" cy="609600"/>
          </a:xfrm>
          <a:prstGeom prst="upDownArrow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  <a:latin typeface="Verdana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429000" y="5410200"/>
            <a:ext cx="23622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  <a:latin typeface="Verdana" pitchFamily="34" charset="0"/>
              </a:rPr>
              <a:t>128bit data</a:t>
            </a:r>
          </a:p>
          <a:p>
            <a:pPr algn="ctr"/>
            <a:r>
              <a:rPr lang="en-US" sz="1200" dirty="0" smtClean="0">
                <a:solidFill>
                  <a:schemeClr val="tx1"/>
                </a:solidFill>
                <a:latin typeface="Verdana" pitchFamily="34" charset="0"/>
              </a:rPr>
              <a:t>8bit ECC</a:t>
            </a:r>
            <a:endParaRPr lang="en-US" sz="1200" dirty="0">
              <a:solidFill>
                <a:schemeClr val="tx1"/>
              </a:solidFill>
              <a:latin typeface="Verdana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6248400" y="6400800"/>
            <a:ext cx="1143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  <a:latin typeface="Verdana" pitchFamily="34" charset="0"/>
              </a:rPr>
              <a:t>x8 ECC DIMM</a:t>
            </a:r>
            <a:endParaRPr lang="en-US" sz="1200" dirty="0">
              <a:solidFill>
                <a:schemeClr val="tx1"/>
              </a:solidFill>
              <a:latin typeface="Verdana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7467600" y="6400800"/>
            <a:ext cx="1143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  <a:latin typeface="Verdana" pitchFamily="34" charset="0"/>
              </a:rPr>
              <a:t>x8 ECC DIMM</a:t>
            </a:r>
            <a:endParaRPr lang="en-US" sz="1200" dirty="0">
              <a:solidFill>
                <a:schemeClr val="tx1"/>
              </a:solidFill>
              <a:latin typeface="Verdana" pitchFamily="34" charset="0"/>
            </a:endParaRPr>
          </a:p>
        </p:txBody>
      </p:sp>
      <p:sp>
        <p:nvSpPr>
          <p:cNvPr id="20" name="Up-Down Arrow 19"/>
          <p:cNvSpPr/>
          <p:nvPr/>
        </p:nvSpPr>
        <p:spPr>
          <a:xfrm>
            <a:off x="6781800" y="5791200"/>
            <a:ext cx="228600" cy="609600"/>
          </a:xfrm>
          <a:prstGeom prst="upDownArrow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  <a:latin typeface="Verdana" pitchFamily="34" charset="0"/>
            </a:endParaRPr>
          </a:p>
        </p:txBody>
      </p:sp>
      <p:sp>
        <p:nvSpPr>
          <p:cNvPr id="21" name="Up-Down Arrow 20"/>
          <p:cNvSpPr/>
          <p:nvPr/>
        </p:nvSpPr>
        <p:spPr>
          <a:xfrm>
            <a:off x="7924800" y="5791200"/>
            <a:ext cx="228600" cy="609600"/>
          </a:xfrm>
          <a:prstGeom prst="upDownArrow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  <a:latin typeface="Verdana" pitchFamily="34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6248400" y="5410200"/>
            <a:ext cx="23622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  <a:latin typeface="Verdana" pitchFamily="34" charset="0"/>
              </a:rPr>
              <a:t>128bit data</a:t>
            </a:r>
          </a:p>
          <a:p>
            <a:pPr algn="ctr"/>
            <a:r>
              <a:rPr lang="en-US" sz="1200" dirty="0" smtClean="0">
                <a:solidFill>
                  <a:schemeClr val="tx1"/>
                </a:solidFill>
                <a:latin typeface="Verdana" pitchFamily="34" charset="0"/>
              </a:rPr>
              <a:t>16bit ECC</a:t>
            </a:r>
            <a:endParaRPr lang="en-US" sz="1200" dirty="0">
              <a:solidFill>
                <a:schemeClr val="tx1"/>
              </a:solidFill>
              <a:latin typeface="Verdana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429000" y="5029200"/>
            <a:ext cx="236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Verdana" pitchFamily="34" charset="0"/>
              </a:rPr>
              <a:t>ECC x4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6248400" y="5029200"/>
            <a:ext cx="236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Verdana" pitchFamily="34" charset="0"/>
              </a:rPr>
              <a:t>ECC x8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Symbol based error code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b-bit symbol</a:t>
            </a:r>
          </a:p>
          <a:p>
            <a:r>
              <a:rPr lang="en-US" dirty="0" smtClean="0"/>
              <a:t>GF(2^b) based arithmetic</a:t>
            </a:r>
          </a:p>
          <a:p>
            <a:r>
              <a:rPr lang="en-US" dirty="0" smtClean="0"/>
              <a:t>Simple rules</a:t>
            </a:r>
          </a:p>
          <a:p>
            <a:pPr lvl="1"/>
            <a:r>
              <a:rPr lang="en-US" dirty="0" smtClean="0"/>
              <a:t>1 check symbol</a:t>
            </a:r>
          </a:p>
          <a:p>
            <a:pPr lvl="2"/>
            <a:r>
              <a:rPr lang="en-US" dirty="0" smtClean="0"/>
              <a:t>1 symbol error detect</a:t>
            </a:r>
          </a:p>
          <a:p>
            <a:pPr lvl="1"/>
            <a:r>
              <a:rPr lang="en-US" dirty="0" smtClean="0"/>
              <a:t>2 check symbols</a:t>
            </a:r>
          </a:p>
          <a:p>
            <a:pPr lvl="2"/>
            <a:r>
              <a:rPr lang="en-US" dirty="0" smtClean="0"/>
              <a:t>1 symbol error correct</a:t>
            </a:r>
          </a:p>
          <a:p>
            <a:pPr lvl="2"/>
            <a:r>
              <a:rPr lang="en-US" dirty="0" smtClean="0"/>
              <a:t>2 symbol error detect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3 check symbols</a:t>
            </a:r>
          </a:p>
          <a:p>
            <a:pPr lvl="2"/>
            <a:r>
              <a:rPr lang="en-US" dirty="0" smtClean="0">
                <a:solidFill>
                  <a:srgbClr val="FF0000"/>
                </a:solidFill>
              </a:rPr>
              <a:t>1 symbol error correct + 2 symbol error detect</a:t>
            </a:r>
          </a:p>
          <a:p>
            <a:pPr lvl="2"/>
            <a:r>
              <a:rPr lang="en-US" dirty="0" smtClean="0">
                <a:solidFill>
                  <a:srgbClr val="FF0000"/>
                </a:solidFill>
              </a:rPr>
              <a:t>3 symbol error detect</a:t>
            </a:r>
          </a:p>
          <a:p>
            <a:pPr lvl="1"/>
            <a:r>
              <a:rPr lang="en-US" dirty="0" smtClean="0"/>
              <a:t>4 check symbols</a:t>
            </a:r>
          </a:p>
          <a:p>
            <a:pPr lvl="2"/>
            <a:r>
              <a:rPr lang="en-US" dirty="0" smtClean="0"/>
              <a:t>2 symbol error correct + 2 symbol error detect</a:t>
            </a:r>
          </a:p>
          <a:p>
            <a:pPr lvl="2"/>
            <a:r>
              <a:rPr lang="en-US" dirty="0" smtClean="0"/>
              <a:t>4 symbol error detect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3 check symbol error code provides Chip-Kill-Correct</a:t>
            </a:r>
          </a:p>
          <a:p>
            <a:pPr lvl="1"/>
            <a:r>
              <a:rPr lang="en-US" dirty="0" smtClean="0"/>
              <a:t>Max codeword length: 2^b+2 symbols</a:t>
            </a:r>
          </a:p>
          <a:p>
            <a:pPr lvl="2"/>
            <a:r>
              <a:rPr lang="en-US" dirty="0" smtClean="0"/>
              <a:t>b=4: 60bit data + 12bit ECC</a:t>
            </a:r>
          </a:p>
          <a:p>
            <a:pPr lvl="2"/>
            <a:r>
              <a:rPr lang="en-US" dirty="0" smtClean="0"/>
              <a:t>b=8: 2008bit data + 24bit ECC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30B40-9C9D-45F1-8041-80A8CB8CB50B}" type="slidenum">
              <a:rPr lang="en-US" smtClean="0"/>
              <a:pPr/>
              <a:t>64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Uniform ECC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30B40-9C9D-45F1-8041-80A8CB8CB50B}" type="slidenum">
              <a:rPr lang="en-US" smtClean="0"/>
              <a:pPr/>
              <a:t>7</a:t>
            </a:fld>
            <a:endParaRPr lang="en-US" dirty="0"/>
          </a:p>
        </p:txBody>
      </p:sp>
      <p:cxnSp>
        <p:nvCxnSpPr>
          <p:cNvPr id="6" name="Straight Arrow Connector 5"/>
          <p:cNvCxnSpPr>
            <a:stCxn id="15" idx="2"/>
            <a:endCxn id="28" idx="0"/>
          </p:cNvCxnSpPr>
          <p:nvPr/>
        </p:nvCxnSpPr>
        <p:spPr>
          <a:xfrm rot="5400000">
            <a:off x="1914555" y="2866935"/>
            <a:ext cx="2266890" cy="1588"/>
          </a:xfrm>
          <a:prstGeom prst="straightConnector1">
            <a:avLst/>
          </a:prstGeom>
          <a:ln>
            <a:solidFill>
              <a:schemeClr val="bg1"/>
            </a:solidFill>
            <a:tailEnd type="triangle" w="lg" len="lg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 bwMode="blackWhite">
          <a:xfrm>
            <a:off x="6858000" y="1295400"/>
            <a:ext cx="1447800" cy="5181600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6705600" y="990600"/>
            <a:ext cx="22860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600" dirty="0" smtClean="0">
                <a:solidFill>
                  <a:schemeClr val="bg1"/>
                </a:solidFill>
                <a:latin typeface="Verdana" pitchFamily="34" charset="0"/>
                <a:cs typeface="Arial" charset="0"/>
              </a:rPr>
              <a:t>Physical Memory</a:t>
            </a:r>
            <a:endParaRPr lang="en-US" sz="1600" dirty="0">
              <a:solidFill>
                <a:schemeClr val="bg1"/>
              </a:solidFill>
              <a:latin typeface="Verdana" pitchFamily="34" charset="0"/>
              <a:cs typeface="Arial" charset="0"/>
            </a:endParaRPr>
          </a:p>
        </p:txBody>
      </p:sp>
      <p:sp>
        <p:nvSpPr>
          <p:cNvPr id="9" name="Rectangle 8"/>
          <p:cNvSpPr/>
          <p:nvPr/>
        </p:nvSpPr>
        <p:spPr bwMode="blackWhite">
          <a:xfrm>
            <a:off x="6858000" y="1828800"/>
            <a:ext cx="1447800" cy="990600"/>
          </a:xfrm>
          <a:prstGeom prst="rect">
            <a:avLst/>
          </a:prstGeom>
          <a:solidFill>
            <a:schemeClr val="tx1"/>
          </a:solidFill>
          <a:ln>
            <a:solidFill>
              <a:schemeClr val="tx1">
                <a:lumMod val="50000"/>
                <a:lumOff val="50000"/>
              </a:schemeClr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0" y="2286000"/>
            <a:ext cx="1447800" cy="2286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 bwMode="blackWhite">
          <a:xfrm flipH="1">
            <a:off x="8305800" y="1295400"/>
            <a:ext cx="609600" cy="5181600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8305800" y="2286000"/>
            <a:ext cx="609600" cy="2286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6858000" y="6477000"/>
            <a:ext cx="14478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  <a:latin typeface="Verdana" pitchFamily="34" charset="0"/>
                <a:cs typeface="Arial" charset="0"/>
              </a:rPr>
              <a:t>Data</a:t>
            </a:r>
            <a:endParaRPr lang="en-US" sz="1400" dirty="0">
              <a:solidFill>
                <a:schemeClr val="bg1"/>
              </a:solidFill>
              <a:latin typeface="Verdana" pitchFamily="34" charset="0"/>
              <a:cs typeface="Arial" charset="0"/>
            </a:endParaRP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8229600" y="6477000"/>
            <a:ext cx="6096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  <a:latin typeface="Verdana" pitchFamily="34" charset="0"/>
                <a:cs typeface="Arial" charset="0"/>
              </a:rPr>
              <a:t>ECC</a:t>
            </a:r>
            <a:endParaRPr lang="en-US" sz="1400" dirty="0">
              <a:solidFill>
                <a:schemeClr val="bg1"/>
              </a:solidFill>
              <a:latin typeface="Verdana" pitchFamily="34" charset="0"/>
              <a:cs typeface="Arial" charset="0"/>
            </a:endParaRPr>
          </a:p>
        </p:txBody>
      </p:sp>
      <p:sp>
        <p:nvSpPr>
          <p:cNvPr id="15" name="Rectangle 14"/>
          <p:cNvSpPr/>
          <p:nvPr/>
        </p:nvSpPr>
        <p:spPr bwMode="ltGray">
          <a:xfrm>
            <a:off x="1981200" y="1352490"/>
            <a:ext cx="2133600" cy="381000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Verdana" pitchFamily="34" charset="0"/>
              </a:rPr>
              <a:t>VPN</a:t>
            </a:r>
            <a:endParaRPr lang="en-US" dirty="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1905000" y="2362200"/>
            <a:ext cx="1447800" cy="7620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bg1"/>
                </a:solidFill>
                <a:latin typeface="Verdana" pitchFamily="34" charset="0"/>
              </a:rPr>
              <a:t>Virtual Memory</a:t>
            </a:r>
            <a:endParaRPr lang="en-US" sz="1400" dirty="0">
              <a:solidFill>
                <a:schemeClr val="bg1"/>
              </a:solidFill>
              <a:latin typeface="Verdana" pitchFamily="34" charset="0"/>
            </a:endParaRPr>
          </a:p>
        </p:txBody>
      </p:sp>
      <p:cxnSp>
        <p:nvCxnSpPr>
          <p:cNvPr id="19" name="Elbow Connector 18"/>
          <p:cNvCxnSpPr>
            <a:stCxn id="25" idx="2"/>
          </p:cNvCxnSpPr>
          <p:nvPr/>
        </p:nvCxnSpPr>
        <p:spPr>
          <a:xfrm rot="5400000">
            <a:off x="3438555" y="2866935"/>
            <a:ext cx="2266890" cy="1588"/>
          </a:xfrm>
          <a:prstGeom prst="bentConnector3">
            <a:avLst>
              <a:gd name="adj1" fmla="val 50000"/>
            </a:avLst>
          </a:prstGeom>
          <a:ln>
            <a:solidFill>
              <a:schemeClr val="bg1"/>
            </a:solidFill>
            <a:tailEnd type="triangle" w="lg" len="lg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1295400" y="1333380"/>
            <a:ext cx="6858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000" dirty="0" smtClean="0">
                <a:solidFill>
                  <a:schemeClr val="bg1"/>
                </a:solidFill>
                <a:latin typeface="Verdana" pitchFamily="34" charset="0"/>
                <a:cs typeface="Arial" charset="0"/>
              </a:rPr>
              <a:t>VA</a:t>
            </a:r>
            <a:endParaRPr lang="en-US" sz="2000" dirty="0">
              <a:solidFill>
                <a:schemeClr val="bg1"/>
              </a:solidFill>
              <a:latin typeface="Verdana" pitchFamily="34" charset="0"/>
              <a:cs typeface="Arial" charset="0"/>
            </a:endParaRPr>
          </a:p>
        </p:txBody>
      </p:sp>
      <p:sp>
        <p:nvSpPr>
          <p:cNvPr id="25" name="Rectangle 24"/>
          <p:cNvSpPr/>
          <p:nvPr/>
        </p:nvSpPr>
        <p:spPr bwMode="ltGray">
          <a:xfrm>
            <a:off x="4114800" y="1352490"/>
            <a:ext cx="914400" cy="381000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bg1"/>
                </a:solidFill>
                <a:latin typeface="Verdana" pitchFamily="34" charset="0"/>
              </a:rPr>
              <a:t>offset</a:t>
            </a:r>
            <a:endParaRPr lang="en-US" sz="1400" dirty="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28" name="Rectangle 27"/>
          <p:cNvSpPr/>
          <p:nvPr/>
        </p:nvSpPr>
        <p:spPr bwMode="ltGray">
          <a:xfrm>
            <a:off x="1981200" y="4000380"/>
            <a:ext cx="2133600" cy="381000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Verdana" pitchFamily="34" charset="0"/>
              </a:rPr>
              <a:t>PFN</a:t>
            </a:r>
            <a:endParaRPr lang="en-US" dirty="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29" name="Rectangle 28"/>
          <p:cNvSpPr/>
          <p:nvPr/>
        </p:nvSpPr>
        <p:spPr bwMode="ltGray">
          <a:xfrm>
            <a:off x="4114800" y="4000380"/>
            <a:ext cx="914400" cy="381000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bg1"/>
                </a:solidFill>
                <a:latin typeface="Verdana" pitchFamily="34" charset="0"/>
              </a:rPr>
              <a:t>offset</a:t>
            </a:r>
            <a:endParaRPr lang="en-US" sz="1400" dirty="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30" name="TextBox 29"/>
          <p:cNvSpPr txBox="1">
            <a:spLocks noChangeArrowheads="1"/>
          </p:cNvSpPr>
          <p:nvPr/>
        </p:nvSpPr>
        <p:spPr bwMode="auto">
          <a:xfrm>
            <a:off x="1295400" y="4000380"/>
            <a:ext cx="6858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000" dirty="0" smtClean="0">
                <a:solidFill>
                  <a:schemeClr val="bg1"/>
                </a:solidFill>
                <a:latin typeface="Verdana" pitchFamily="34" charset="0"/>
                <a:cs typeface="Arial" charset="0"/>
              </a:rPr>
              <a:t>PA</a:t>
            </a:r>
            <a:endParaRPr lang="en-US" sz="2000" dirty="0">
              <a:solidFill>
                <a:schemeClr val="bg1"/>
              </a:solidFill>
              <a:latin typeface="Verdana" pitchFamily="34" charset="0"/>
              <a:cs typeface="Arial" charset="0"/>
            </a:endParaRPr>
          </a:p>
        </p:txBody>
      </p:sp>
      <p:sp>
        <p:nvSpPr>
          <p:cNvPr id="31" name="Rectangle 30"/>
          <p:cNvSpPr/>
          <p:nvPr/>
        </p:nvSpPr>
        <p:spPr bwMode="ltGray">
          <a:xfrm>
            <a:off x="1981200" y="4000380"/>
            <a:ext cx="3048000" cy="381000"/>
          </a:xfrm>
          <a:prstGeom prst="rect">
            <a:avLst/>
          </a:prstGeom>
          <a:noFill/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  <a:latin typeface="Verdana" pitchFamily="34" charset="0"/>
            </a:endParaRPr>
          </a:p>
        </p:txBody>
      </p:sp>
      <p:cxnSp>
        <p:nvCxnSpPr>
          <p:cNvPr id="33" name="Elbow Connector 32"/>
          <p:cNvCxnSpPr>
            <a:stCxn id="31" idx="3"/>
            <a:endCxn id="10" idx="1"/>
          </p:cNvCxnSpPr>
          <p:nvPr/>
        </p:nvCxnSpPr>
        <p:spPr>
          <a:xfrm flipV="1">
            <a:off x="5029200" y="2400300"/>
            <a:ext cx="1828800" cy="1790580"/>
          </a:xfrm>
          <a:prstGeom prst="bentConnector3">
            <a:avLst>
              <a:gd name="adj1" fmla="val 50000"/>
            </a:avLst>
          </a:prstGeom>
          <a:ln>
            <a:solidFill>
              <a:schemeClr val="bg1"/>
            </a:solidFill>
            <a:tailEnd type="triangle" w="lg" len="lg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4" name="TextBox 43"/>
          <p:cNvSpPr txBox="1">
            <a:spLocks noChangeArrowheads="1"/>
          </p:cNvSpPr>
          <p:nvPr/>
        </p:nvSpPr>
        <p:spPr bwMode="auto">
          <a:xfrm>
            <a:off x="6781800" y="1551801"/>
            <a:ext cx="11430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  <a:latin typeface="Verdana" pitchFamily="34" charset="0"/>
                <a:cs typeface="Arial" charset="0"/>
              </a:rPr>
              <a:t>Page Frame</a:t>
            </a:r>
            <a:endParaRPr lang="en-US" sz="1200" dirty="0">
              <a:solidFill>
                <a:schemeClr val="bg1">
                  <a:lumMod val="50000"/>
                </a:schemeClr>
              </a:solidFill>
              <a:latin typeface="Verdana" pitchFamily="34" charset="0"/>
              <a:cs typeface="Arial" charset="0"/>
            </a:endParaRPr>
          </a:p>
        </p:txBody>
      </p:sp>
      <p:sp>
        <p:nvSpPr>
          <p:cNvPr id="46" name="TextBox 45"/>
          <p:cNvSpPr txBox="1">
            <a:spLocks noChangeArrowheads="1"/>
          </p:cNvSpPr>
          <p:nvPr/>
        </p:nvSpPr>
        <p:spPr bwMode="auto">
          <a:xfrm>
            <a:off x="6019800" y="2057400"/>
            <a:ext cx="6858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000" dirty="0" smtClean="0">
                <a:solidFill>
                  <a:schemeClr val="bg1"/>
                </a:solidFill>
                <a:latin typeface="Verdana" pitchFamily="34" charset="0"/>
                <a:cs typeface="Arial" charset="0"/>
              </a:rPr>
              <a:t>PA</a:t>
            </a:r>
            <a:endParaRPr lang="en-US" sz="2000" dirty="0">
              <a:solidFill>
                <a:schemeClr val="bg1"/>
              </a:solidFill>
              <a:latin typeface="Verdana" pitchFamily="34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Virtualized ECC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30B40-9C9D-45F1-8041-80A8CB8CB50B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 bwMode="blackWhite">
          <a:xfrm>
            <a:off x="6858000" y="1295400"/>
            <a:ext cx="1447800" cy="5181600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6705600" y="990600"/>
            <a:ext cx="22860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600" dirty="0" smtClean="0">
                <a:solidFill>
                  <a:schemeClr val="bg1"/>
                </a:solidFill>
                <a:latin typeface="Verdana" pitchFamily="34" charset="0"/>
                <a:cs typeface="Arial" charset="0"/>
              </a:rPr>
              <a:t>Physical Memory</a:t>
            </a:r>
            <a:endParaRPr lang="en-US" sz="1600" dirty="0">
              <a:solidFill>
                <a:schemeClr val="bg1"/>
              </a:solidFill>
              <a:latin typeface="Verdana" pitchFamily="34" charset="0"/>
              <a:cs typeface="Arial" charset="0"/>
            </a:endParaRPr>
          </a:p>
        </p:txBody>
      </p:sp>
      <p:sp>
        <p:nvSpPr>
          <p:cNvPr id="9" name="Rectangle 8"/>
          <p:cNvSpPr/>
          <p:nvPr/>
        </p:nvSpPr>
        <p:spPr bwMode="blackWhite">
          <a:xfrm>
            <a:off x="6858000" y="1828800"/>
            <a:ext cx="1447800" cy="990600"/>
          </a:xfrm>
          <a:prstGeom prst="rect">
            <a:avLst/>
          </a:prstGeom>
          <a:solidFill>
            <a:schemeClr val="tx1"/>
          </a:solidFill>
          <a:ln>
            <a:solidFill>
              <a:schemeClr val="tx1">
                <a:lumMod val="50000"/>
                <a:lumOff val="50000"/>
              </a:schemeClr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0" y="2286000"/>
            <a:ext cx="1447800" cy="2286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 flipH="1">
            <a:off x="8305800" y="1295400"/>
            <a:ext cx="609600" cy="5181600"/>
          </a:xfrm>
          <a:prstGeom prst="rect">
            <a:avLst/>
          </a:prstGeom>
          <a:noFill/>
          <a:ln w="12700">
            <a:solidFill>
              <a:schemeClr val="bg1">
                <a:lumMod val="65000"/>
              </a:schemeClr>
            </a:solidFill>
            <a:prstDash val="sys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6858000" y="6477000"/>
            <a:ext cx="14478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  <a:latin typeface="Verdana" pitchFamily="34" charset="0"/>
                <a:cs typeface="Arial" charset="0"/>
              </a:rPr>
              <a:t>Data</a:t>
            </a:r>
            <a:endParaRPr lang="en-US" sz="1400" dirty="0">
              <a:solidFill>
                <a:schemeClr val="bg1"/>
              </a:solidFill>
              <a:latin typeface="Verdana" pitchFamily="34" charset="0"/>
              <a:cs typeface="Arial" charset="0"/>
            </a:endParaRP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8077200" y="6477000"/>
            <a:ext cx="6858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  <a:latin typeface="Verdana" pitchFamily="34" charset="0"/>
                <a:cs typeface="Arial" charset="0"/>
              </a:rPr>
              <a:t>T1EC</a:t>
            </a:r>
            <a:endParaRPr lang="en-US" sz="1400" dirty="0">
              <a:solidFill>
                <a:schemeClr val="bg1"/>
              </a:solidFill>
              <a:latin typeface="Verdana" pitchFamily="34" charset="0"/>
              <a:cs typeface="Arial" charset="0"/>
            </a:endParaRPr>
          </a:p>
        </p:txBody>
      </p:sp>
      <p:sp>
        <p:nvSpPr>
          <p:cNvPr id="15" name="Rectangle 14"/>
          <p:cNvSpPr/>
          <p:nvPr/>
        </p:nvSpPr>
        <p:spPr bwMode="ltGray">
          <a:xfrm>
            <a:off x="1981200" y="1352490"/>
            <a:ext cx="2133600" cy="381000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Verdana" pitchFamily="34" charset="0"/>
              </a:rPr>
              <a:t>VPN</a:t>
            </a:r>
            <a:endParaRPr lang="en-US" dirty="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17" name="Rectangle 16"/>
          <p:cNvSpPr/>
          <p:nvPr/>
        </p:nvSpPr>
        <p:spPr bwMode="blackWhite">
          <a:xfrm>
            <a:off x="6858000" y="5257800"/>
            <a:ext cx="1447800" cy="609600"/>
          </a:xfrm>
          <a:prstGeom prst="rect">
            <a:avLst/>
          </a:prstGeom>
          <a:solidFill>
            <a:schemeClr val="tx1"/>
          </a:solidFill>
          <a:ln>
            <a:solidFill>
              <a:schemeClr val="tx1">
                <a:lumMod val="50000"/>
                <a:lumOff val="50000"/>
              </a:schemeClr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Elbow Connector 18"/>
          <p:cNvCxnSpPr>
            <a:stCxn id="25" idx="2"/>
          </p:cNvCxnSpPr>
          <p:nvPr/>
        </p:nvCxnSpPr>
        <p:spPr>
          <a:xfrm rot="5400000">
            <a:off x="3438555" y="2866935"/>
            <a:ext cx="2266890" cy="1588"/>
          </a:xfrm>
          <a:prstGeom prst="bentConnector3">
            <a:avLst>
              <a:gd name="adj1" fmla="val 50000"/>
            </a:avLst>
          </a:prstGeom>
          <a:ln>
            <a:solidFill>
              <a:schemeClr val="bg1"/>
            </a:solidFill>
            <a:tailEnd type="triangle" w="lg" len="lg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1295400" y="1333380"/>
            <a:ext cx="6858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000" dirty="0" smtClean="0">
                <a:solidFill>
                  <a:schemeClr val="bg1"/>
                </a:solidFill>
                <a:latin typeface="Verdana" pitchFamily="34" charset="0"/>
                <a:cs typeface="Arial" charset="0"/>
              </a:rPr>
              <a:t>VA</a:t>
            </a:r>
            <a:endParaRPr lang="en-US" sz="2000" dirty="0">
              <a:solidFill>
                <a:schemeClr val="bg1"/>
              </a:solidFill>
              <a:latin typeface="Verdana" pitchFamily="34" charset="0"/>
              <a:cs typeface="Arial" charset="0"/>
            </a:endParaRPr>
          </a:p>
        </p:txBody>
      </p:sp>
      <p:sp>
        <p:nvSpPr>
          <p:cNvPr id="25" name="Rectangle 24"/>
          <p:cNvSpPr/>
          <p:nvPr/>
        </p:nvSpPr>
        <p:spPr bwMode="ltGray">
          <a:xfrm>
            <a:off x="4114800" y="1352490"/>
            <a:ext cx="914400" cy="381000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bg1"/>
                </a:solidFill>
                <a:latin typeface="Verdana" pitchFamily="34" charset="0"/>
              </a:rPr>
              <a:t>offset</a:t>
            </a:r>
            <a:endParaRPr lang="en-US" sz="1400" dirty="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28" name="Rectangle 27"/>
          <p:cNvSpPr/>
          <p:nvPr/>
        </p:nvSpPr>
        <p:spPr bwMode="ltGray">
          <a:xfrm>
            <a:off x="1981200" y="4000380"/>
            <a:ext cx="2133600" cy="381000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Verdana" pitchFamily="34" charset="0"/>
              </a:rPr>
              <a:t>PFN</a:t>
            </a:r>
            <a:endParaRPr lang="en-US" dirty="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29" name="Rectangle 28"/>
          <p:cNvSpPr/>
          <p:nvPr/>
        </p:nvSpPr>
        <p:spPr bwMode="ltGray">
          <a:xfrm>
            <a:off x="4114800" y="4000380"/>
            <a:ext cx="914400" cy="381000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bg1"/>
                </a:solidFill>
                <a:latin typeface="Verdana" pitchFamily="34" charset="0"/>
              </a:rPr>
              <a:t>offset</a:t>
            </a:r>
            <a:endParaRPr lang="en-US" sz="1400" dirty="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30" name="TextBox 29"/>
          <p:cNvSpPr txBox="1">
            <a:spLocks noChangeArrowheads="1"/>
          </p:cNvSpPr>
          <p:nvPr/>
        </p:nvSpPr>
        <p:spPr bwMode="auto">
          <a:xfrm>
            <a:off x="1295400" y="4000380"/>
            <a:ext cx="6858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000" dirty="0" smtClean="0">
                <a:solidFill>
                  <a:schemeClr val="bg1"/>
                </a:solidFill>
                <a:latin typeface="Verdana" pitchFamily="34" charset="0"/>
                <a:cs typeface="Arial" charset="0"/>
              </a:rPr>
              <a:t>PA</a:t>
            </a:r>
            <a:endParaRPr lang="en-US" sz="2000" dirty="0">
              <a:solidFill>
                <a:schemeClr val="bg1"/>
              </a:solidFill>
              <a:latin typeface="Verdana" pitchFamily="34" charset="0"/>
              <a:cs typeface="Arial" charset="0"/>
            </a:endParaRPr>
          </a:p>
        </p:txBody>
      </p:sp>
      <p:cxnSp>
        <p:nvCxnSpPr>
          <p:cNvPr id="33" name="Elbow Connector 32"/>
          <p:cNvCxnSpPr>
            <a:stCxn id="29" idx="3"/>
            <a:endCxn id="10" idx="1"/>
          </p:cNvCxnSpPr>
          <p:nvPr/>
        </p:nvCxnSpPr>
        <p:spPr>
          <a:xfrm flipV="1">
            <a:off x="5029200" y="2400300"/>
            <a:ext cx="1828800" cy="1790580"/>
          </a:xfrm>
          <a:prstGeom prst="bentConnector3">
            <a:avLst>
              <a:gd name="adj1" fmla="val 50000"/>
            </a:avLst>
          </a:prstGeom>
          <a:ln>
            <a:solidFill>
              <a:schemeClr val="bg1"/>
            </a:solidFill>
            <a:tailEnd type="triangle" w="lg" len="lg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56" name="Group 55"/>
          <p:cNvGrpSpPr/>
          <p:nvPr/>
        </p:nvGrpSpPr>
        <p:grpSpPr>
          <a:xfrm>
            <a:off x="4343400" y="4381380"/>
            <a:ext cx="1676400" cy="2228910"/>
            <a:chOff x="4343400" y="4381380"/>
            <a:chExt cx="1676400" cy="2228910"/>
          </a:xfrm>
        </p:grpSpPr>
        <p:sp>
          <p:nvSpPr>
            <p:cNvPr id="20" name="Rounded Rectangle 19"/>
            <p:cNvSpPr/>
            <p:nvPr/>
          </p:nvSpPr>
          <p:spPr>
            <a:xfrm>
              <a:off x="4572000" y="4800600"/>
              <a:ext cx="1447800" cy="381000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n-US" sz="1400" dirty="0" smtClean="0">
                  <a:solidFill>
                    <a:schemeClr val="bg1"/>
                  </a:solidFill>
                  <a:latin typeface="Verdana" pitchFamily="34" charset="0"/>
                </a:rPr>
                <a:t>Scale according to </a:t>
              </a:r>
              <a:br>
                <a:rPr lang="en-US" sz="1400" dirty="0" smtClean="0">
                  <a:solidFill>
                    <a:schemeClr val="bg1"/>
                  </a:solidFill>
                  <a:latin typeface="Verdana" pitchFamily="34" charset="0"/>
                </a:rPr>
              </a:br>
              <a:r>
                <a:rPr lang="en-US" sz="1400" dirty="0" smtClean="0">
                  <a:solidFill>
                    <a:schemeClr val="bg1"/>
                  </a:solidFill>
                  <a:latin typeface="Verdana" pitchFamily="34" charset="0"/>
                </a:rPr>
                <a:t>T2EC size</a:t>
              </a:r>
              <a:endParaRPr lang="en-US" sz="1400" dirty="0">
                <a:solidFill>
                  <a:schemeClr val="bg1"/>
                </a:solidFill>
                <a:latin typeface="Verdana" pitchFamily="34" charset="0"/>
              </a:endParaRPr>
            </a:p>
          </p:txBody>
        </p:sp>
        <p:sp>
          <p:nvSpPr>
            <p:cNvPr id="35" name="Rectangle 34"/>
            <p:cNvSpPr/>
            <p:nvPr/>
          </p:nvSpPr>
          <p:spPr>
            <a:xfrm>
              <a:off x="4343400" y="6229290"/>
              <a:ext cx="685800" cy="381000"/>
            </a:xfrm>
            <a:prstGeom prst="rect">
              <a:avLst/>
            </a:prstGeom>
            <a:ln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chemeClr val="bg1"/>
                  </a:solidFill>
                  <a:latin typeface="Verdana" pitchFamily="34" charset="0"/>
                </a:rPr>
                <a:t>offset</a:t>
              </a:r>
              <a:endParaRPr lang="en-US" sz="1400" dirty="0">
                <a:solidFill>
                  <a:schemeClr val="bg1"/>
                </a:solidFill>
                <a:latin typeface="Verdana" pitchFamily="34" charset="0"/>
              </a:endParaRPr>
            </a:p>
          </p:txBody>
        </p:sp>
        <p:cxnSp>
          <p:nvCxnSpPr>
            <p:cNvPr id="36" name="Elbow Connector 35"/>
            <p:cNvCxnSpPr>
              <a:stCxn id="29" idx="2"/>
              <a:endCxn id="35" idx="0"/>
            </p:cNvCxnSpPr>
            <p:nvPr/>
          </p:nvCxnSpPr>
          <p:spPr>
            <a:xfrm rot="16200000" flipH="1">
              <a:off x="3705195" y="5248185"/>
              <a:ext cx="1847910" cy="114300"/>
            </a:xfrm>
            <a:prstGeom prst="bentConnector3">
              <a:avLst>
                <a:gd name="adj1" fmla="val 50000"/>
              </a:avLst>
            </a:prstGeom>
            <a:ln>
              <a:solidFill>
                <a:srgbClr val="FF5353"/>
              </a:solidFill>
              <a:tailEnd type="triangle" w="lg" len="lg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7" name="TextBox 36"/>
          <p:cNvSpPr txBox="1">
            <a:spLocks noChangeArrowheads="1"/>
          </p:cNvSpPr>
          <p:nvPr/>
        </p:nvSpPr>
        <p:spPr bwMode="auto">
          <a:xfrm>
            <a:off x="0" y="6229290"/>
            <a:ext cx="19812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000" dirty="0" smtClean="0">
                <a:solidFill>
                  <a:schemeClr val="bg1"/>
                </a:solidFill>
                <a:latin typeface="Verdana" pitchFamily="34" charset="0"/>
                <a:cs typeface="Arial" charset="0"/>
              </a:rPr>
              <a:t>ECC Address</a:t>
            </a:r>
            <a:endParaRPr lang="en-US" sz="2000" dirty="0">
              <a:solidFill>
                <a:schemeClr val="bg1"/>
              </a:solidFill>
              <a:latin typeface="Verdana" pitchFamily="34" charset="0"/>
              <a:cs typeface="Arial" charset="0"/>
            </a:endParaRPr>
          </a:p>
        </p:txBody>
      </p:sp>
      <p:grpSp>
        <p:nvGrpSpPr>
          <p:cNvPr id="61" name="Group 60"/>
          <p:cNvGrpSpPr/>
          <p:nvPr/>
        </p:nvGrpSpPr>
        <p:grpSpPr>
          <a:xfrm>
            <a:off x="1524000" y="4381380"/>
            <a:ext cx="2819400" cy="2228910"/>
            <a:chOff x="1524000" y="4381380"/>
            <a:chExt cx="2819400" cy="2228910"/>
          </a:xfrm>
        </p:grpSpPr>
        <p:sp>
          <p:nvSpPr>
            <p:cNvPr id="18" name="Rounded Rectangle 17"/>
            <p:cNvSpPr/>
            <p:nvPr/>
          </p:nvSpPr>
          <p:spPr>
            <a:xfrm>
              <a:off x="1524000" y="4800600"/>
              <a:ext cx="1752600" cy="762000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chemeClr val="bg1"/>
                  </a:solidFill>
                  <a:latin typeface="Verdana" pitchFamily="34" charset="0"/>
                </a:rPr>
                <a:t>OS manages</a:t>
              </a:r>
            </a:p>
            <a:p>
              <a:pPr algn="ctr"/>
              <a:r>
                <a:rPr lang="en-US" sz="1400" dirty="0" smtClean="0">
                  <a:solidFill>
                    <a:schemeClr val="bg1"/>
                  </a:solidFill>
                  <a:latin typeface="Verdana" pitchFamily="34" charset="0"/>
                </a:rPr>
                <a:t>PFN to EPN</a:t>
              </a:r>
            </a:p>
            <a:p>
              <a:pPr algn="ctr"/>
              <a:r>
                <a:rPr lang="en-US" sz="1400" dirty="0" smtClean="0">
                  <a:solidFill>
                    <a:schemeClr val="bg1"/>
                  </a:solidFill>
                  <a:latin typeface="Verdana" pitchFamily="34" charset="0"/>
                </a:rPr>
                <a:t>translation</a:t>
              </a:r>
            </a:p>
          </p:txBody>
        </p:sp>
        <p:sp>
          <p:nvSpPr>
            <p:cNvPr id="38" name="Rectangle 37"/>
            <p:cNvSpPr/>
            <p:nvPr/>
          </p:nvSpPr>
          <p:spPr>
            <a:xfrm>
              <a:off x="1981200" y="6229290"/>
              <a:ext cx="2362200" cy="381000"/>
            </a:xfrm>
            <a:prstGeom prst="rect">
              <a:avLst/>
            </a:prstGeom>
            <a:ln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bg1"/>
                  </a:solidFill>
                  <a:latin typeface="Verdana" pitchFamily="34" charset="0"/>
                </a:rPr>
                <a:t>ECC page number</a:t>
              </a:r>
              <a:endParaRPr lang="en-US" dirty="0">
                <a:solidFill>
                  <a:schemeClr val="bg1"/>
                </a:solidFill>
                <a:latin typeface="Verdana" pitchFamily="34" charset="0"/>
              </a:endParaRPr>
            </a:p>
          </p:txBody>
        </p:sp>
        <p:cxnSp>
          <p:nvCxnSpPr>
            <p:cNvPr id="40" name="Elbow Connector 39"/>
            <p:cNvCxnSpPr>
              <a:stCxn id="28" idx="2"/>
              <a:endCxn id="38" idx="0"/>
            </p:cNvCxnSpPr>
            <p:nvPr/>
          </p:nvCxnSpPr>
          <p:spPr>
            <a:xfrm rot="16200000" flipH="1">
              <a:off x="2181195" y="5248185"/>
              <a:ext cx="1847910" cy="114300"/>
            </a:xfrm>
            <a:prstGeom prst="bentConnector3">
              <a:avLst>
                <a:gd name="adj1" fmla="val 50000"/>
              </a:avLst>
            </a:prstGeom>
            <a:ln>
              <a:solidFill>
                <a:srgbClr val="FF5353"/>
              </a:solidFill>
              <a:tailEnd type="triangle" w="lg" len="lg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52" name="Group 51"/>
          <p:cNvGrpSpPr/>
          <p:nvPr/>
        </p:nvGrpSpPr>
        <p:grpSpPr>
          <a:xfrm>
            <a:off x="6858000" y="4648200"/>
            <a:ext cx="1447800" cy="1066800"/>
            <a:chOff x="6858000" y="4648200"/>
            <a:chExt cx="1447800" cy="1066800"/>
          </a:xfrm>
        </p:grpSpPr>
        <p:sp>
          <p:nvSpPr>
            <p:cNvPr id="21" name="Rectangle 20"/>
            <p:cNvSpPr/>
            <p:nvPr/>
          </p:nvSpPr>
          <p:spPr>
            <a:xfrm>
              <a:off x="6858000" y="5486400"/>
              <a:ext cx="1447800" cy="2286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7696200" y="5486400"/>
              <a:ext cx="304800" cy="228600"/>
            </a:xfrm>
            <a:prstGeom prst="rect">
              <a:avLst/>
            </a:prstGeom>
            <a:solidFill>
              <a:srgbClr val="FF1111"/>
            </a:solidFill>
            <a:ln>
              <a:solidFill>
                <a:srgbClr val="FF111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Rounded Rectangle 40"/>
            <p:cNvSpPr/>
            <p:nvPr/>
          </p:nvSpPr>
          <p:spPr>
            <a:xfrm>
              <a:off x="7391400" y="4648200"/>
              <a:ext cx="914400" cy="381000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bg1"/>
                  </a:solidFill>
                  <a:latin typeface="Verdana" pitchFamily="34" charset="0"/>
                </a:rPr>
                <a:t>T2EC</a:t>
              </a:r>
              <a:endParaRPr lang="en-US" dirty="0">
                <a:solidFill>
                  <a:schemeClr val="bg1"/>
                </a:solidFill>
                <a:latin typeface="Verdana" pitchFamily="34" charset="0"/>
              </a:endParaRPr>
            </a:p>
          </p:txBody>
        </p:sp>
        <p:cxnSp>
          <p:nvCxnSpPr>
            <p:cNvPr id="42" name="Elbow Connector 41"/>
            <p:cNvCxnSpPr>
              <a:stCxn id="22" idx="0"/>
              <a:endCxn id="41" idx="2"/>
            </p:cNvCxnSpPr>
            <p:nvPr/>
          </p:nvCxnSpPr>
          <p:spPr>
            <a:xfrm rot="5400000" flipH="1" flipV="1">
              <a:off x="7620000" y="5257800"/>
              <a:ext cx="457200" cy="1588"/>
            </a:xfrm>
            <a:prstGeom prst="bentConnector3">
              <a:avLst>
                <a:gd name="adj1" fmla="val 50000"/>
              </a:avLst>
            </a:prstGeom>
            <a:ln>
              <a:solidFill>
                <a:srgbClr val="FF5353"/>
              </a:solidFill>
              <a:tailEnd type="triangle" w="lg" len="lg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45" name="TextBox 44"/>
          <p:cNvSpPr txBox="1">
            <a:spLocks noChangeArrowheads="1"/>
          </p:cNvSpPr>
          <p:nvPr/>
        </p:nvSpPr>
        <p:spPr bwMode="auto">
          <a:xfrm>
            <a:off x="6858000" y="5867400"/>
            <a:ext cx="990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  <a:latin typeface="Verdana" pitchFamily="34" charset="0"/>
                <a:cs typeface="Arial" charset="0"/>
              </a:rPr>
              <a:t>ECC Page</a:t>
            </a:r>
            <a:endParaRPr lang="en-US" sz="1200" dirty="0">
              <a:solidFill>
                <a:schemeClr val="bg1">
                  <a:lumMod val="50000"/>
                </a:schemeClr>
              </a:solidFill>
              <a:latin typeface="Verdana" pitchFamily="34" charset="0"/>
              <a:cs typeface="Arial" charset="0"/>
            </a:endParaRPr>
          </a:p>
        </p:txBody>
      </p:sp>
      <p:sp>
        <p:nvSpPr>
          <p:cNvPr id="46" name="TextBox 45"/>
          <p:cNvSpPr txBox="1">
            <a:spLocks noChangeArrowheads="1"/>
          </p:cNvSpPr>
          <p:nvPr/>
        </p:nvSpPr>
        <p:spPr bwMode="auto">
          <a:xfrm>
            <a:off x="6019800" y="2057400"/>
            <a:ext cx="6858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000" dirty="0" smtClean="0">
                <a:solidFill>
                  <a:schemeClr val="bg1"/>
                </a:solidFill>
                <a:latin typeface="Verdana" pitchFamily="34" charset="0"/>
                <a:cs typeface="Arial" charset="0"/>
              </a:rPr>
              <a:t>PA</a:t>
            </a:r>
            <a:endParaRPr lang="en-US" sz="2000" dirty="0">
              <a:solidFill>
                <a:schemeClr val="bg1"/>
              </a:solidFill>
              <a:latin typeface="Verdana" pitchFamily="34" charset="0"/>
              <a:cs typeface="Arial" charset="0"/>
            </a:endParaRPr>
          </a:p>
        </p:txBody>
      </p:sp>
      <p:sp>
        <p:nvSpPr>
          <p:cNvPr id="48" name="Rectangle 47"/>
          <p:cNvSpPr/>
          <p:nvPr/>
        </p:nvSpPr>
        <p:spPr bwMode="blackWhite">
          <a:xfrm flipH="1">
            <a:off x="8305800" y="1295400"/>
            <a:ext cx="304800" cy="5181600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8305800" y="2286000"/>
            <a:ext cx="304800" cy="2286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57" name="Group 56"/>
          <p:cNvGrpSpPr/>
          <p:nvPr/>
        </p:nvGrpSpPr>
        <p:grpSpPr>
          <a:xfrm>
            <a:off x="5029200" y="5181600"/>
            <a:ext cx="2667000" cy="1238190"/>
            <a:chOff x="5029200" y="5181600"/>
            <a:chExt cx="2667000" cy="1238190"/>
          </a:xfrm>
        </p:grpSpPr>
        <p:sp>
          <p:nvSpPr>
            <p:cNvPr id="47" name="TextBox 46"/>
            <p:cNvSpPr txBox="1">
              <a:spLocks noChangeArrowheads="1"/>
            </p:cNvSpPr>
            <p:nvPr/>
          </p:nvSpPr>
          <p:spPr bwMode="auto">
            <a:xfrm>
              <a:off x="6096000" y="5181600"/>
              <a:ext cx="68580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chemeClr val="bg1"/>
                  </a:solidFill>
                  <a:latin typeface="Verdana" pitchFamily="34" charset="0"/>
                  <a:cs typeface="Arial" charset="0"/>
                </a:rPr>
                <a:t>EA</a:t>
              </a:r>
              <a:endParaRPr lang="en-US" sz="2000" dirty="0">
                <a:solidFill>
                  <a:schemeClr val="bg1"/>
                </a:solidFill>
                <a:latin typeface="Verdana" pitchFamily="34" charset="0"/>
                <a:cs typeface="Arial" charset="0"/>
              </a:endParaRPr>
            </a:p>
          </p:txBody>
        </p:sp>
        <p:cxnSp>
          <p:nvCxnSpPr>
            <p:cNvPr id="23" name="Elbow Connector 22"/>
            <p:cNvCxnSpPr>
              <a:stCxn id="35" idx="3"/>
              <a:endCxn id="22" idx="1"/>
            </p:cNvCxnSpPr>
            <p:nvPr/>
          </p:nvCxnSpPr>
          <p:spPr>
            <a:xfrm flipV="1">
              <a:off x="5029200" y="5600700"/>
              <a:ext cx="2667000" cy="819090"/>
            </a:xfrm>
            <a:prstGeom prst="bentConnector3">
              <a:avLst>
                <a:gd name="adj1" fmla="val 50000"/>
              </a:avLst>
            </a:prstGeom>
            <a:ln>
              <a:solidFill>
                <a:srgbClr val="FF5353"/>
              </a:solidFill>
              <a:tailEnd type="triangle" w="lg" len="lg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58" name="Straight Arrow Connector 57"/>
          <p:cNvCxnSpPr/>
          <p:nvPr/>
        </p:nvCxnSpPr>
        <p:spPr>
          <a:xfrm rot="5400000">
            <a:off x="1914555" y="2866935"/>
            <a:ext cx="2266890" cy="1588"/>
          </a:xfrm>
          <a:prstGeom prst="straightConnector1">
            <a:avLst/>
          </a:prstGeom>
          <a:ln>
            <a:solidFill>
              <a:schemeClr val="bg1"/>
            </a:solidFill>
            <a:tailEnd type="triangle" w="lg" len="lg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9" name="Rounded Rectangle 58"/>
          <p:cNvSpPr/>
          <p:nvPr/>
        </p:nvSpPr>
        <p:spPr>
          <a:xfrm>
            <a:off x="1905000" y="2362200"/>
            <a:ext cx="1447800" cy="7620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bg1"/>
                </a:solidFill>
                <a:latin typeface="Verdana" pitchFamily="34" charset="0"/>
              </a:rPr>
              <a:t>Virtual Memory</a:t>
            </a:r>
            <a:endParaRPr lang="en-US" sz="1400" dirty="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49" name="TextBox 48"/>
          <p:cNvSpPr txBox="1">
            <a:spLocks noChangeArrowheads="1"/>
          </p:cNvSpPr>
          <p:nvPr/>
        </p:nvSpPr>
        <p:spPr bwMode="auto">
          <a:xfrm>
            <a:off x="6781800" y="1551801"/>
            <a:ext cx="11430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  <a:latin typeface="Verdana" pitchFamily="34" charset="0"/>
                <a:cs typeface="Arial" charset="0"/>
              </a:rPr>
              <a:t>Page Frame</a:t>
            </a:r>
            <a:endParaRPr lang="en-US" sz="1200" dirty="0">
              <a:solidFill>
                <a:schemeClr val="bg1">
                  <a:lumMod val="50000"/>
                </a:schemeClr>
              </a:solidFill>
              <a:latin typeface="Verdana" pitchFamily="34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Rounded Rectangle 139"/>
          <p:cNvSpPr/>
          <p:nvPr/>
        </p:nvSpPr>
        <p:spPr>
          <a:xfrm>
            <a:off x="152400" y="957262"/>
            <a:ext cx="8839200" cy="2133600"/>
          </a:xfrm>
          <a:prstGeom prst="roundRect">
            <a:avLst>
              <a:gd name="adj" fmla="val 3107"/>
            </a:avLst>
          </a:prstGeom>
          <a:noFill/>
          <a:ln w="28575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 dirty="0">
              <a:latin typeface="Verdana" pitchFamily="34" charset="0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 bwMode="blackWhite">
          <a:xfrm>
            <a:off x="990600" y="1566862"/>
            <a:ext cx="1524000" cy="228600"/>
          </a:xfrm>
          <a:prstGeom prst="rect">
            <a:avLst/>
          </a:prstGeom>
          <a:solidFill>
            <a:schemeClr val="tx1"/>
          </a:solidFill>
          <a:ln w="1270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Verdana" pitchFamily="34" charset="0"/>
              <a:cs typeface="Arial" pitchFamily="34" charset="0"/>
            </a:endParaRPr>
          </a:p>
        </p:txBody>
      </p:sp>
      <p:sp>
        <p:nvSpPr>
          <p:cNvPr id="8" name="Rectangle 7"/>
          <p:cNvSpPr/>
          <p:nvPr/>
        </p:nvSpPr>
        <p:spPr bwMode="blackWhite">
          <a:xfrm>
            <a:off x="990600" y="1338262"/>
            <a:ext cx="1524000" cy="228600"/>
          </a:xfrm>
          <a:prstGeom prst="rect">
            <a:avLst/>
          </a:prstGeom>
          <a:solidFill>
            <a:schemeClr val="tx1"/>
          </a:solidFill>
          <a:ln w="1270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Verdana" pitchFamily="34" charset="0"/>
              <a:cs typeface="Arial" pitchFamily="34" charset="0"/>
            </a:endParaRPr>
          </a:p>
        </p:txBody>
      </p:sp>
      <p:sp>
        <p:nvSpPr>
          <p:cNvPr id="12" name="Rectangle 11"/>
          <p:cNvSpPr/>
          <p:nvPr/>
        </p:nvSpPr>
        <p:spPr bwMode="blackWhite">
          <a:xfrm>
            <a:off x="990600" y="1109662"/>
            <a:ext cx="1524000" cy="228600"/>
          </a:xfrm>
          <a:prstGeom prst="rect">
            <a:avLst/>
          </a:prstGeom>
          <a:solidFill>
            <a:schemeClr val="tx1"/>
          </a:solidFill>
          <a:ln w="1270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Verdana" pitchFamily="34" charset="0"/>
              <a:cs typeface="Arial" pitchFamily="34" charset="0"/>
            </a:endParaRPr>
          </a:p>
        </p:txBody>
      </p:sp>
      <p:sp>
        <p:nvSpPr>
          <p:cNvPr id="16" name="Rectangle 15"/>
          <p:cNvSpPr/>
          <p:nvPr/>
        </p:nvSpPr>
        <p:spPr bwMode="blackWhite">
          <a:xfrm>
            <a:off x="990600" y="1795462"/>
            <a:ext cx="1524000" cy="228600"/>
          </a:xfrm>
          <a:prstGeom prst="rect">
            <a:avLst/>
          </a:prstGeom>
          <a:solidFill>
            <a:schemeClr val="tx1"/>
          </a:solidFill>
          <a:ln w="1270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Verdana" pitchFamily="34" charset="0"/>
              <a:cs typeface="Arial" pitchFamily="34" charset="0"/>
            </a:endParaRPr>
          </a:p>
        </p:txBody>
      </p:sp>
      <p:sp>
        <p:nvSpPr>
          <p:cNvPr id="20" name="Rectangle 19"/>
          <p:cNvSpPr/>
          <p:nvPr/>
        </p:nvSpPr>
        <p:spPr bwMode="blackWhite">
          <a:xfrm>
            <a:off x="990600" y="2024062"/>
            <a:ext cx="1524000" cy="228600"/>
          </a:xfrm>
          <a:prstGeom prst="rect">
            <a:avLst/>
          </a:prstGeom>
          <a:solidFill>
            <a:schemeClr val="tx1"/>
          </a:solidFill>
          <a:ln w="1270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Verdana" pitchFamily="34" charset="0"/>
              <a:cs typeface="Arial" pitchFamily="34" charset="0"/>
            </a:endParaRPr>
          </a:p>
        </p:txBody>
      </p:sp>
      <p:sp>
        <p:nvSpPr>
          <p:cNvPr id="24" name="Rectangle 23"/>
          <p:cNvSpPr/>
          <p:nvPr/>
        </p:nvSpPr>
        <p:spPr bwMode="blackWhite">
          <a:xfrm>
            <a:off x="990600" y="2252662"/>
            <a:ext cx="1524000" cy="228600"/>
          </a:xfrm>
          <a:prstGeom prst="rect">
            <a:avLst/>
          </a:prstGeom>
          <a:solidFill>
            <a:schemeClr val="tx1"/>
          </a:solidFill>
          <a:ln w="1270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Verdana" pitchFamily="34" charset="0"/>
              <a:cs typeface="Arial" pitchFamily="34" charset="0"/>
            </a:endParaRPr>
          </a:p>
        </p:txBody>
      </p:sp>
      <p:sp>
        <p:nvSpPr>
          <p:cNvPr id="28" name="Rectangle 27"/>
          <p:cNvSpPr/>
          <p:nvPr/>
        </p:nvSpPr>
        <p:spPr bwMode="blackWhite">
          <a:xfrm>
            <a:off x="990600" y="2481262"/>
            <a:ext cx="1524000" cy="228600"/>
          </a:xfrm>
          <a:prstGeom prst="rect">
            <a:avLst/>
          </a:prstGeom>
          <a:solidFill>
            <a:schemeClr val="tx1"/>
          </a:solidFill>
          <a:ln w="1270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Verdana" pitchFamily="34" charset="0"/>
              <a:cs typeface="Arial" pitchFamily="34" charset="0"/>
            </a:endParaRPr>
          </a:p>
        </p:txBody>
      </p:sp>
      <p:sp>
        <p:nvSpPr>
          <p:cNvPr id="32" name="Rectangle 31"/>
          <p:cNvSpPr/>
          <p:nvPr/>
        </p:nvSpPr>
        <p:spPr bwMode="blackWhite">
          <a:xfrm>
            <a:off x="990600" y="2709862"/>
            <a:ext cx="1524000" cy="228600"/>
          </a:xfrm>
          <a:prstGeom prst="rect">
            <a:avLst/>
          </a:prstGeom>
          <a:solidFill>
            <a:schemeClr val="tx1"/>
          </a:solidFill>
          <a:ln w="1270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Verdana" pitchFamily="34" charset="0"/>
              <a:cs typeface="Arial" pitchFamily="34" charset="0"/>
            </a:endParaRPr>
          </a:p>
        </p:txBody>
      </p:sp>
      <p:sp>
        <p:nvSpPr>
          <p:cNvPr id="160" name="Rectangle 159"/>
          <p:cNvSpPr/>
          <p:nvPr/>
        </p:nvSpPr>
        <p:spPr bwMode="blackWhite">
          <a:xfrm>
            <a:off x="2514600" y="1566862"/>
            <a:ext cx="1524000" cy="228600"/>
          </a:xfrm>
          <a:prstGeom prst="rect">
            <a:avLst/>
          </a:prstGeom>
          <a:solidFill>
            <a:schemeClr val="tx1"/>
          </a:solidFill>
          <a:ln w="1270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Verdana" pitchFamily="34" charset="0"/>
              <a:cs typeface="Arial" pitchFamily="34" charset="0"/>
            </a:endParaRPr>
          </a:p>
        </p:txBody>
      </p:sp>
      <p:sp>
        <p:nvSpPr>
          <p:cNvPr id="161" name="Rectangle 160"/>
          <p:cNvSpPr/>
          <p:nvPr/>
        </p:nvSpPr>
        <p:spPr bwMode="blackWhite">
          <a:xfrm>
            <a:off x="2514600" y="1338262"/>
            <a:ext cx="1524000" cy="228600"/>
          </a:xfrm>
          <a:prstGeom prst="rect">
            <a:avLst/>
          </a:prstGeom>
          <a:solidFill>
            <a:schemeClr val="tx1"/>
          </a:solidFill>
          <a:ln w="1270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Verdana" pitchFamily="34" charset="0"/>
              <a:cs typeface="Arial" pitchFamily="34" charset="0"/>
            </a:endParaRPr>
          </a:p>
        </p:txBody>
      </p:sp>
      <p:sp>
        <p:nvSpPr>
          <p:cNvPr id="162" name="Rectangle 161"/>
          <p:cNvSpPr/>
          <p:nvPr/>
        </p:nvSpPr>
        <p:spPr bwMode="blackWhite">
          <a:xfrm>
            <a:off x="2514600" y="1109662"/>
            <a:ext cx="1524000" cy="228600"/>
          </a:xfrm>
          <a:prstGeom prst="rect">
            <a:avLst/>
          </a:prstGeom>
          <a:solidFill>
            <a:schemeClr val="tx1"/>
          </a:solidFill>
          <a:ln w="1270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Verdana" pitchFamily="34" charset="0"/>
              <a:cs typeface="Arial" pitchFamily="34" charset="0"/>
            </a:endParaRPr>
          </a:p>
        </p:txBody>
      </p:sp>
      <p:sp>
        <p:nvSpPr>
          <p:cNvPr id="165" name="Rectangle 164"/>
          <p:cNvSpPr/>
          <p:nvPr/>
        </p:nvSpPr>
        <p:spPr bwMode="blackWhite">
          <a:xfrm>
            <a:off x="2514600" y="1795462"/>
            <a:ext cx="1524000" cy="228600"/>
          </a:xfrm>
          <a:prstGeom prst="rect">
            <a:avLst/>
          </a:prstGeom>
          <a:solidFill>
            <a:schemeClr val="tx1"/>
          </a:solidFill>
          <a:ln w="1270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Verdana" pitchFamily="34" charset="0"/>
              <a:cs typeface="Arial" pitchFamily="34" charset="0"/>
            </a:endParaRPr>
          </a:p>
        </p:txBody>
      </p:sp>
      <p:sp>
        <p:nvSpPr>
          <p:cNvPr id="166" name="Rectangle 165"/>
          <p:cNvSpPr/>
          <p:nvPr/>
        </p:nvSpPr>
        <p:spPr bwMode="blackWhite">
          <a:xfrm>
            <a:off x="2514600" y="2024062"/>
            <a:ext cx="1524000" cy="228600"/>
          </a:xfrm>
          <a:prstGeom prst="rect">
            <a:avLst/>
          </a:prstGeom>
          <a:solidFill>
            <a:schemeClr val="tx1"/>
          </a:solidFill>
          <a:ln w="1270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Verdana" pitchFamily="34" charset="0"/>
              <a:cs typeface="Arial" pitchFamily="34" charset="0"/>
            </a:endParaRPr>
          </a:p>
        </p:txBody>
      </p:sp>
      <p:sp>
        <p:nvSpPr>
          <p:cNvPr id="167" name="Rectangle 166"/>
          <p:cNvSpPr/>
          <p:nvPr/>
        </p:nvSpPr>
        <p:spPr bwMode="blackWhite">
          <a:xfrm>
            <a:off x="2514600" y="2252662"/>
            <a:ext cx="1524000" cy="228600"/>
          </a:xfrm>
          <a:prstGeom prst="rect">
            <a:avLst/>
          </a:prstGeom>
          <a:solidFill>
            <a:schemeClr val="tx1"/>
          </a:solidFill>
          <a:ln w="1270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Verdana" pitchFamily="34" charset="0"/>
              <a:cs typeface="Arial" pitchFamily="34" charset="0"/>
            </a:endParaRPr>
          </a:p>
        </p:txBody>
      </p:sp>
      <p:sp>
        <p:nvSpPr>
          <p:cNvPr id="168" name="Rectangle 167"/>
          <p:cNvSpPr/>
          <p:nvPr/>
        </p:nvSpPr>
        <p:spPr bwMode="blackWhite">
          <a:xfrm>
            <a:off x="2514600" y="2481262"/>
            <a:ext cx="1524000" cy="228600"/>
          </a:xfrm>
          <a:prstGeom prst="rect">
            <a:avLst/>
          </a:prstGeom>
          <a:solidFill>
            <a:schemeClr val="tx1"/>
          </a:solidFill>
          <a:ln w="1270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Verdana" pitchFamily="34" charset="0"/>
              <a:cs typeface="Arial" pitchFamily="34" charset="0"/>
            </a:endParaRPr>
          </a:p>
        </p:txBody>
      </p:sp>
      <p:sp>
        <p:nvSpPr>
          <p:cNvPr id="169" name="Rectangle 168"/>
          <p:cNvSpPr/>
          <p:nvPr/>
        </p:nvSpPr>
        <p:spPr bwMode="blackWhite">
          <a:xfrm>
            <a:off x="2514600" y="2709862"/>
            <a:ext cx="1524000" cy="228600"/>
          </a:xfrm>
          <a:prstGeom prst="rect">
            <a:avLst/>
          </a:prstGeom>
          <a:solidFill>
            <a:schemeClr val="tx1"/>
          </a:solidFill>
          <a:ln w="1270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Verdana" pitchFamily="34" charset="0"/>
              <a:cs typeface="Arial" pitchFamily="34" charset="0"/>
            </a:endParaRPr>
          </a:p>
        </p:txBody>
      </p:sp>
      <p:sp>
        <p:nvSpPr>
          <p:cNvPr id="170" name="Rectangle 169"/>
          <p:cNvSpPr/>
          <p:nvPr/>
        </p:nvSpPr>
        <p:spPr bwMode="blackWhite">
          <a:xfrm>
            <a:off x="4038600" y="1566862"/>
            <a:ext cx="1524000" cy="228600"/>
          </a:xfrm>
          <a:prstGeom prst="rect">
            <a:avLst/>
          </a:prstGeom>
          <a:solidFill>
            <a:schemeClr val="tx1"/>
          </a:solidFill>
          <a:ln w="1270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Verdana" pitchFamily="34" charset="0"/>
              <a:cs typeface="Arial" pitchFamily="34" charset="0"/>
            </a:endParaRPr>
          </a:p>
        </p:txBody>
      </p:sp>
      <p:sp>
        <p:nvSpPr>
          <p:cNvPr id="171" name="Rectangle 170"/>
          <p:cNvSpPr/>
          <p:nvPr/>
        </p:nvSpPr>
        <p:spPr bwMode="blackWhite">
          <a:xfrm>
            <a:off x="4038600" y="1338262"/>
            <a:ext cx="1524000" cy="228600"/>
          </a:xfrm>
          <a:prstGeom prst="rect">
            <a:avLst/>
          </a:prstGeom>
          <a:solidFill>
            <a:schemeClr val="tx1"/>
          </a:solidFill>
          <a:ln w="1270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Verdana" pitchFamily="34" charset="0"/>
              <a:cs typeface="Arial" pitchFamily="34" charset="0"/>
            </a:endParaRPr>
          </a:p>
        </p:txBody>
      </p:sp>
      <p:sp>
        <p:nvSpPr>
          <p:cNvPr id="172" name="Rectangle 171"/>
          <p:cNvSpPr/>
          <p:nvPr/>
        </p:nvSpPr>
        <p:spPr bwMode="blackWhite">
          <a:xfrm>
            <a:off x="4038600" y="1109662"/>
            <a:ext cx="1524000" cy="228600"/>
          </a:xfrm>
          <a:prstGeom prst="rect">
            <a:avLst/>
          </a:prstGeom>
          <a:solidFill>
            <a:schemeClr val="tx1"/>
          </a:solidFill>
          <a:ln w="1270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Verdana" pitchFamily="34" charset="0"/>
              <a:cs typeface="Arial" pitchFamily="34" charset="0"/>
            </a:endParaRPr>
          </a:p>
        </p:txBody>
      </p:sp>
      <p:sp>
        <p:nvSpPr>
          <p:cNvPr id="173" name="Rectangle 172"/>
          <p:cNvSpPr/>
          <p:nvPr/>
        </p:nvSpPr>
        <p:spPr bwMode="blackWhite">
          <a:xfrm>
            <a:off x="4038600" y="1795462"/>
            <a:ext cx="1524000" cy="228600"/>
          </a:xfrm>
          <a:prstGeom prst="rect">
            <a:avLst/>
          </a:prstGeom>
          <a:solidFill>
            <a:schemeClr val="tx1"/>
          </a:solidFill>
          <a:ln w="1270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Verdana" pitchFamily="34" charset="0"/>
              <a:cs typeface="Arial" pitchFamily="34" charset="0"/>
            </a:endParaRPr>
          </a:p>
        </p:txBody>
      </p:sp>
      <p:sp>
        <p:nvSpPr>
          <p:cNvPr id="174" name="Rectangle 173"/>
          <p:cNvSpPr/>
          <p:nvPr/>
        </p:nvSpPr>
        <p:spPr bwMode="blackWhite">
          <a:xfrm>
            <a:off x="4038600" y="2024062"/>
            <a:ext cx="1524000" cy="228600"/>
          </a:xfrm>
          <a:prstGeom prst="rect">
            <a:avLst/>
          </a:prstGeom>
          <a:solidFill>
            <a:schemeClr val="tx1"/>
          </a:solidFill>
          <a:ln w="1270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Verdana" pitchFamily="34" charset="0"/>
              <a:cs typeface="Arial" pitchFamily="34" charset="0"/>
            </a:endParaRPr>
          </a:p>
        </p:txBody>
      </p:sp>
      <p:sp>
        <p:nvSpPr>
          <p:cNvPr id="175" name="Rectangle 174"/>
          <p:cNvSpPr/>
          <p:nvPr/>
        </p:nvSpPr>
        <p:spPr bwMode="blackWhite">
          <a:xfrm>
            <a:off x="4038600" y="2252662"/>
            <a:ext cx="1524000" cy="228600"/>
          </a:xfrm>
          <a:prstGeom prst="rect">
            <a:avLst/>
          </a:prstGeom>
          <a:solidFill>
            <a:schemeClr val="tx1"/>
          </a:solidFill>
          <a:ln w="1270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Verdana" pitchFamily="34" charset="0"/>
              <a:cs typeface="Arial" pitchFamily="34" charset="0"/>
            </a:endParaRPr>
          </a:p>
        </p:txBody>
      </p:sp>
      <p:sp>
        <p:nvSpPr>
          <p:cNvPr id="176" name="Rectangle 175"/>
          <p:cNvSpPr/>
          <p:nvPr/>
        </p:nvSpPr>
        <p:spPr bwMode="blackWhite">
          <a:xfrm>
            <a:off x="4038600" y="2481262"/>
            <a:ext cx="1524000" cy="228600"/>
          </a:xfrm>
          <a:prstGeom prst="rect">
            <a:avLst/>
          </a:prstGeom>
          <a:solidFill>
            <a:schemeClr val="tx1"/>
          </a:solidFill>
          <a:ln w="1270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Verdana" pitchFamily="34" charset="0"/>
              <a:cs typeface="Arial" pitchFamily="34" charset="0"/>
            </a:endParaRPr>
          </a:p>
        </p:txBody>
      </p:sp>
      <p:sp>
        <p:nvSpPr>
          <p:cNvPr id="177" name="Rectangle 176"/>
          <p:cNvSpPr/>
          <p:nvPr/>
        </p:nvSpPr>
        <p:spPr bwMode="blackWhite">
          <a:xfrm>
            <a:off x="4038600" y="2709862"/>
            <a:ext cx="1524000" cy="228600"/>
          </a:xfrm>
          <a:prstGeom prst="rect">
            <a:avLst/>
          </a:prstGeom>
          <a:solidFill>
            <a:schemeClr val="tx1"/>
          </a:solidFill>
          <a:ln w="1270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Verdana" pitchFamily="34" charset="0"/>
              <a:cs typeface="Arial" pitchFamily="34" charset="0"/>
            </a:endParaRPr>
          </a:p>
        </p:txBody>
      </p:sp>
      <p:sp>
        <p:nvSpPr>
          <p:cNvPr id="178" name="Rectangle 177"/>
          <p:cNvSpPr/>
          <p:nvPr/>
        </p:nvSpPr>
        <p:spPr bwMode="blackWhite">
          <a:xfrm>
            <a:off x="5562600" y="1566862"/>
            <a:ext cx="1524000" cy="228600"/>
          </a:xfrm>
          <a:prstGeom prst="rect">
            <a:avLst/>
          </a:prstGeom>
          <a:solidFill>
            <a:schemeClr val="tx1"/>
          </a:solidFill>
          <a:ln w="1270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Verdana" pitchFamily="34" charset="0"/>
              <a:cs typeface="Arial" pitchFamily="34" charset="0"/>
            </a:endParaRPr>
          </a:p>
        </p:txBody>
      </p:sp>
      <p:sp>
        <p:nvSpPr>
          <p:cNvPr id="179" name="Rectangle 178"/>
          <p:cNvSpPr/>
          <p:nvPr/>
        </p:nvSpPr>
        <p:spPr bwMode="blackWhite">
          <a:xfrm>
            <a:off x="5562600" y="1338262"/>
            <a:ext cx="1524000" cy="228600"/>
          </a:xfrm>
          <a:prstGeom prst="rect">
            <a:avLst/>
          </a:prstGeom>
          <a:solidFill>
            <a:schemeClr val="tx1"/>
          </a:solidFill>
          <a:ln w="1270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Verdana" pitchFamily="34" charset="0"/>
              <a:cs typeface="Arial" pitchFamily="34" charset="0"/>
            </a:endParaRPr>
          </a:p>
        </p:txBody>
      </p:sp>
      <p:sp>
        <p:nvSpPr>
          <p:cNvPr id="180" name="Rectangle 179"/>
          <p:cNvSpPr/>
          <p:nvPr/>
        </p:nvSpPr>
        <p:spPr>
          <a:xfrm>
            <a:off x="5562600" y="1109662"/>
            <a:ext cx="1524000" cy="228600"/>
          </a:xfrm>
          <a:prstGeom prst="rect">
            <a:avLst/>
          </a:prstGeom>
          <a:solidFill>
            <a:schemeClr val="tx1"/>
          </a:solidFill>
          <a:ln w="1270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Verdana" pitchFamily="34" charset="0"/>
              <a:cs typeface="Arial" pitchFamily="34" charset="0"/>
            </a:endParaRPr>
          </a:p>
        </p:txBody>
      </p:sp>
      <p:sp>
        <p:nvSpPr>
          <p:cNvPr id="181" name="Rectangle 180"/>
          <p:cNvSpPr/>
          <p:nvPr/>
        </p:nvSpPr>
        <p:spPr bwMode="blackWhite">
          <a:xfrm>
            <a:off x="5562600" y="1795462"/>
            <a:ext cx="1524000" cy="228600"/>
          </a:xfrm>
          <a:prstGeom prst="rect">
            <a:avLst/>
          </a:prstGeom>
          <a:solidFill>
            <a:schemeClr val="tx1"/>
          </a:solidFill>
          <a:ln w="1270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Verdana" pitchFamily="34" charset="0"/>
              <a:cs typeface="Arial" pitchFamily="34" charset="0"/>
            </a:endParaRPr>
          </a:p>
        </p:txBody>
      </p:sp>
      <p:sp>
        <p:nvSpPr>
          <p:cNvPr id="182" name="Rectangle 181"/>
          <p:cNvSpPr/>
          <p:nvPr/>
        </p:nvSpPr>
        <p:spPr bwMode="blackWhite">
          <a:xfrm>
            <a:off x="5562600" y="2024062"/>
            <a:ext cx="1524000" cy="228600"/>
          </a:xfrm>
          <a:prstGeom prst="rect">
            <a:avLst/>
          </a:prstGeom>
          <a:solidFill>
            <a:schemeClr val="tx1"/>
          </a:solidFill>
          <a:ln w="1270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Verdana" pitchFamily="34" charset="0"/>
              <a:cs typeface="Arial" pitchFamily="34" charset="0"/>
            </a:endParaRPr>
          </a:p>
        </p:txBody>
      </p:sp>
      <p:sp>
        <p:nvSpPr>
          <p:cNvPr id="183" name="Rectangle 182"/>
          <p:cNvSpPr/>
          <p:nvPr/>
        </p:nvSpPr>
        <p:spPr bwMode="blackWhite">
          <a:xfrm>
            <a:off x="5562600" y="2252662"/>
            <a:ext cx="1524000" cy="228600"/>
          </a:xfrm>
          <a:prstGeom prst="rect">
            <a:avLst/>
          </a:prstGeom>
          <a:solidFill>
            <a:schemeClr val="tx1"/>
          </a:solidFill>
          <a:ln w="1270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Verdana" pitchFamily="34" charset="0"/>
              <a:cs typeface="Arial" pitchFamily="34" charset="0"/>
            </a:endParaRPr>
          </a:p>
        </p:txBody>
      </p:sp>
      <p:sp>
        <p:nvSpPr>
          <p:cNvPr id="184" name="Rectangle 183"/>
          <p:cNvSpPr/>
          <p:nvPr/>
        </p:nvSpPr>
        <p:spPr bwMode="blackWhite">
          <a:xfrm>
            <a:off x="5562600" y="2481262"/>
            <a:ext cx="1524000" cy="228600"/>
          </a:xfrm>
          <a:prstGeom prst="rect">
            <a:avLst/>
          </a:prstGeom>
          <a:solidFill>
            <a:schemeClr val="tx1"/>
          </a:solidFill>
          <a:ln w="1270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Verdana" pitchFamily="34" charset="0"/>
              <a:cs typeface="Arial" pitchFamily="34" charset="0"/>
            </a:endParaRPr>
          </a:p>
        </p:txBody>
      </p:sp>
      <p:sp>
        <p:nvSpPr>
          <p:cNvPr id="185" name="Rectangle 184"/>
          <p:cNvSpPr/>
          <p:nvPr/>
        </p:nvSpPr>
        <p:spPr>
          <a:xfrm>
            <a:off x="5562600" y="2709862"/>
            <a:ext cx="1524000" cy="228600"/>
          </a:xfrm>
          <a:prstGeom prst="rect">
            <a:avLst/>
          </a:prstGeom>
          <a:solidFill>
            <a:schemeClr val="tx1"/>
          </a:solidFill>
          <a:ln w="1270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Verdana" pitchFamily="34" charset="0"/>
              <a:cs typeface="Arial" pitchFamily="34" charset="0"/>
            </a:endParaRPr>
          </a:p>
        </p:txBody>
      </p:sp>
      <p:sp>
        <p:nvSpPr>
          <p:cNvPr id="36" name="Rectangle 35"/>
          <p:cNvSpPr/>
          <p:nvPr/>
        </p:nvSpPr>
        <p:spPr bwMode="blackWhite">
          <a:xfrm>
            <a:off x="1524000" y="3733800"/>
            <a:ext cx="1524000" cy="228600"/>
          </a:xfrm>
          <a:prstGeom prst="rect">
            <a:avLst/>
          </a:prstGeom>
          <a:solidFill>
            <a:schemeClr val="tx1"/>
          </a:solidFill>
          <a:ln w="1270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bg1"/>
              </a:solidFill>
              <a:latin typeface="Verdana" pitchFamily="34" charset="0"/>
              <a:cs typeface="Arial" pitchFamily="34" charset="0"/>
            </a:endParaRPr>
          </a:p>
        </p:txBody>
      </p:sp>
      <p:sp>
        <p:nvSpPr>
          <p:cNvPr id="37" name="Rectangle 36"/>
          <p:cNvSpPr/>
          <p:nvPr/>
        </p:nvSpPr>
        <p:spPr bwMode="blackWhite">
          <a:xfrm>
            <a:off x="3048000" y="3733800"/>
            <a:ext cx="533400" cy="228600"/>
          </a:xfrm>
          <a:prstGeom prst="rect">
            <a:avLst/>
          </a:prstGeom>
          <a:solidFill>
            <a:schemeClr val="tx1"/>
          </a:solidFill>
          <a:ln w="1270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bg1"/>
              </a:solidFill>
              <a:latin typeface="Verdana" pitchFamily="34" charset="0"/>
              <a:cs typeface="Arial" pitchFamily="34" charset="0"/>
            </a:endParaRPr>
          </a:p>
        </p:txBody>
      </p:sp>
      <p:sp>
        <p:nvSpPr>
          <p:cNvPr id="38" name="Rectangle 37"/>
          <p:cNvSpPr/>
          <p:nvPr/>
        </p:nvSpPr>
        <p:spPr bwMode="blackWhite">
          <a:xfrm>
            <a:off x="1524000" y="3962400"/>
            <a:ext cx="1524000" cy="228600"/>
          </a:xfrm>
          <a:prstGeom prst="rect">
            <a:avLst/>
          </a:prstGeom>
          <a:solidFill>
            <a:schemeClr val="tx1"/>
          </a:solidFill>
          <a:ln w="1270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bg1"/>
              </a:solidFill>
              <a:latin typeface="Verdana" pitchFamily="34" charset="0"/>
              <a:cs typeface="Arial" pitchFamily="34" charset="0"/>
            </a:endParaRPr>
          </a:p>
        </p:txBody>
      </p:sp>
      <p:sp>
        <p:nvSpPr>
          <p:cNvPr id="39" name="Rectangle 38"/>
          <p:cNvSpPr/>
          <p:nvPr/>
        </p:nvSpPr>
        <p:spPr bwMode="blackWhite">
          <a:xfrm>
            <a:off x="3048000" y="3962400"/>
            <a:ext cx="533400" cy="228600"/>
          </a:xfrm>
          <a:prstGeom prst="rect">
            <a:avLst/>
          </a:prstGeom>
          <a:solidFill>
            <a:schemeClr val="tx1"/>
          </a:solidFill>
          <a:ln w="1270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bg1"/>
              </a:solidFill>
              <a:latin typeface="Verdana" pitchFamily="34" charset="0"/>
              <a:cs typeface="Arial" pitchFamily="34" charset="0"/>
            </a:endParaRPr>
          </a:p>
        </p:txBody>
      </p:sp>
      <p:sp>
        <p:nvSpPr>
          <p:cNvPr id="40" name="Rectangle 39"/>
          <p:cNvSpPr/>
          <p:nvPr/>
        </p:nvSpPr>
        <p:spPr bwMode="blackWhite">
          <a:xfrm>
            <a:off x="1524000" y="4191000"/>
            <a:ext cx="1524000" cy="228600"/>
          </a:xfrm>
          <a:prstGeom prst="rect">
            <a:avLst/>
          </a:prstGeom>
          <a:solidFill>
            <a:schemeClr val="tx1"/>
          </a:solidFill>
          <a:ln w="1270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bg1"/>
              </a:solidFill>
              <a:latin typeface="Verdana" pitchFamily="34" charset="0"/>
              <a:cs typeface="Arial" pitchFamily="34" charset="0"/>
            </a:endParaRPr>
          </a:p>
        </p:txBody>
      </p:sp>
      <p:sp>
        <p:nvSpPr>
          <p:cNvPr id="41" name="Rectangle 40"/>
          <p:cNvSpPr/>
          <p:nvPr/>
        </p:nvSpPr>
        <p:spPr bwMode="blackWhite">
          <a:xfrm>
            <a:off x="3048000" y="4191000"/>
            <a:ext cx="533400" cy="228600"/>
          </a:xfrm>
          <a:prstGeom prst="rect">
            <a:avLst/>
          </a:prstGeom>
          <a:solidFill>
            <a:schemeClr val="tx1"/>
          </a:solidFill>
          <a:ln w="1270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bg1"/>
              </a:solidFill>
              <a:latin typeface="Verdana" pitchFamily="34" charset="0"/>
              <a:cs typeface="Arial" pitchFamily="34" charset="0"/>
            </a:endParaRPr>
          </a:p>
        </p:txBody>
      </p:sp>
      <p:sp>
        <p:nvSpPr>
          <p:cNvPr id="43" name="Rectangle 42"/>
          <p:cNvSpPr/>
          <p:nvPr/>
        </p:nvSpPr>
        <p:spPr bwMode="blackWhite">
          <a:xfrm>
            <a:off x="3048000" y="4419600"/>
            <a:ext cx="533400" cy="2286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bg1"/>
              </a:solidFill>
              <a:latin typeface="Verdana" pitchFamily="34" charset="0"/>
              <a:cs typeface="Arial" pitchFamily="34" charset="0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1524000" y="4648200"/>
            <a:ext cx="1524000" cy="228600"/>
          </a:xfrm>
          <a:prstGeom prst="rect">
            <a:avLst/>
          </a:prstGeom>
          <a:solidFill>
            <a:schemeClr val="tx1"/>
          </a:solidFill>
          <a:ln w="1270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bg1"/>
              </a:solidFill>
              <a:latin typeface="Verdana" pitchFamily="34" charset="0"/>
              <a:cs typeface="Arial" pitchFamily="34" charset="0"/>
            </a:endParaRPr>
          </a:p>
        </p:txBody>
      </p:sp>
      <p:sp>
        <p:nvSpPr>
          <p:cNvPr id="45" name="Rectangle 44"/>
          <p:cNvSpPr/>
          <p:nvPr/>
        </p:nvSpPr>
        <p:spPr bwMode="blackWhite">
          <a:xfrm>
            <a:off x="3048000" y="4648200"/>
            <a:ext cx="533400" cy="228600"/>
          </a:xfrm>
          <a:prstGeom prst="rect">
            <a:avLst/>
          </a:prstGeom>
          <a:solidFill>
            <a:schemeClr val="tx1"/>
          </a:solidFill>
          <a:ln w="1270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bg1"/>
              </a:solidFill>
              <a:latin typeface="Verdana" pitchFamily="34" charset="0"/>
              <a:cs typeface="Arial" pitchFamily="34" charset="0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1524000" y="4876800"/>
            <a:ext cx="1524000" cy="228600"/>
          </a:xfrm>
          <a:prstGeom prst="rect">
            <a:avLst/>
          </a:prstGeom>
          <a:solidFill>
            <a:schemeClr val="tx1"/>
          </a:solidFill>
          <a:ln w="1270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bg1"/>
              </a:solidFill>
              <a:latin typeface="Verdana" pitchFamily="34" charset="0"/>
              <a:cs typeface="Arial" pitchFamily="34" charset="0"/>
            </a:endParaRPr>
          </a:p>
        </p:txBody>
      </p:sp>
      <p:sp>
        <p:nvSpPr>
          <p:cNvPr id="47" name="Rectangle 46"/>
          <p:cNvSpPr/>
          <p:nvPr/>
        </p:nvSpPr>
        <p:spPr bwMode="blackWhite">
          <a:xfrm>
            <a:off x="3048000" y="4876800"/>
            <a:ext cx="533400" cy="228600"/>
          </a:xfrm>
          <a:prstGeom prst="rect">
            <a:avLst/>
          </a:prstGeom>
          <a:solidFill>
            <a:schemeClr val="tx1"/>
          </a:solidFill>
          <a:ln w="1270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bg1"/>
              </a:solidFill>
              <a:latin typeface="Verdana" pitchFamily="34" charset="0"/>
              <a:cs typeface="Arial" pitchFamily="34" charset="0"/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1524000" y="5105400"/>
            <a:ext cx="1524000" cy="228600"/>
          </a:xfrm>
          <a:prstGeom prst="rect">
            <a:avLst/>
          </a:prstGeom>
          <a:solidFill>
            <a:schemeClr val="tx1"/>
          </a:solidFill>
          <a:ln w="1270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bg1"/>
              </a:solidFill>
              <a:latin typeface="Verdana" pitchFamily="34" charset="0"/>
              <a:cs typeface="Arial" pitchFamily="34" charset="0"/>
            </a:endParaRPr>
          </a:p>
        </p:txBody>
      </p:sp>
      <p:sp>
        <p:nvSpPr>
          <p:cNvPr id="49" name="Rectangle 48"/>
          <p:cNvSpPr/>
          <p:nvPr/>
        </p:nvSpPr>
        <p:spPr bwMode="blackWhite">
          <a:xfrm>
            <a:off x="3048000" y="5105400"/>
            <a:ext cx="533400" cy="228600"/>
          </a:xfrm>
          <a:prstGeom prst="rect">
            <a:avLst/>
          </a:prstGeom>
          <a:solidFill>
            <a:schemeClr val="tx1"/>
          </a:solidFill>
          <a:ln w="1270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bg1"/>
              </a:solidFill>
              <a:latin typeface="Verdana" pitchFamily="34" charset="0"/>
              <a:cs typeface="Arial" pitchFamily="34" charset="0"/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1524000" y="5334000"/>
            <a:ext cx="1524000" cy="228600"/>
          </a:xfrm>
          <a:prstGeom prst="rect">
            <a:avLst/>
          </a:prstGeom>
          <a:solidFill>
            <a:schemeClr val="tx1"/>
          </a:solidFill>
          <a:ln w="1270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bg1"/>
              </a:solidFill>
              <a:latin typeface="Verdana" pitchFamily="34" charset="0"/>
              <a:cs typeface="Arial" pitchFamily="34" charset="0"/>
            </a:endParaRPr>
          </a:p>
        </p:txBody>
      </p:sp>
      <p:sp>
        <p:nvSpPr>
          <p:cNvPr id="51" name="Rectangle 50"/>
          <p:cNvSpPr/>
          <p:nvPr/>
        </p:nvSpPr>
        <p:spPr bwMode="blackWhite">
          <a:xfrm>
            <a:off x="3048000" y="5334000"/>
            <a:ext cx="533400" cy="228600"/>
          </a:xfrm>
          <a:prstGeom prst="rect">
            <a:avLst/>
          </a:prstGeom>
          <a:solidFill>
            <a:schemeClr val="tx1"/>
          </a:solidFill>
          <a:ln w="1270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bg1"/>
              </a:solidFill>
              <a:latin typeface="Verdana" pitchFamily="34" charset="0"/>
              <a:cs typeface="Arial" pitchFamily="34" charset="0"/>
            </a:endParaRPr>
          </a:p>
        </p:txBody>
      </p:sp>
      <p:sp>
        <p:nvSpPr>
          <p:cNvPr id="52" name="Rectangle 51"/>
          <p:cNvSpPr/>
          <p:nvPr/>
        </p:nvSpPr>
        <p:spPr bwMode="blackWhite">
          <a:xfrm>
            <a:off x="1524000" y="5562600"/>
            <a:ext cx="1524000" cy="228600"/>
          </a:xfrm>
          <a:prstGeom prst="rect">
            <a:avLst/>
          </a:prstGeom>
          <a:solidFill>
            <a:schemeClr val="tx1"/>
          </a:solidFill>
          <a:ln w="1270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bg1"/>
              </a:solidFill>
              <a:latin typeface="Verdana" pitchFamily="34" charset="0"/>
              <a:cs typeface="Arial" pitchFamily="34" charset="0"/>
            </a:endParaRPr>
          </a:p>
        </p:txBody>
      </p:sp>
      <p:sp>
        <p:nvSpPr>
          <p:cNvPr id="53" name="Rectangle 52"/>
          <p:cNvSpPr/>
          <p:nvPr/>
        </p:nvSpPr>
        <p:spPr bwMode="blackWhite">
          <a:xfrm>
            <a:off x="3048000" y="5562600"/>
            <a:ext cx="533400" cy="228600"/>
          </a:xfrm>
          <a:prstGeom prst="rect">
            <a:avLst/>
          </a:prstGeom>
          <a:solidFill>
            <a:schemeClr val="tx1"/>
          </a:solidFill>
          <a:ln w="1270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bg1"/>
              </a:solidFill>
              <a:latin typeface="Verdana" pitchFamily="34" charset="0"/>
              <a:cs typeface="Arial" pitchFamily="34" charset="0"/>
            </a:endParaRPr>
          </a:p>
        </p:txBody>
      </p:sp>
      <p:sp>
        <p:nvSpPr>
          <p:cNvPr id="54" name="Rectangle 53"/>
          <p:cNvSpPr/>
          <p:nvPr/>
        </p:nvSpPr>
        <p:spPr bwMode="blackWhite">
          <a:xfrm>
            <a:off x="1524000" y="5791200"/>
            <a:ext cx="1524000" cy="228600"/>
          </a:xfrm>
          <a:prstGeom prst="rect">
            <a:avLst/>
          </a:prstGeom>
          <a:solidFill>
            <a:schemeClr val="tx1"/>
          </a:solidFill>
          <a:ln w="1270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bg1"/>
              </a:solidFill>
              <a:latin typeface="Verdana" pitchFamily="34" charset="0"/>
              <a:cs typeface="Arial" pitchFamily="34" charset="0"/>
            </a:endParaRPr>
          </a:p>
        </p:txBody>
      </p:sp>
      <p:sp>
        <p:nvSpPr>
          <p:cNvPr id="55" name="Rectangle 54"/>
          <p:cNvSpPr/>
          <p:nvPr/>
        </p:nvSpPr>
        <p:spPr bwMode="blackWhite">
          <a:xfrm>
            <a:off x="3048000" y="5791200"/>
            <a:ext cx="533400" cy="228600"/>
          </a:xfrm>
          <a:prstGeom prst="rect">
            <a:avLst/>
          </a:prstGeom>
          <a:solidFill>
            <a:schemeClr val="tx1"/>
          </a:solidFill>
          <a:ln w="1270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bg1"/>
              </a:solidFill>
              <a:latin typeface="Verdana" pitchFamily="34" charset="0"/>
              <a:cs typeface="Arial" pitchFamily="34" charset="0"/>
            </a:endParaRPr>
          </a:p>
        </p:txBody>
      </p:sp>
      <p:sp>
        <p:nvSpPr>
          <p:cNvPr id="56" name="Rectangle 55"/>
          <p:cNvSpPr/>
          <p:nvPr/>
        </p:nvSpPr>
        <p:spPr bwMode="blackWhite">
          <a:xfrm>
            <a:off x="1524000" y="6019800"/>
            <a:ext cx="1524000" cy="228600"/>
          </a:xfrm>
          <a:prstGeom prst="rect">
            <a:avLst/>
          </a:prstGeom>
          <a:solidFill>
            <a:schemeClr val="tx1"/>
          </a:solidFill>
          <a:ln w="1270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bg1"/>
              </a:solidFill>
              <a:latin typeface="Verdana" pitchFamily="34" charset="0"/>
              <a:cs typeface="Arial" pitchFamily="34" charset="0"/>
            </a:endParaRPr>
          </a:p>
        </p:txBody>
      </p:sp>
      <p:sp>
        <p:nvSpPr>
          <p:cNvPr id="57" name="Rectangle 56"/>
          <p:cNvSpPr/>
          <p:nvPr/>
        </p:nvSpPr>
        <p:spPr bwMode="blackWhite">
          <a:xfrm>
            <a:off x="3048000" y="6019800"/>
            <a:ext cx="533400" cy="228600"/>
          </a:xfrm>
          <a:prstGeom prst="rect">
            <a:avLst/>
          </a:prstGeom>
          <a:solidFill>
            <a:schemeClr val="tx1"/>
          </a:solidFill>
          <a:ln w="1270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bg1"/>
              </a:solidFill>
              <a:latin typeface="Verdana" pitchFamily="34" charset="0"/>
              <a:cs typeface="Arial" pitchFamily="34" charset="0"/>
            </a:endParaRPr>
          </a:p>
        </p:txBody>
      </p:sp>
      <p:sp>
        <p:nvSpPr>
          <p:cNvPr id="58" name="Rectangle 57"/>
          <p:cNvSpPr/>
          <p:nvPr/>
        </p:nvSpPr>
        <p:spPr bwMode="blackWhite">
          <a:xfrm>
            <a:off x="1524000" y="6248400"/>
            <a:ext cx="1524000" cy="228600"/>
          </a:xfrm>
          <a:prstGeom prst="rect">
            <a:avLst/>
          </a:prstGeom>
          <a:solidFill>
            <a:schemeClr val="tx1"/>
          </a:solidFill>
          <a:ln w="1270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bg1"/>
              </a:solidFill>
              <a:latin typeface="Verdana" pitchFamily="34" charset="0"/>
              <a:cs typeface="Arial" pitchFamily="34" charset="0"/>
            </a:endParaRPr>
          </a:p>
        </p:txBody>
      </p:sp>
      <p:sp>
        <p:nvSpPr>
          <p:cNvPr id="59" name="Rectangle 58"/>
          <p:cNvSpPr/>
          <p:nvPr/>
        </p:nvSpPr>
        <p:spPr bwMode="blackWhite">
          <a:xfrm>
            <a:off x="3048000" y="6248400"/>
            <a:ext cx="533400" cy="228600"/>
          </a:xfrm>
          <a:prstGeom prst="rect">
            <a:avLst/>
          </a:prstGeom>
          <a:solidFill>
            <a:schemeClr val="tx1"/>
          </a:solidFill>
          <a:ln w="1270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bg1"/>
              </a:solidFill>
              <a:latin typeface="Verdana" pitchFamily="34" charset="0"/>
              <a:cs typeface="Arial" pitchFamily="34" charset="0"/>
            </a:endParaRPr>
          </a:p>
        </p:txBody>
      </p:sp>
      <p:sp>
        <p:nvSpPr>
          <p:cNvPr id="60" name="Rectangle 59"/>
          <p:cNvSpPr/>
          <p:nvPr/>
        </p:nvSpPr>
        <p:spPr bwMode="blackWhite">
          <a:xfrm>
            <a:off x="5334000" y="3733800"/>
            <a:ext cx="1524000" cy="228600"/>
          </a:xfrm>
          <a:prstGeom prst="rect">
            <a:avLst/>
          </a:prstGeom>
          <a:solidFill>
            <a:schemeClr val="tx1"/>
          </a:solidFill>
          <a:ln w="1270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bg1"/>
              </a:solidFill>
              <a:latin typeface="Verdana" pitchFamily="34" charset="0"/>
              <a:cs typeface="Arial" pitchFamily="34" charset="0"/>
            </a:endParaRPr>
          </a:p>
        </p:txBody>
      </p:sp>
      <p:sp>
        <p:nvSpPr>
          <p:cNvPr id="61" name="Rectangle 60"/>
          <p:cNvSpPr/>
          <p:nvPr/>
        </p:nvSpPr>
        <p:spPr bwMode="blackWhite">
          <a:xfrm>
            <a:off x="6858000" y="3733800"/>
            <a:ext cx="533400" cy="228600"/>
          </a:xfrm>
          <a:prstGeom prst="rect">
            <a:avLst/>
          </a:prstGeom>
          <a:solidFill>
            <a:schemeClr val="tx1"/>
          </a:solidFill>
          <a:ln w="1270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bg1"/>
              </a:solidFill>
              <a:latin typeface="Verdana" pitchFamily="34" charset="0"/>
              <a:cs typeface="Arial" pitchFamily="34" charset="0"/>
            </a:endParaRPr>
          </a:p>
        </p:txBody>
      </p:sp>
      <p:sp>
        <p:nvSpPr>
          <p:cNvPr id="64" name="Rectangle 63"/>
          <p:cNvSpPr/>
          <p:nvPr/>
        </p:nvSpPr>
        <p:spPr bwMode="blackWhite">
          <a:xfrm>
            <a:off x="5334000" y="4191000"/>
            <a:ext cx="1524000" cy="228600"/>
          </a:xfrm>
          <a:prstGeom prst="rect">
            <a:avLst/>
          </a:prstGeom>
          <a:solidFill>
            <a:schemeClr val="tx1"/>
          </a:solidFill>
          <a:ln w="1270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bg1"/>
              </a:solidFill>
              <a:latin typeface="Verdana" pitchFamily="34" charset="0"/>
              <a:cs typeface="Arial" pitchFamily="34" charset="0"/>
            </a:endParaRPr>
          </a:p>
        </p:txBody>
      </p:sp>
      <p:sp>
        <p:nvSpPr>
          <p:cNvPr id="65" name="Rectangle 64"/>
          <p:cNvSpPr/>
          <p:nvPr/>
        </p:nvSpPr>
        <p:spPr bwMode="blackWhite">
          <a:xfrm>
            <a:off x="6858000" y="4191000"/>
            <a:ext cx="533400" cy="228600"/>
          </a:xfrm>
          <a:prstGeom prst="rect">
            <a:avLst/>
          </a:prstGeom>
          <a:solidFill>
            <a:schemeClr val="tx1"/>
          </a:solidFill>
          <a:ln w="1270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bg1"/>
              </a:solidFill>
              <a:latin typeface="Verdana" pitchFamily="34" charset="0"/>
              <a:cs typeface="Arial" pitchFamily="34" charset="0"/>
            </a:endParaRPr>
          </a:p>
        </p:txBody>
      </p:sp>
      <p:sp>
        <p:nvSpPr>
          <p:cNvPr id="66" name="Rectangle 65"/>
          <p:cNvSpPr/>
          <p:nvPr/>
        </p:nvSpPr>
        <p:spPr bwMode="blackWhite">
          <a:xfrm>
            <a:off x="5334000" y="4419600"/>
            <a:ext cx="1524000" cy="228600"/>
          </a:xfrm>
          <a:prstGeom prst="rect">
            <a:avLst/>
          </a:prstGeom>
          <a:solidFill>
            <a:schemeClr val="tx1"/>
          </a:solidFill>
          <a:ln w="1270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bg1"/>
              </a:solidFill>
              <a:latin typeface="Verdana" pitchFamily="34" charset="0"/>
              <a:cs typeface="Arial" pitchFamily="34" charset="0"/>
            </a:endParaRPr>
          </a:p>
        </p:txBody>
      </p:sp>
      <p:sp>
        <p:nvSpPr>
          <p:cNvPr id="67" name="Rectangle 66"/>
          <p:cNvSpPr/>
          <p:nvPr/>
        </p:nvSpPr>
        <p:spPr bwMode="blackWhite">
          <a:xfrm>
            <a:off x="6858000" y="4419600"/>
            <a:ext cx="533400" cy="228600"/>
          </a:xfrm>
          <a:prstGeom prst="rect">
            <a:avLst/>
          </a:prstGeom>
          <a:solidFill>
            <a:schemeClr val="tx1"/>
          </a:solidFill>
          <a:ln w="1270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bg1"/>
              </a:solidFill>
              <a:latin typeface="Verdana" pitchFamily="34" charset="0"/>
              <a:cs typeface="Arial" pitchFamily="34" charset="0"/>
            </a:endParaRPr>
          </a:p>
        </p:txBody>
      </p:sp>
      <p:sp>
        <p:nvSpPr>
          <p:cNvPr id="68" name="Rectangle 67"/>
          <p:cNvSpPr/>
          <p:nvPr/>
        </p:nvSpPr>
        <p:spPr bwMode="blackWhite">
          <a:xfrm>
            <a:off x="5334000" y="4648200"/>
            <a:ext cx="1524000" cy="228600"/>
          </a:xfrm>
          <a:prstGeom prst="rect">
            <a:avLst/>
          </a:prstGeom>
          <a:solidFill>
            <a:schemeClr val="tx1"/>
          </a:solidFill>
          <a:ln w="1270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bg1"/>
              </a:solidFill>
              <a:latin typeface="Verdana" pitchFamily="34" charset="0"/>
              <a:cs typeface="Arial" pitchFamily="34" charset="0"/>
            </a:endParaRPr>
          </a:p>
        </p:txBody>
      </p:sp>
      <p:sp>
        <p:nvSpPr>
          <p:cNvPr id="69" name="Rectangle 68"/>
          <p:cNvSpPr/>
          <p:nvPr/>
        </p:nvSpPr>
        <p:spPr bwMode="blackWhite">
          <a:xfrm>
            <a:off x="6858000" y="4648200"/>
            <a:ext cx="533400" cy="228600"/>
          </a:xfrm>
          <a:prstGeom prst="rect">
            <a:avLst/>
          </a:prstGeom>
          <a:solidFill>
            <a:schemeClr val="tx1"/>
          </a:solidFill>
          <a:ln w="1270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bg1"/>
              </a:solidFill>
              <a:latin typeface="Verdana" pitchFamily="34" charset="0"/>
              <a:cs typeface="Arial" pitchFamily="34" charset="0"/>
            </a:endParaRPr>
          </a:p>
        </p:txBody>
      </p:sp>
      <p:sp>
        <p:nvSpPr>
          <p:cNvPr id="70" name="Rectangle 69"/>
          <p:cNvSpPr/>
          <p:nvPr/>
        </p:nvSpPr>
        <p:spPr bwMode="blackWhite">
          <a:xfrm>
            <a:off x="5334000" y="4876800"/>
            <a:ext cx="1524000" cy="228600"/>
          </a:xfrm>
          <a:prstGeom prst="rect">
            <a:avLst/>
          </a:prstGeom>
          <a:solidFill>
            <a:schemeClr val="tx1"/>
          </a:solidFill>
          <a:ln w="1270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bg1"/>
              </a:solidFill>
              <a:latin typeface="Verdana" pitchFamily="34" charset="0"/>
              <a:cs typeface="Arial" pitchFamily="34" charset="0"/>
            </a:endParaRPr>
          </a:p>
        </p:txBody>
      </p:sp>
      <p:sp>
        <p:nvSpPr>
          <p:cNvPr id="71" name="Rectangle 70"/>
          <p:cNvSpPr/>
          <p:nvPr/>
        </p:nvSpPr>
        <p:spPr bwMode="blackWhite">
          <a:xfrm>
            <a:off x="6858000" y="4876800"/>
            <a:ext cx="533400" cy="228600"/>
          </a:xfrm>
          <a:prstGeom prst="rect">
            <a:avLst/>
          </a:prstGeom>
          <a:solidFill>
            <a:schemeClr val="tx1"/>
          </a:solidFill>
          <a:ln w="1270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bg1"/>
              </a:solidFill>
              <a:latin typeface="Verdana" pitchFamily="34" charset="0"/>
              <a:cs typeface="Arial" pitchFamily="34" charset="0"/>
            </a:endParaRPr>
          </a:p>
        </p:txBody>
      </p:sp>
      <p:sp>
        <p:nvSpPr>
          <p:cNvPr id="72" name="Rectangle 71"/>
          <p:cNvSpPr/>
          <p:nvPr/>
        </p:nvSpPr>
        <p:spPr bwMode="blackWhite">
          <a:xfrm>
            <a:off x="5334000" y="5105400"/>
            <a:ext cx="1524000" cy="228600"/>
          </a:xfrm>
          <a:prstGeom prst="rect">
            <a:avLst/>
          </a:prstGeom>
          <a:solidFill>
            <a:schemeClr val="tx1"/>
          </a:solidFill>
          <a:ln w="1270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bg1"/>
              </a:solidFill>
              <a:latin typeface="Verdana" pitchFamily="34" charset="0"/>
              <a:cs typeface="Arial" pitchFamily="34" charset="0"/>
            </a:endParaRPr>
          </a:p>
        </p:txBody>
      </p:sp>
      <p:sp>
        <p:nvSpPr>
          <p:cNvPr id="73" name="Rectangle 72"/>
          <p:cNvSpPr/>
          <p:nvPr/>
        </p:nvSpPr>
        <p:spPr bwMode="blackWhite">
          <a:xfrm>
            <a:off x="6858000" y="5105400"/>
            <a:ext cx="533400" cy="228600"/>
          </a:xfrm>
          <a:prstGeom prst="rect">
            <a:avLst/>
          </a:prstGeom>
          <a:solidFill>
            <a:schemeClr val="tx1"/>
          </a:solidFill>
          <a:ln w="1270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bg1"/>
              </a:solidFill>
              <a:latin typeface="Verdana" pitchFamily="34" charset="0"/>
              <a:cs typeface="Arial" pitchFamily="34" charset="0"/>
            </a:endParaRPr>
          </a:p>
        </p:txBody>
      </p:sp>
      <p:sp>
        <p:nvSpPr>
          <p:cNvPr id="74" name="Rectangle 73"/>
          <p:cNvSpPr/>
          <p:nvPr/>
        </p:nvSpPr>
        <p:spPr bwMode="blackWhite">
          <a:xfrm>
            <a:off x="5334000" y="5334000"/>
            <a:ext cx="1524000" cy="228600"/>
          </a:xfrm>
          <a:prstGeom prst="rect">
            <a:avLst/>
          </a:prstGeom>
          <a:solidFill>
            <a:schemeClr val="tx1"/>
          </a:solidFill>
          <a:ln w="1270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bg1"/>
              </a:solidFill>
              <a:latin typeface="Verdana" pitchFamily="34" charset="0"/>
              <a:cs typeface="Arial" pitchFamily="34" charset="0"/>
            </a:endParaRPr>
          </a:p>
        </p:txBody>
      </p:sp>
      <p:sp>
        <p:nvSpPr>
          <p:cNvPr id="75" name="Rectangle 74"/>
          <p:cNvSpPr/>
          <p:nvPr/>
        </p:nvSpPr>
        <p:spPr bwMode="blackWhite">
          <a:xfrm>
            <a:off x="6858000" y="5334000"/>
            <a:ext cx="533400" cy="228600"/>
          </a:xfrm>
          <a:prstGeom prst="rect">
            <a:avLst/>
          </a:prstGeom>
          <a:solidFill>
            <a:schemeClr val="tx1"/>
          </a:solidFill>
          <a:ln w="1270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bg1"/>
              </a:solidFill>
              <a:latin typeface="Verdana" pitchFamily="34" charset="0"/>
              <a:cs typeface="Arial" pitchFamily="34" charset="0"/>
            </a:endParaRPr>
          </a:p>
        </p:txBody>
      </p:sp>
      <p:sp>
        <p:nvSpPr>
          <p:cNvPr id="76" name="Rectangle 75"/>
          <p:cNvSpPr/>
          <p:nvPr/>
        </p:nvSpPr>
        <p:spPr bwMode="blackWhite">
          <a:xfrm>
            <a:off x="5334000" y="5562600"/>
            <a:ext cx="1524000" cy="228600"/>
          </a:xfrm>
          <a:prstGeom prst="rect">
            <a:avLst/>
          </a:prstGeom>
          <a:solidFill>
            <a:schemeClr val="tx1"/>
          </a:solidFill>
          <a:ln w="1270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bg1"/>
              </a:solidFill>
              <a:latin typeface="Verdana" pitchFamily="34" charset="0"/>
              <a:cs typeface="Arial" pitchFamily="34" charset="0"/>
            </a:endParaRPr>
          </a:p>
        </p:txBody>
      </p:sp>
      <p:sp>
        <p:nvSpPr>
          <p:cNvPr id="77" name="Rectangle 76"/>
          <p:cNvSpPr/>
          <p:nvPr/>
        </p:nvSpPr>
        <p:spPr bwMode="blackWhite">
          <a:xfrm>
            <a:off x="6858000" y="5562600"/>
            <a:ext cx="533400" cy="228600"/>
          </a:xfrm>
          <a:prstGeom prst="rect">
            <a:avLst/>
          </a:prstGeom>
          <a:solidFill>
            <a:schemeClr val="tx1"/>
          </a:solidFill>
          <a:ln w="1270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bg1"/>
              </a:solidFill>
              <a:latin typeface="Verdana" pitchFamily="34" charset="0"/>
              <a:cs typeface="Arial" pitchFamily="34" charset="0"/>
            </a:endParaRPr>
          </a:p>
        </p:txBody>
      </p:sp>
      <p:sp>
        <p:nvSpPr>
          <p:cNvPr id="78" name="Rectangle 77"/>
          <p:cNvSpPr/>
          <p:nvPr/>
        </p:nvSpPr>
        <p:spPr bwMode="blackWhite">
          <a:xfrm>
            <a:off x="5334000" y="5791200"/>
            <a:ext cx="1524000" cy="228600"/>
          </a:xfrm>
          <a:prstGeom prst="rect">
            <a:avLst/>
          </a:prstGeom>
          <a:solidFill>
            <a:schemeClr val="tx1"/>
          </a:solidFill>
          <a:ln w="1270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bg1"/>
              </a:solidFill>
              <a:latin typeface="Verdana" pitchFamily="34" charset="0"/>
              <a:cs typeface="Arial" pitchFamily="34" charset="0"/>
            </a:endParaRPr>
          </a:p>
        </p:txBody>
      </p:sp>
      <p:sp>
        <p:nvSpPr>
          <p:cNvPr id="79" name="Rectangle 78"/>
          <p:cNvSpPr/>
          <p:nvPr/>
        </p:nvSpPr>
        <p:spPr bwMode="blackWhite">
          <a:xfrm>
            <a:off x="6858000" y="5791200"/>
            <a:ext cx="533400" cy="228600"/>
          </a:xfrm>
          <a:prstGeom prst="rect">
            <a:avLst/>
          </a:prstGeom>
          <a:solidFill>
            <a:schemeClr val="tx1"/>
          </a:solidFill>
          <a:ln w="1270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bg1"/>
              </a:solidFill>
              <a:latin typeface="Verdana" pitchFamily="34" charset="0"/>
              <a:cs typeface="Arial" pitchFamily="34" charset="0"/>
            </a:endParaRPr>
          </a:p>
        </p:txBody>
      </p:sp>
      <p:sp>
        <p:nvSpPr>
          <p:cNvPr id="81" name="Rectangle 80"/>
          <p:cNvSpPr/>
          <p:nvPr/>
        </p:nvSpPr>
        <p:spPr bwMode="blackWhite">
          <a:xfrm>
            <a:off x="6858000" y="6019800"/>
            <a:ext cx="533400" cy="228600"/>
          </a:xfrm>
          <a:prstGeom prst="rect">
            <a:avLst/>
          </a:prstGeom>
          <a:solidFill>
            <a:schemeClr val="tx1"/>
          </a:solidFill>
          <a:ln w="1270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bg1"/>
              </a:solidFill>
              <a:latin typeface="Verdana" pitchFamily="34" charset="0"/>
              <a:cs typeface="Arial" pitchFamily="34" charset="0"/>
            </a:endParaRPr>
          </a:p>
        </p:txBody>
      </p:sp>
      <p:sp>
        <p:nvSpPr>
          <p:cNvPr id="82" name="Rectangle 81"/>
          <p:cNvSpPr/>
          <p:nvPr/>
        </p:nvSpPr>
        <p:spPr bwMode="blackWhite">
          <a:xfrm>
            <a:off x="5334000" y="6248400"/>
            <a:ext cx="1524000" cy="228600"/>
          </a:xfrm>
          <a:prstGeom prst="rect">
            <a:avLst/>
          </a:prstGeom>
          <a:solidFill>
            <a:schemeClr val="tx1"/>
          </a:solidFill>
          <a:ln w="1270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bg1"/>
              </a:solidFill>
              <a:latin typeface="Verdana" pitchFamily="34" charset="0"/>
              <a:cs typeface="Arial" pitchFamily="34" charset="0"/>
            </a:endParaRPr>
          </a:p>
        </p:txBody>
      </p:sp>
      <p:sp>
        <p:nvSpPr>
          <p:cNvPr id="83" name="Rectangle 82"/>
          <p:cNvSpPr/>
          <p:nvPr/>
        </p:nvSpPr>
        <p:spPr bwMode="blackWhite">
          <a:xfrm>
            <a:off x="6858000" y="6248400"/>
            <a:ext cx="533400" cy="228600"/>
          </a:xfrm>
          <a:prstGeom prst="rect">
            <a:avLst/>
          </a:prstGeom>
          <a:solidFill>
            <a:schemeClr val="tx1"/>
          </a:solidFill>
          <a:ln w="1270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bg1"/>
              </a:solidFill>
              <a:latin typeface="Verdana" pitchFamily="34" charset="0"/>
              <a:cs typeface="Arial" pitchFamily="34" charset="0"/>
            </a:endParaRPr>
          </a:p>
        </p:txBody>
      </p:sp>
      <p:sp>
        <p:nvSpPr>
          <p:cNvPr id="84" name="TextBox 81"/>
          <p:cNvSpPr txBox="1">
            <a:spLocks noChangeArrowheads="1"/>
          </p:cNvSpPr>
          <p:nvPr/>
        </p:nvSpPr>
        <p:spPr bwMode="auto">
          <a:xfrm>
            <a:off x="1905000" y="6411913"/>
            <a:ext cx="12192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solidFill>
                  <a:schemeClr val="bg1"/>
                </a:solidFill>
                <a:latin typeface="Verdana" pitchFamily="34" charset="0"/>
                <a:cs typeface="Arial" charset="0"/>
              </a:rPr>
              <a:t>Data</a:t>
            </a:r>
          </a:p>
        </p:txBody>
      </p:sp>
      <p:sp>
        <p:nvSpPr>
          <p:cNvPr id="85" name="TextBox 82"/>
          <p:cNvSpPr txBox="1">
            <a:spLocks noChangeArrowheads="1"/>
          </p:cNvSpPr>
          <p:nvPr/>
        </p:nvSpPr>
        <p:spPr bwMode="auto">
          <a:xfrm>
            <a:off x="3048000" y="6411913"/>
            <a:ext cx="7620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solidFill>
                  <a:schemeClr val="bg1"/>
                </a:solidFill>
                <a:latin typeface="Verdana" pitchFamily="34" charset="0"/>
                <a:cs typeface="Arial" charset="0"/>
              </a:rPr>
              <a:t>T1EC</a:t>
            </a:r>
          </a:p>
        </p:txBody>
      </p:sp>
      <p:sp>
        <p:nvSpPr>
          <p:cNvPr id="86" name="TextBox 83"/>
          <p:cNvSpPr txBox="1">
            <a:spLocks noChangeArrowheads="1"/>
          </p:cNvSpPr>
          <p:nvPr/>
        </p:nvSpPr>
        <p:spPr bwMode="auto">
          <a:xfrm>
            <a:off x="5334000" y="6443663"/>
            <a:ext cx="12192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solidFill>
                  <a:schemeClr val="bg1"/>
                </a:solidFill>
                <a:latin typeface="Verdana" pitchFamily="34" charset="0"/>
                <a:cs typeface="Arial" charset="0"/>
              </a:rPr>
              <a:t>Data</a:t>
            </a:r>
          </a:p>
        </p:txBody>
      </p:sp>
      <p:sp>
        <p:nvSpPr>
          <p:cNvPr id="87" name="TextBox 84"/>
          <p:cNvSpPr txBox="1">
            <a:spLocks noChangeArrowheads="1"/>
          </p:cNvSpPr>
          <p:nvPr/>
        </p:nvSpPr>
        <p:spPr bwMode="auto">
          <a:xfrm>
            <a:off x="6705600" y="6443663"/>
            <a:ext cx="7620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  <a:latin typeface="Verdana" pitchFamily="34" charset="0"/>
                <a:cs typeface="Arial" charset="0"/>
              </a:rPr>
              <a:t>T1EC</a:t>
            </a:r>
          </a:p>
        </p:txBody>
      </p:sp>
      <p:sp>
        <p:nvSpPr>
          <p:cNvPr id="88" name="TextBox 85"/>
          <p:cNvSpPr txBox="1">
            <a:spLocks noChangeArrowheads="1"/>
          </p:cNvSpPr>
          <p:nvPr/>
        </p:nvSpPr>
        <p:spPr bwMode="auto">
          <a:xfrm>
            <a:off x="152400" y="2743200"/>
            <a:ext cx="12192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  <a:latin typeface="Verdana" pitchFamily="34" charset="0"/>
                <a:cs typeface="Arial" charset="0"/>
              </a:rPr>
              <a:t>LLC</a:t>
            </a:r>
          </a:p>
        </p:txBody>
      </p:sp>
      <p:sp>
        <p:nvSpPr>
          <p:cNvPr id="89" name="TextBox 86"/>
          <p:cNvSpPr txBox="1">
            <a:spLocks noChangeArrowheads="1"/>
          </p:cNvSpPr>
          <p:nvPr/>
        </p:nvSpPr>
        <p:spPr bwMode="auto">
          <a:xfrm>
            <a:off x="152400" y="3429000"/>
            <a:ext cx="10668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  <a:latin typeface="Verdana" pitchFamily="34" charset="0"/>
                <a:cs typeface="Arial" charset="0"/>
              </a:rPr>
              <a:t>DRAM</a:t>
            </a:r>
          </a:p>
        </p:txBody>
      </p:sp>
      <p:sp>
        <p:nvSpPr>
          <p:cNvPr id="90" name="TextBox 87"/>
          <p:cNvSpPr txBox="1">
            <a:spLocks noChangeArrowheads="1"/>
          </p:cNvSpPr>
          <p:nvPr/>
        </p:nvSpPr>
        <p:spPr bwMode="auto">
          <a:xfrm>
            <a:off x="2133600" y="3429000"/>
            <a:ext cx="12192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solidFill>
                  <a:schemeClr val="bg1"/>
                </a:solidFill>
                <a:latin typeface="Verdana" pitchFamily="34" charset="0"/>
                <a:cs typeface="Arial" charset="0"/>
              </a:rPr>
              <a:t>Rank 0</a:t>
            </a:r>
          </a:p>
        </p:txBody>
      </p:sp>
      <p:sp>
        <p:nvSpPr>
          <p:cNvPr id="91" name="TextBox 88"/>
          <p:cNvSpPr txBox="1">
            <a:spLocks noChangeArrowheads="1"/>
          </p:cNvSpPr>
          <p:nvPr/>
        </p:nvSpPr>
        <p:spPr bwMode="auto">
          <a:xfrm>
            <a:off x="5562600" y="3429000"/>
            <a:ext cx="12192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solidFill>
                  <a:schemeClr val="bg1"/>
                </a:solidFill>
                <a:latin typeface="Verdana" pitchFamily="34" charset="0"/>
                <a:cs typeface="Arial" charset="0"/>
              </a:rPr>
              <a:t>Rank 1</a:t>
            </a:r>
          </a:p>
        </p:txBody>
      </p:sp>
      <p:sp>
        <p:nvSpPr>
          <p:cNvPr id="94" name="Rounded Rectangle 93"/>
          <p:cNvSpPr/>
          <p:nvPr/>
        </p:nvSpPr>
        <p:spPr bwMode="ltGray">
          <a:xfrm>
            <a:off x="7239000" y="1490662"/>
            <a:ext cx="1676400" cy="838200"/>
          </a:xfrm>
          <a:prstGeom prst="roundRect">
            <a:avLst>
              <a:gd name="adj" fmla="val 8434"/>
            </a:avLst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bg1"/>
                </a:solidFill>
                <a:latin typeface="Verdana" pitchFamily="34" charset="0"/>
                <a:cs typeface="Arial" pitchFamily="34" charset="0"/>
              </a:rPr>
              <a:t>ECC Address Translation Unit</a:t>
            </a:r>
          </a:p>
        </p:txBody>
      </p:sp>
      <p:sp>
        <p:nvSpPr>
          <p:cNvPr id="102" name="TextBox 143"/>
          <p:cNvSpPr txBox="1">
            <a:spLocks noChangeArrowheads="1"/>
          </p:cNvSpPr>
          <p:nvPr/>
        </p:nvSpPr>
        <p:spPr bwMode="auto">
          <a:xfrm>
            <a:off x="457200" y="5943600"/>
            <a:ext cx="1143000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Verdana" pitchFamily="34" charset="0"/>
                <a:cs typeface="Arial" charset="0"/>
              </a:rPr>
              <a:t>T2EC for Rank 1 data</a:t>
            </a:r>
          </a:p>
        </p:txBody>
      </p:sp>
      <p:sp>
        <p:nvSpPr>
          <p:cNvPr id="103" name="TextBox 144"/>
          <p:cNvSpPr txBox="1">
            <a:spLocks noChangeArrowheads="1"/>
          </p:cNvSpPr>
          <p:nvPr/>
        </p:nvSpPr>
        <p:spPr bwMode="auto">
          <a:xfrm>
            <a:off x="7543800" y="5943600"/>
            <a:ext cx="1143000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Verdana" pitchFamily="34" charset="0"/>
                <a:cs typeface="Arial" charset="0"/>
              </a:rPr>
              <a:t>T2EC for Rank 0 data</a:t>
            </a:r>
          </a:p>
        </p:txBody>
      </p:sp>
      <p:sp>
        <p:nvSpPr>
          <p:cNvPr id="104" name="TextBox 149"/>
          <p:cNvSpPr txBox="1">
            <a:spLocks noChangeArrowheads="1"/>
          </p:cNvSpPr>
          <p:nvPr/>
        </p:nvSpPr>
        <p:spPr bwMode="auto">
          <a:xfrm>
            <a:off x="3581400" y="3733800"/>
            <a:ext cx="533400" cy="23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900">
                <a:solidFill>
                  <a:schemeClr val="bg1"/>
                </a:solidFill>
                <a:latin typeface="Verdana" pitchFamily="34" charset="0"/>
                <a:cs typeface="Arial" charset="0"/>
              </a:rPr>
              <a:t>0000</a:t>
            </a:r>
          </a:p>
        </p:txBody>
      </p:sp>
      <p:sp>
        <p:nvSpPr>
          <p:cNvPr id="105" name="TextBox 151"/>
          <p:cNvSpPr txBox="1">
            <a:spLocks noChangeArrowheads="1"/>
          </p:cNvSpPr>
          <p:nvPr/>
        </p:nvSpPr>
        <p:spPr bwMode="auto">
          <a:xfrm>
            <a:off x="3581400" y="3962400"/>
            <a:ext cx="533400" cy="23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900">
                <a:solidFill>
                  <a:schemeClr val="bg1"/>
                </a:solidFill>
                <a:latin typeface="Verdana" pitchFamily="34" charset="0"/>
                <a:cs typeface="Arial" charset="0"/>
              </a:rPr>
              <a:t>0080</a:t>
            </a:r>
          </a:p>
        </p:txBody>
      </p:sp>
      <p:sp>
        <p:nvSpPr>
          <p:cNvPr id="106" name="TextBox 152"/>
          <p:cNvSpPr txBox="1">
            <a:spLocks noChangeArrowheads="1"/>
          </p:cNvSpPr>
          <p:nvPr/>
        </p:nvSpPr>
        <p:spPr bwMode="auto">
          <a:xfrm>
            <a:off x="3581400" y="4191000"/>
            <a:ext cx="533400" cy="23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900">
                <a:solidFill>
                  <a:schemeClr val="bg1"/>
                </a:solidFill>
                <a:latin typeface="Verdana" pitchFamily="34" charset="0"/>
                <a:cs typeface="Arial" charset="0"/>
              </a:rPr>
              <a:t>0100</a:t>
            </a:r>
          </a:p>
        </p:txBody>
      </p:sp>
      <p:sp>
        <p:nvSpPr>
          <p:cNvPr id="107" name="TextBox 153"/>
          <p:cNvSpPr txBox="1">
            <a:spLocks noChangeArrowheads="1"/>
          </p:cNvSpPr>
          <p:nvPr/>
        </p:nvSpPr>
        <p:spPr bwMode="auto">
          <a:xfrm>
            <a:off x="3581400" y="4419600"/>
            <a:ext cx="533400" cy="23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900">
                <a:solidFill>
                  <a:schemeClr val="bg1"/>
                </a:solidFill>
                <a:latin typeface="Verdana" pitchFamily="34" charset="0"/>
                <a:cs typeface="Arial" charset="0"/>
              </a:rPr>
              <a:t>0180</a:t>
            </a:r>
          </a:p>
        </p:txBody>
      </p:sp>
      <p:sp>
        <p:nvSpPr>
          <p:cNvPr id="108" name="TextBox 154"/>
          <p:cNvSpPr txBox="1">
            <a:spLocks noChangeArrowheads="1"/>
          </p:cNvSpPr>
          <p:nvPr/>
        </p:nvSpPr>
        <p:spPr bwMode="auto">
          <a:xfrm>
            <a:off x="3581400" y="4648200"/>
            <a:ext cx="533400" cy="23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900">
                <a:solidFill>
                  <a:schemeClr val="bg1"/>
                </a:solidFill>
                <a:latin typeface="Verdana" pitchFamily="34" charset="0"/>
                <a:cs typeface="Arial" charset="0"/>
              </a:rPr>
              <a:t>0200</a:t>
            </a:r>
          </a:p>
        </p:txBody>
      </p:sp>
      <p:sp>
        <p:nvSpPr>
          <p:cNvPr id="109" name="TextBox 155"/>
          <p:cNvSpPr txBox="1">
            <a:spLocks noChangeArrowheads="1"/>
          </p:cNvSpPr>
          <p:nvPr/>
        </p:nvSpPr>
        <p:spPr bwMode="auto">
          <a:xfrm>
            <a:off x="3581400" y="4876800"/>
            <a:ext cx="533400" cy="23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900">
                <a:solidFill>
                  <a:schemeClr val="bg1"/>
                </a:solidFill>
                <a:latin typeface="Verdana" pitchFamily="34" charset="0"/>
                <a:cs typeface="Arial" charset="0"/>
              </a:rPr>
              <a:t>0280</a:t>
            </a:r>
          </a:p>
        </p:txBody>
      </p:sp>
      <p:sp>
        <p:nvSpPr>
          <p:cNvPr id="110" name="TextBox 156"/>
          <p:cNvSpPr txBox="1">
            <a:spLocks noChangeArrowheads="1"/>
          </p:cNvSpPr>
          <p:nvPr/>
        </p:nvSpPr>
        <p:spPr bwMode="auto">
          <a:xfrm>
            <a:off x="3581400" y="5105400"/>
            <a:ext cx="533400" cy="23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900">
                <a:solidFill>
                  <a:schemeClr val="bg1"/>
                </a:solidFill>
                <a:latin typeface="Verdana" pitchFamily="34" charset="0"/>
                <a:cs typeface="Arial" charset="0"/>
              </a:rPr>
              <a:t>0300</a:t>
            </a:r>
          </a:p>
        </p:txBody>
      </p:sp>
      <p:sp>
        <p:nvSpPr>
          <p:cNvPr id="111" name="TextBox 157"/>
          <p:cNvSpPr txBox="1">
            <a:spLocks noChangeArrowheads="1"/>
          </p:cNvSpPr>
          <p:nvPr/>
        </p:nvSpPr>
        <p:spPr bwMode="auto">
          <a:xfrm>
            <a:off x="3581400" y="5334000"/>
            <a:ext cx="533400" cy="23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900">
                <a:solidFill>
                  <a:schemeClr val="bg1"/>
                </a:solidFill>
                <a:latin typeface="Verdana" pitchFamily="34" charset="0"/>
                <a:cs typeface="Arial" charset="0"/>
              </a:rPr>
              <a:t>0380</a:t>
            </a:r>
          </a:p>
        </p:txBody>
      </p:sp>
      <p:sp>
        <p:nvSpPr>
          <p:cNvPr id="112" name="TextBox 158"/>
          <p:cNvSpPr txBox="1">
            <a:spLocks noChangeArrowheads="1"/>
          </p:cNvSpPr>
          <p:nvPr/>
        </p:nvSpPr>
        <p:spPr bwMode="auto">
          <a:xfrm>
            <a:off x="3581400" y="5562600"/>
            <a:ext cx="533400" cy="23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900">
                <a:solidFill>
                  <a:schemeClr val="bg1"/>
                </a:solidFill>
                <a:latin typeface="Verdana" pitchFamily="34" charset="0"/>
                <a:cs typeface="Arial" charset="0"/>
              </a:rPr>
              <a:t>0400</a:t>
            </a:r>
          </a:p>
        </p:txBody>
      </p:sp>
      <p:sp>
        <p:nvSpPr>
          <p:cNvPr id="113" name="TextBox 159"/>
          <p:cNvSpPr txBox="1">
            <a:spLocks noChangeArrowheads="1"/>
          </p:cNvSpPr>
          <p:nvPr/>
        </p:nvSpPr>
        <p:spPr bwMode="auto">
          <a:xfrm>
            <a:off x="3581400" y="5791200"/>
            <a:ext cx="533400" cy="23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900">
                <a:solidFill>
                  <a:schemeClr val="bg1"/>
                </a:solidFill>
                <a:latin typeface="Verdana" pitchFamily="34" charset="0"/>
                <a:cs typeface="Arial" charset="0"/>
              </a:rPr>
              <a:t>0480</a:t>
            </a:r>
          </a:p>
        </p:txBody>
      </p:sp>
      <p:sp>
        <p:nvSpPr>
          <p:cNvPr id="114" name="TextBox 160"/>
          <p:cNvSpPr txBox="1">
            <a:spLocks noChangeArrowheads="1"/>
          </p:cNvSpPr>
          <p:nvPr/>
        </p:nvSpPr>
        <p:spPr bwMode="auto">
          <a:xfrm>
            <a:off x="3581400" y="6019800"/>
            <a:ext cx="533400" cy="23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900">
                <a:solidFill>
                  <a:schemeClr val="bg1"/>
                </a:solidFill>
                <a:latin typeface="Verdana" pitchFamily="34" charset="0"/>
                <a:cs typeface="Arial" charset="0"/>
              </a:rPr>
              <a:t>0500</a:t>
            </a:r>
          </a:p>
        </p:txBody>
      </p:sp>
      <p:sp>
        <p:nvSpPr>
          <p:cNvPr id="115" name="TextBox 161"/>
          <p:cNvSpPr txBox="1">
            <a:spLocks noChangeArrowheads="1"/>
          </p:cNvSpPr>
          <p:nvPr/>
        </p:nvSpPr>
        <p:spPr bwMode="auto">
          <a:xfrm>
            <a:off x="3581400" y="6248400"/>
            <a:ext cx="533400" cy="23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900">
                <a:solidFill>
                  <a:schemeClr val="bg1"/>
                </a:solidFill>
                <a:latin typeface="Verdana" pitchFamily="34" charset="0"/>
                <a:cs typeface="Arial" charset="0"/>
              </a:rPr>
              <a:t>0580</a:t>
            </a:r>
          </a:p>
        </p:txBody>
      </p:sp>
      <p:sp>
        <p:nvSpPr>
          <p:cNvPr id="116" name="TextBox 163"/>
          <p:cNvSpPr txBox="1">
            <a:spLocks noChangeArrowheads="1"/>
          </p:cNvSpPr>
          <p:nvPr/>
        </p:nvSpPr>
        <p:spPr bwMode="auto">
          <a:xfrm>
            <a:off x="4800600" y="3732213"/>
            <a:ext cx="533400" cy="23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900">
                <a:solidFill>
                  <a:schemeClr val="bg1"/>
                </a:solidFill>
                <a:latin typeface="Verdana" pitchFamily="34" charset="0"/>
                <a:cs typeface="Arial" charset="0"/>
              </a:rPr>
              <a:t>0040</a:t>
            </a:r>
          </a:p>
        </p:txBody>
      </p:sp>
      <p:sp>
        <p:nvSpPr>
          <p:cNvPr id="117" name="TextBox 164"/>
          <p:cNvSpPr txBox="1">
            <a:spLocks noChangeArrowheads="1"/>
          </p:cNvSpPr>
          <p:nvPr/>
        </p:nvSpPr>
        <p:spPr bwMode="auto">
          <a:xfrm>
            <a:off x="4800600" y="3960813"/>
            <a:ext cx="533400" cy="23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900">
                <a:solidFill>
                  <a:schemeClr val="bg1"/>
                </a:solidFill>
                <a:latin typeface="Verdana" pitchFamily="34" charset="0"/>
                <a:cs typeface="Arial" charset="0"/>
              </a:rPr>
              <a:t>00c0</a:t>
            </a:r>
          </a:p>
        </p:txBody>
      </p:sp>
      <p:sp>
        <p:nvSpPr>
          <p:cNvPr id="118" name="TextBox 165"/>
          <p:cNvSpPr txBox="1">
            <a:spLocks noChangeArrowheads="1"/>
          </p:cNvSpPr>
          <p:nvPr/>
        </p:nvSpPr>
        <p:spPr bwMode="auto">
          <a:xfrm>
            <a:off x="4800600" y="4189413"/>
            <a:ext cx="533400" cy="23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900">
                <a:solidFill>
                  <a:schemeClr val="bg1"/>
                </a:solidFill>
                <a:latin typeface="Verdana" pitchFamily="34" charset="0"/>
                <a:cs typeface="Arial" charset="0"/>
              </a:rPr>
              <a:t>0140</a:t>
            </a:r>
          </a:p>
        </p:txBody>
      </p:sp>
      <p:sp>
        <p:nvSpPr>
          <p:cNvPr id="119" name="TextBox 166"/>
          <p:cNvSpPr txBox="1">
            <a:spLocks noChangeArrowheads="1"/>
          </p:cNvSpPr>
          <p:nvPr/>
        </p:nvSpPr>
        <p:spPr bwMode="auto">
          <a:xfrm>
            <a:off x="4800600" y="4418013"/>
            <a:ext cx="533400" cy="23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900">
                <a:solidFill>
                  <a:schemeClr val="bg1"/>
                </a:solidFill>
                <a:latin typeface="Verdana" pitchFamily="34" charset="0"/>
                <a:cs typeface="Arial" charset="0"/>
              </a:rPr>
              <a:t>01c0</a:t>
            </a:r>
          </a:p>
        </p:txBody>
      </p:sp>
      <p:sp>
        <p:nvSpPr>
          <p:cNvPr id="120" name="TextBox 167"/>
          <p:cNvSpPr txBox="1">
            <a:spLocks noChangeArrowheads="1"/>
          </p:cNvSpPr>
          <p:nvPr/>
        </p:nvSpPr>
        <p:spPr bwMode="auto">
          <a:xfrm>
            <a:off x="4800600" y="4646613"/>
            <a:ext cx="533400" cy="23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900">
                <a:solidFill>
                  <a:schemeClr val="bg1"/>
                </a:solidFill>
                <a:latin typeface="Verdana" pitchFamily="34" charset="0"/>
                <a:cs typeface="Arial" charset="0"/>
              </a:rPr>
              <a:t>0240</a:t>
            </a:r>
          </a:p>
        </p:txBody>
      </p:sp>
      <p:sp>
        <p:nvSpPr>
          <p:cNvPr id="121" name="TextBox 168"/>
          <p:cNvSpPr txBox="1">
            <a:spLocks noChangeArrowheads="1"/>
          </p:cNvSpPr>
          <p:nvPr/>
        </p:nvSpPr>
        <p:spPr bwMode="auto">
          <a:xfrm>
            <a:off x="4800600" y="4875213"/>
            <a:ext cx="533400" cy="23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900">
                <a:solidFill>
                  <a:schemeClr val="bg1"/>
                </a:solidFill>
                <a:latin typeface="Verdana" pitchFamily="34" charset="0"/>
                <a:cs typeface="Arial" charset="0"/>
              </a:rPr>
              <a:t>02c0</a:t>
            </a:r>
          </a:p>
        </p:txBody>
      </p:sp>
      <p:sp>
        <p:nvSpPr>
          <p:cNvPr id="122" name="TextBox 169"/>
          <p:cNvSpPr txBox="1">
            <a:spLocks noChangeArrowheads="1"/>
          </p:cNvSpPr>
          <p:nvPr/>
        </p:nvSpPr>
        <p:spPr bwMode="auto">
          <a:xfrm>
            <a:off x="4800600" y="5103813"/>
            <a:ext cx="533400" cy="23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900">
                <a:solidFill>
                  <a:schemeClr val="bg1"/>
                </a:solidFill>
                <a:latin typeface="Verdana" pitchFamily="34" charset="0"/>
                <a:cs typeface="Arial" charset="0"/>
              </a:rPr>
              <a:t>0340</a:t>
            </a:r>
          </a:p>
        </p:txBody>
      </p:sp>
      <p:sp>
        <p:nvSpPr>
          <p:cNvPr id="123" name="TextBox 170"/>
          <p:cNvSpPr txBox="1">
            <a:spLocks noChangeArrowheads="1"/>
          </p:cNvSpPr>
          <p:nvPr/>
        </p:nvSpPr>
        <p:spPr bwMode="auto">
          <a:xfrm>
            <a:off x="4800600" y="5332413"/>
            <a:ext cx="533400" cy="23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900">
                <a:solidFill>
                  <a:schemeClr val="bg1"/>
                </a:solidFill>
                <a:latin typeface="Verdana" pitchFamily="34" charset="0"/>
                <a:cs typeface="Arial" charset="0"/>
              </a:rPr>
              <a:t>03c0</a:t>
            </a:r>
          </a:p>
        </p:txBody>
      </p:sp>
      <p:sp>
        <p:nvSpPr>
          <p:cNvPr id="124" name="TextBox 171"/>
          <p:cNvSpPr txBox="1">
            <a:spLocks noChangeArrowheads="1"/>
          </p:cNvSpPr>
          <p:nvPr/>
        </p:nvSpPr>
        <p:spPr bwMode="auto">
          <a:xfrm>
            <a:off x="4800600" y="5561013"/>
            <a:ext cx="533400" cy="23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900">
                <a:solidFill>
                  <a:schemeClr val="bg1"/>
                </a:solidFill>
                <a:latin typeface="Verdana" pitchFamily="34" charset="0"/>
                <a:cs typeface="Arial" charset="0"/>
              </a:rPr>
              <a:t>0440</a:t>
            </a:r>
          </a:p>
        </p:txBody>
      </p:sp>
      <p:sp>
        <p:nvSpPr>
          <p:cNvPr id="125" name="TextBox 172"/>
          <p:cNvSpPr txBox="1">
            <a:spLocks noChangeArrowheads="1"/>
          </p:cNvSpPr>
          <p:nvPr/>
        </p:nvSpPr>
        <p:spPr bwMode="auto">
          <a:xfrm>
            <a:off x="4800600" y="5789613"/>
            <a:ext cx="533400" cy="23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900">
                <a:solidFill>
                  <a:schemeClr val="bg1"/>
                </a:solidFill>
                <a:latin typeface="Verdana" pitchFamily="34" charset="0"/>
                <a:cs typeface="Arial" charset="0"/>
              </a:rPr>
              <a:t>04c0</a:t>
            </a:r>
          </a:p>
        </p:txBody>
      </p:sp>
      <p:sp>
        <p:nvSpPr>
          <p:cNvPr id="126" name="TextBox 173"/>
          <p:cNvSpPr txBox="1">
            <a:spLocks noChangeArrowheads="1"/>
          </p:cNvSpPr>
          <p:nvPr/>
        </p:nvSpPr>
        <p:spPr bwMode="auto">
          <a:xfrm>
            <a:off x="4800600" y="6018213"/>
            <a:ext cx="533400" cy="23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900">
                <a:solidFill>
                  <a:schemeClr val="bg1"/>
                </a:solidFill>
                <a:latin typeface="Verdana" pitchFamily="34" charset="0"/>
                <a:cs typeface="Arial" charset="0"/>
              </a:rPr>
              <a:t>0540</a:t>
            </a:r>
          </a:p>
        </p:txBody>
      </p:sp>
      <p:sp>
        <p:nvSpPr>
          <p:cNvPr id="127" name="TextBox 174"/>
          <p:cNvSpPr txBox="1">
            <a:spLocks noChangeArrowheads="1"/>
          </p:cNvSpPr>
          <p:nvPr/>
        </p:nvSpPr>
        <p:spPr bwMode="auto">
          <a:xfrm>
            <a:off x="4800600" y="6246813"/>
            <a:ext cx="533400" cy="23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900">
                <a:solidFill>
                  <a:schemeClr val="bg1"/>
                </a:solidFill>
                <a:latin typeface="Verdana" pitchFamily="34" charset="0"/>
                <a:cs typeface="Arial" charset="0"/>
              </a:rPr>
              <a:t>05c0</a:t>
            </a:r>
          </a:p>
        </p:txBody>
      </p:sp>
      <p:grpSp>
        <p:nvGrpSpPr>
          <p:cNvPr id="2" name="Group 168"/>
          <p:cNvGrpSpPr/>
          <p:nvPr/>
        </p:nvGrpSpPr>
        <p:grpSpPr>
          <a:xfrm>
            <a:off x="3276600" y="1019175"/>
            <a:ext cx="5715000" cy="471486"/>
            <a:chOff x="2971800" y="747713"/>
            <a:chExt cx="5715000" cy="471486"/>
          </a:xfrm>
        </p:grpSpPr>
        <p:cxnSp>
          <p:nvCxnSpPr>
            <p:cNvPr id="95" name="Curved Connector 94"/>
            <p:cNvCxnSpPr>
              <a:stCxn id="13" idx="0"/>
              <a:endCxn id="94" idx="0"/>
            </p:cNvCxnSpPr>
            <p:nvPr/>
          </p:nvCxnSpPr>
          <p:spPr>
            <a:xfrm rot="16200000" flipH="1">
              <a:off x="5183360" y="-1369840"/>
              <a:ext cx="377479" cy="4800600"/>
            </a:xfrm>
            <a:prstGeom prst="curvedConnector3">
              <a:avLst>
                <a:gd name="adj1" fmla="val -92434"/>
              </a:avLst>
            </a:prstGeom>
            <a:ln w="19050">
              <a:solidFill>
                <a:srgbClr val="FF0000"/>
              </a:solidFill>
              <a:prstDash val="sysDash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2" name="TextBox 181"/>
            <p:cNvSpPr txBox="1">
              <a:spLocks noChangeArrowheads="1"/>
            </p:cNvSpPr>
            <p:nvPr/>
          </p:nvSpPr>
          <p:spPr bwMode="auto">
            <a:xfrm>
              <a:off x="7467600" y="747713"/>
              <a:ext cx="1219200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200" dirty="0">
                  <a:solidFill>
                    <a:schemeClr val="bg1"/>
                  </a:solidFill>
                  <a:latin typeface="Verdana" pitchFamily="34" charset="0"/>
                  <a:cs typeface="Arial" charset="0"/>
                </a:rPr>
                <a:t>PA: </a:t>
              </a:r>
              <a:r>
                <a:rPr lang="en-US" sz="1200" dirty="0" smtClean="0">
                  <a:solidFill>
                    <a:schemeClr val="bg1"/>
                  </a:solidFill>
                  <a:latin typeface="Verdana" pitchFamily="34" charset="0"/>
                  <a:cs typeface="Arial" charset="0"/>
                </a:rPr>
                <a:t>0x0200</a:t>
              </a:r>
              <a:endParaRPr lang="en-US" sz="1200" dirty="0">
                <a:solidFill>
                  <a:schemeClr val="bg1"/>
                </a:solidFill>
                <a:latin typeface="Verdana" pitchFamily="34" charset="0"/>
                <a:cs typeface="Arial" charset="0"/>
              </a:endParaRPr>
            </a:p>
          </p:txBody>
        </p:sp>
        <p:sp>
          <p:nvSpPr>
            <p:cNvPr id="133" name="Oval 132"/>
            <p:cNvSpPr/>
            <p:nvPr/>
          </p:nvSpPr>
          <p:spPr>
            <a:xfrm>
              <a:off x="7239000" y="747713"/>
              <a:ext cx="228600" cy="2286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dirty="0">
                  <a:latin typeface="Verdana" pitchFamily="34" charset="0"/>
                  <a:cs typeface="Arial" pitchFamily="34" charset="0"/>
                </a:rPr>
                <a:t>3</a:t>
              </a:r>
            </a:p>
          </p:txBody>
        </p:sp>
      </p:grpSp>
      <p:sp>
        <p:nvSpPr>
          <p:cNvPr id="141" name="Rounded Rectangle 140"/>
          <p:cNvSpPr/>
          <p:nvPr/>
        </p:nvSpPr>
        <p:spPr>
          <a:xfrm>
            <a:off x="152400" y="3429000"/>
            <a:ext cx="8839200" cy="3352800"/>
          </a:xfrm>
          <a:prstGeom prst="roundRect">
            <a:avLst>
              <a:gd name="adj" fmla="val 1821"/>
            </a:avLst>
          </a:prstGeom>
          <a:noFill/>
          <a:ln w="28575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 dirty="0">
              <a:latin typeface="Verdana" pitchFamily="34" charset="0"/>
              <a:cs typeface="Arial" pitchFamily="34" charset="0"/>
            </a:endParaRPr>
          </a:p>
        </p:txBody>
      </p:sp>
      <p:sp>
        <p:nvSpPr>
          <p:cNvPr id="80" name="Rectangle 79"/>
          <p:cNvSpPr/>
          <p:nvPr/>
        </p:nvSpPr>
        <p:spPr>
          <a:xfrm>
            <a:off x="5334000" y="6019800"/>
            <a:ext cx="1524000" cy="228600"/>
          </a:xfrm>
          <a:prstGeom prst="rect">
            <a:avLst/>
          </a:prstGeom>
          <a:solidFill>
            <a:schemeClr val="tx1"/>
          </a:solidFill>
          <a:ln w="1270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bg1"/>
              </a:solidFill>
              <a:latin typeface="Verdana" pitchFamily="34" charset="0"/>
              <a:cs typeface="Arial" pitchFamily="34" charset="0"/>
            </a:endParaRPr>
          </a:p>
        </p:txBody>
      </p:sp>
      <p:sp>
        <p:nvSpPr>
          <p:cNvPr id="148" name="Rectangle 147"/>
          <p:cNvSpPr/>
          <p:nvPr/>
        </p:nvSpPr>
        <p:spPr bwMode="blackWhite">
          <a:xfrm>
            <a:off x="1524000" y="4419600"/>
            <a:ext cx="1524000" cy="228600"/>
          </a:xfrm>
          <a:prstGeom prst="rect">
            <a:avLst/>
          </a:prstGeom>
          <a:solidFill>
            <a:schemeClr val="tx1"/>
          </a:solidFill>
          <a:ln w="1270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bg1"/>
              </a:solidFill>
              <a:latin typeface="Verdana" pitchFamily="34" charset="0"/>
              <a:cs typeface="Arial" pitchFamily="34" charset="0"/>
            </a:endParaRPr>
          </a:p>
        </p:txBody>
      </p:sp>
      <p:sp>
        <p:nvSpPr>
          <p:cNvPr id="149" name="Rectangle 148"/>
          <p:cNvSpPr/>
          <p:nvPr/>
        </p:nvSpPr>
        <p:spPr bwMode="blackWhite">
          <a:xfrm>
            <a:off x="3048000" y="4419600"/>
            <a:ext cx="533400" cy="228600"/>
          </a:xfrm>
          <a:prstGeom prst="rect">
            <a:avLst/>
          </a:prstGeom>
          <a:solidFill>
            <a:schemeClr val="tx1"/>
          </a:solidFill>
          <a:ln w="1270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bg1"/>
              </a:solidFill>
              <a:latin typeface="Verdana" pitchFamily="34" charset="0"/>
              <a:cs typeface="Arial" pitchFamily="34" charset="0"/>
            </a:endParaRPr>
          </a:p>
        </p:txBody>
      </p:sp>
      <p:grpSp>
        <p:nvGrpSpPr>
          <p:cNvPr id="5" name="Group 167"/>
          <p:cNvGrpSpPr/>
          <p:nvPr/>
        </p:nvGrpSpPr>
        <p:grpSpPr>
          <a:xfrm>
            <a:off x="1295400" y="1113183"/>
            <a:ext cx="2743200" cy="3763617"/>
            <a:chOff x="1295400" y="1113183"/>
            <a:chExt cx="2743200" cy="3763617"/>
          </a:xfrm>
        </p:grpSpPr>
        <p:cxnSp>
          <p:nvCxnSpPr>
            <p:cNvPr id="93" name="Curved Connector 92"/>
            <p:cNvCxnSpPr>
              <a:stCxn id="13" idx="1"/>
              <a:endCxn id="42" idx="1"/>
            </p:cNvCxnSpPr>
            <p:nvPr/>
          </p:nvCxnSpPr>
          <p:spPr>
            <a:xfrm rot="10800000" flipV="1">
              <a:off x="1524000" y="1227482"/>
              <a:ext cx="990600" cy="3535017"/>
            </a:xfrm>
            <a:prstGeom prst="curvedConnector3">
              <a:avLst>
                <a:gd name="adj1" fmla="val 123077"/>
              </a:avLst>
            </a:prstGeom>
            <a:ln w="22225">
              <a:solidFill>
                <a:srgbClr val="00B0F0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0" name="TextBox 179"/>
            <p:cNvSpPr txBox="1">
              <a:spLocks noChangeArrowheads="1"/>
            </p:cNvSpPr>
            <p:nvPr/>
          </p:nvSpPr>
          <p:spPr bwMode="auto">
            <a:xfrm>
              <a:off x="1524000" y="3152775"/>
              <a:ext cx="1219200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200" dirty="0" err="1">
                  <a:solidFill>
                    <a:schemeClr val="bg1"/>
                  </a:solidFill>
                  <a:latin typeface="Verdana" pitchFamily="34" charset="0"/>
                  <a:cs typeface="Arial" charset="0"/>
                </a:rPr>
                <a:t>Wr</a:t>
              </a:r>
              <a:r>
                <a:rPr lang="en-US" sz="1200" dirty="0">
                  <a:solidFill>
                    <a:schemeClr val="bg1"/>
                  </a:solidFill>
                  <a:latin typeface="Verdana" pitchFamily="34" charset="0"/>
                  <a:cs typeface="Arial" charset="0"/>
                </a:rPr>
                <a:t>: </a:t>
              </a:r>
              <a:r>
                <a:rPr lang="en-US" sz="1200" dirty="0" smtClean="0">
                  <a:solidFill>
                    <a:schemeClr val="bg1"/>
                  </a:solidFill>
                  <a:latin typeface="Verdana" pitchFamily="34" charset="0"/>
                  <a:cs typeface="Arial" charset="0"/>
                </a:rPr>
                <a:t>0x0200</a:t>
              </a:r>
              <a:endParaRPr lang="en-US" sz="1200" dirty="0">
                <a:solidFill>
                  <a:schemeClr val="bg1"/>
                </a:solidFill>
                <a:latin typeface="Verdana" pitchFamily="34" charset="0"/>
                <a:cs typeface="Arial" charset="0"/>
              </a:endParaRPr>
            </a:p>
          </p:txBody>
        </p:sp>
        <p:sp>
          <p:nvSpPr>
            <p:cNvPr id="131" name="Oval 130"/>
            <p:cNvSpPr/>
            <p:nvPr/>
          </p:nvSpPr>
          <p:spPr>
            <a:xfrm>
              <a:off x="1295400" y="3152775"/>
              <a:ext cx="228600" cy="2286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dirty="0">
                  <a:latin typeface="Verdana" pitchFamily="34" charset="0"/>
                  <a:cs typeface="Arial" pitchFamily="34" charset="0"/>
                </a:rPr>
                <a:t>2</a:t>
              </a:r>
            </a:p>
          </p:txBody>
        </p:sp>
        <p:sp>
          <p:nvSpPr>
            <p:cNvPr id="42" name="Rectangle 41"/>
            <p:cNvSpPr/>
            <p:nvPr/>
          </p:nvSpPr>
          <p:spPr>
            <a:xfrm>
              <a:off x="1524000" y="4648200"/>
              <a:ext cx="1524000" cy="228600"/>
            </a:xfrm>
            <a:prstGeom prst="rect">
              <a:avLst/>
            </a:prstGeom>
            <a:solidFill>
              <a:srgbClr val="00B0F0"/>
            </a:solidFill>
            <a:ln w="12700">
              <a:solidFill>
                <a:schemeClr val="bg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b="1" dirty="0" smtClean="0">
                  <a:solidFill>
                    <a:schemeClr val="bg1"/>
                  </a:solidFill>
                  <a:latin typeface="Verdana" pitchFamily="34" charset="0"/>
                  <a:cs typeface="Arial" pitchFamily="34" charset="0"/>
                </a:rPr>
                <a:t>B0</a:t>
              </a:r>
              <a:endParaRPr lang="en-US" sz="1200" b="1" dirty="0">
                <a:solidFill>
                  <a:schemeClr val="bg1"/>
                </a:solidFill>
                <a:latin typeface="Verdana" pitchFamily="34" charset="0"/>
                <a:cs typeface="Arial" pitchFamily="34" charset="0"/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2514600" y="1113183"/>
              <a:ext cx="1524000" cy="228600"/>
            </a:xfrm>
            <a:prstGeom prst="rect">
              <a:avLst/>
            </a:prstGeom>
            <a:solidFill>
              <a:srgbClr val="00B0F0"/>
            </a:solidFill>
            <a:ln w="12700">
              <a:solidFill>
                <a:schemeClr val="bg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b="1" dirty="0" smtClean="0">
                  <a:solidFill>
                    <a:schemeClr val="bg1"/>
                  </a:solidFill>
                  <a:latin typeface="Verdana" pitchFamily="34" charset="0"/>
                  <a:cs typeface="Arial" pitchFamily="34" charset="0"/>
                </a:rPr>
                <a:t>B0</a:t>
              </a:r>
              <a:endParaRPr lang="en-US" sz="1200" b="1" dirty="0">
                <a:solidFill>
                  <a:schemeClr val="bg1"/>
                </a:solidFill>
                <a:latin typeface="Verdana" pitchFamily="34" charset="0"/>
                <a:cs typeface="Arial" pitchFamily="34" charset="0"/>
              </a:endParaRPr>
            </a:p>
          </p:txBody>
        </p:sp>
      </p:grpSp>
      <p:grpSp>
        <p:nvGrpSpPr>
          <p:cNvPr id="6" name="Group 166"/>
          <p:cNvGrpSpPr/>
          <p:nvPr/>
        </p:nvGrpSpPr>
        <p:grpSpPr>
          <a:xfrm>
            <a:off x="4876800" y="1103244"/>
            <a:ext cx="2209800" cy="2973456"/>
            <a:chOff x="4876800" y="1636644"/>
            <a:chExt cx="2209800" cy="2973456"/>
          </a:xfrm>
        </p:grpSpPr>
        <p:cxnSp>
          <p:nvCxnSpPr>
            <p:cNvPr id="92" name="Curved Connector 91"/>
            <p:cNvCxnSpPr>
              <a:stCxn id="62" idx="1"/>
              <a:endCxn id="15" idx="1"/>
            </p:cNvCxnSpPr>
            <p:nvPr/>
          </p:nvCxnSpPr>
          <p:spPr>
            <a:xfrm rot="10800000" flipH="1">
              <a:off x="5334000" y="1750944"/>
              <a:ext cx="228600" cy="2859156"/>
            </a:xfrm>
            <a:prstGeom prst="curvedConnector3">
              <a:avLst>
                <a:gd name="adj1" fmla="val -208696"/>
              </a:avLst>
            </a:prstGeom>
            <a:ln w="22225">
              <a:solidFill>
                <a:srgbClr val="00B0F0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8" name="TextBox 177"/>
            <p:cNvSpPr txBox="1">
              <a:spLocks noChangeArrowheads="1"/>
            </p:cNvSpPr>
            <p:nvPr/>
          </p:nvSpPr>
          <p:spPr bwMode="auto">
            <a:xfrm>
              <a:off x="5105400" y="3686175"/>
              <a:ext cx="1219200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200" dirty="0">
                  <a:solidFill>
                    <a:schemeClr val="bg1"/>
                  </a:solidFill>
                  <a:latin typeface="Verdana" pitchFamily="34" charset="0"/>
                  <a:cs typeface="Arial" charset="0"/>
                </a:rPr>
                <a:t>Rd: 0x00c0</a:t>
              </a:r>
            </a:p>
          </p:txBody>
        </p:sp>
        <p:sp>
          <p:nvSpPr>
            <p:cNvPr id="129" name="Oval 128"/>
            <p:cNvSpPr/>
            <p:nvPr/>
          </p:nvSpPr>
          <p:spPr>
            <a:xfrm>
              <a:off x="4876800" y="3686175"/>
              <a:ext cx="228600" cy="2286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dirty="0">
                  <a:latin typeface="Verdana" pitchFamily="34" charset="0"/>
                  <a:cs typeface="Arial" pitchFamily="34" charset="0"/>
                </a:rPr>
                <a:t>1</a:t>
              </a: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5562600" y="1636644"/>
              <a:ext cx="1524000" cy="228600"/>
            </a:xfrm>
            <a:prstGeom prst="rect">
              <a:avLst/>
            </a:prstGeom>
            <a:solidFill>
              <a:srgbClr val="00B0F0"/>
            </a:solidFill>
            <a:ln w="12700">
              <a:solidFill>
                <a:schemeClr val="bg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b="1" dirty="0">
                  <a:solidFill>
                    <a:schemeClr val="bg1"/>
                  </a:solidFill>
                  <a:latin typeface="Verdana" pitchFamily="34" charset="0"/>
                  <a:cs typeface="Arial" pitchFamily="34" charset="0"/>
                </a:rPr>
                <a:t>A</a:t>
              </a:r>
            </a:p>
          </p:txBody>
        </p:sp>
      </p:grpSp>
      <p:sp>
        <p:nvSpPr>
          <p:cNvPr id="163" name="Rectangle 162"/>
          <p:cNvSpPr/>
          <p:nvPr/>
        </p:nvSpPr>
        <p:spPr>
          <a:xfrm>
            <a:off x="5334000" y="3962400"/>
            <a:ext cx="1524000" cy="228600"/>
          </a:xfrm>
          <a:prstGeom prst="rect">
            <a:avLst/>
          </a:prstGeom>
          <a:solidFill>
            <a:schemeClr val="tx1"/>
          </a:solidFill>
          <a:ln w="1270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bg1"/>
              </a:solidFill>
              <a:latin typeface="Verdana" pitchFamily="34" charset="0"/>
              <a:cs typeface="Arial" pitchFamily="34" charset="0"/>
            </a:endParaRPr>
          </a:p>
        </p:txBody>
      </p:sp>
      <p:sp>
        <p:nvSpPr>
          <p:cNvPr id="164" name="Rectangle 163"/>
          <p:cNvSpPr/>
          <p:nvPr/>
        </p:nvSpPr>
        <p:spPr bwMode="blackWhite">
          <a:xfrm>
            <a:off x="6858000" y="3962400"/>
            <a:ext cx="533400" cy="228600"/>
          </a:xfrm>
          <a:prstGeom prst="rect">
            <a:avLst/>
          </a:prstGeom>
          <a:solidFill>
            <a:schemeClr val="tx1"/>
          </a:solidFill>
          <a:ln w="1270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bg1"/>
              </a:solidFill>
              <a:latin typeface="Verdana" pitchFamily="34" charset="0"/>
              <a:cs typeface="Arial" pitchFamily="34" charset="0"/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5334000" y="3962400"/>
            <a:ext cx="1524000" cy="228600"/>
          </a:xfrm>
          <a:prstGeom prst="rect">
            <a:avLst/>
          </a:prstGeom>
          <a:solidFill>
            <a:srgbClr val="00B0F0"/>
          </a:solidFill>
          <a:ln w="1270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>
                <a:solidFill>
                  <a:schemeClr val="bg1"/>
                </a:solidFill>
                <a:latin typeface="Verdana" pitchFamily="34" charset="0"/>
                <a:cs typeface="Arial" pitchFamily="34" charset="0"/>
              </a:rPr>
              <a:t>A</a:t>
            </a:r>
          </a:p>
        </p:txBody>
      </p:sp>
      <p:sp>
        <p:nvSpPr>
          <p:cNvPr id="101" name="Rounded Rectangle 100"/>
          <p:cNvSpPr/>
          <p:nvPr/>
        </p:nvSpPr>
        <p:spPr>
          <a:xfrm>
            <a:off x="5257800" y="5562600"/>
            <a:ext cx="2209800" cy="914400"/>
          </a:xfrm>
          <a:prstGeom prst="roundRect">
            <a:avLst>
              <a:gd name="adj" fmla="val 3384"/>
            </a:avLst>
          </a:prstGeom>
          <a:noFill/>
          <a:ln w="28575">
            <a:solidFill>
              <a:srgbClr val="00B0F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 dirty="0">
              <a:solidFill>
                <a:schemeClr val="bg1"/>
              </a:solidFill>
              <a:latin typeface="Verdana" pitchFamily="34" charset="0"/>
              <a:cs typeface="Arial" pitchFamily="34" charset="0"/>
            </a:endParaRPr>
          </a:p>
        </p:txBody>
      </p:sp>
      <p:grpSp>
        <p:nvGrpSpPr>
          <p:cNvPr id="7" name="Group 209"/>
          <p:cNvGrpSpPr/>
          <p:nvPr/>
        </p:nvGrpSpPr>
        <p:grpSpPr>
          <a:xfrm>
            <a:off x="1524000" y="4876800"/>
            <a:ext cx="1524000" cy="685800"/>
            <a:chOff x="1524000" y="4876800"/>
            <a:chExt cx="2057400" cy="685800"/>
          </a:xfrm>
        </p:grpSpPr>
        <p:sp>
          <p:nvSpPr>
            <p:cNvPr id="207" name="Rectangle 206"/>
            <p:cNvSpPr/>
            <p:nvPr/>
          </p:nvSpPr>
          <p:spPr>
            <a:xfrm>
              <a:off x="1524000" y="4876800"/>
              <a:ext cx="2057400" cy="22860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 w="12700">
              <a:solidFill>
                <a:schemeClr val="bg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b="1" dirty="0" smtClean="0">
                  <a:solidFill>
                    <a:schemeClr val="bg1"/>
                  </a:solidFill>
                  <a:latin typeface="Verdana" pitchFamily="34" charset="0"/>
                  <a:cs typeface="Arial" pitchFamily="34" charset="0"/>
                </a:rPr>
                <a:t>B1</a:t>
              </a:r>
              <a:endParaRPr lang="en-US" sz="1200" b="1" dirty="0">
                <a:solidFill>
                  <a:schemeClr val="bg1"/>
                </a:solidFill>
                <a:latin typeface="Verdana" pitchFamily="34" charset="0"/>
                <a:cs typeface="Arial" pitchFamily="34" charset="0"/>
              </a:endParaRPr>
            </a:p>
          </p:txBody>
        </p:sp>
        <p:sp>
          <p:nvSpPr>
            <p:cNvPr id="208" name="Rectangle 207"/>
            <p:cNvSpPr/>
            <p:nvPr/>
          </p:nvSpPr>
          <p:spPr>
            <a:xfrm>
              <a:off x="1524000" y="5105400"/>
              <a:ext cx="2057400" cy="22860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 w="12700">
              <a:solidFill>
                <a:schemeClr val="bg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b="1" dirty="0" smtClean="0">
                  <a:solidFill>
                    <a:schemeClr val="bg1"/>
                  </a:solidFill>
                  <a:latin typeface="Verdana" pitchFamily="34" charset="0"/>
                  <a:cs typeface="Arial" pitchFamily="34" charset="0"/>
                </a:rPr>
                <a:t>B2</a:t>
              </a:r>
              <a:endParaRPr lang="en-US" sz="1200" b="1" dirty="0">
                <a:solidFill>
                  <a:schemeClr val="bg1"/>
                </a:solidFill>
                <a:latin typeface="Verdana" pitchFamily="34" charset="0"/>
                <a:cs typeface="Arial" pitchFamily="34" charset="0"/>
              </a:endParaRPr>
            </a:p>
          </p:txBody>
        </p:sp>
        <p:sp>
          <p:nvSpPr>
            <p:cNvPr id="209" name="Rectangle 208"/>
            <p:cNvSpPr/>
            <p:nvPr/>
          </p:nvSpPr>
          <p:spPr>
            <a:xfrm>
              <a:off x="1524000" y="5334000"/>
              <a:ext cx="2057400" cy="22860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 w="12700">
              <a:solidFill>
                <a:schemeClr val="bg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b="1" dirty="0" smtClean="0">
                  <a:solidFill>
                    <a:schemeClr val="bg1"/>
                  </a:solidFill>
                  <a:latin typeface="Verdana" pitchFamily="34" charset="0"/>
                  <a:cs typeface="Arial" pitchFamily="34" charset="0"/>
                </a:rPr>
                <a:t>B3</a:t>
              </a:r>
              <a:endParaRPr lang="en-US" sz="1200" b="1" dirty="0">
                <a:solidFill>
                  <a:schemeClr val="bg1"/>
                </a:solidFill>
                <a:latin typeface="Verdana" pitchFamily="34" charset="0"/>
                <a:cs typeface="Arial" pitchFamily="34" charset="0"/>
              </a:endParaRPr>
            </a:p>
          </p:txBody>
        </p:sp>
      </p:grpSp>
      <p:grpSp>
        <p:nvGrpSpPr>
          <p:cNvPr id="9" name="Group 214"/>
          <p:cNvGrpSpPr/>
          <p:nvPr/>
        </p:nvGrpSpPr>
        <p:grpSpPr>
          <a:xfrm>
            <a:off x="5943600" y="2709862"/>
            <a:ext cx="1143000" cy="228600"/>
            <a:chOff x="5638800" y="2438400"/>
            <a:chExt cx="1143000" cy="228600"/>
          </a:xfrm>
          <a:solidFill>
            <a:schemeClr val="tx1">
              <a:lumMod val="65000"/>
              <a:lumOff val="35000"/>
            </a:schemeClr>
          </a:solidFill>
        </p:grpSpPr>
        <p:sp>
          <p:nvSpPr>
            <p:cNvPr id="212" name="Rectangle 211"/>
            <p:cNvSpPr/>
            <p:nvPr/>
          </p:nvSpPr>
          <p:spPr>
            <a:xfrm>
              <a:off x="5638800" y="2438400"/>
              <a:ext cx="381000" cy="228600"/>
            </a:xfrm>
            <a:prstGeom prst="rect">
              <a:avLst/>
            </a:prstGeom>
            <a:grpFill/>
            <a:ln w="12700">
              <a:solidFill>
                <a:schemeClr val="bg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b="1" dirty="0" smtClean="0">
                  <a:solidFill>
                    <a:schemeClr val="bg1"/>
                  </a:solidFill>
                  <a:latin typeface="Verdana" pitchFamily="34" charset="0"/>
                  <a:cs typeface="Arial" pitchFamily="34" charset="0"/>
                  <a:sym typeface="Symbol"/>
                </a:rPr>
                <a:t>1</a:t>
              </a:r>
              <a:endParaRPr lang="en-US" sz="1200" b="1" dirty="0">
                <a:solidFill>
                  <a:schemeClr val="bg1"/>
                </a:solidFill>
                <a:latin typeface="Verdana" pitchFamily="34" charset="0"/>
                <a:cs typeface="Arial" pitchFamily="34" charset="0"/>
              </a:endParaRPr>
            </a:p>
          </p:txBody>
        </p:sp>
        <p:sp>
          <p:nvSpPr>
            <p:cNvPr id="213" name="Rectangle 212"/>
            <p:cNvSpPr/>
            <p:nvPr/>
          </p:nvSpPr>
          <p:spPr>
            <a:xfrm>
              <a:off x="6019800" y="2438400"/>
              <a:ext cx="381000" cy="228600"/>
            </a:xfrm>
            <a:prstGeom prst="rect">
              <a:avLst/>
            </a:prstGeom>
            <a:grpFill/>
            <a:ln w="12700">
              <a:solidFill>
                <a:schemeClr val="bg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b="1" dirty="0" smtClean="0">
                  <a:solidFill>
                    <a:schemeClr val="bg1"/>
                  </a:solidFill>
                  <a:latin typeface="Verdana" pitchFamily="34" charset="0"/>
                  <a:cs typeface="Arial" pitchFamily="34" charset="0"/>
                  <a:sym typeface="Symbol"/>
                </a:rPr>
                <a:t>2</a:t>
              </a:r>
              <a:endParaRPr lang="en-US" sz="1200" b="1" dirty="0">
                <a:solidFill>
                  <a:schemeClr val="bg1"/>
                </a:solidFill>
                <a:latin typeface="Verdana" pitchFamily="34" charset="0"/>
                <a:cs typeface="Arial" pitchFamily="34" charset="0"/>
              </a:endParaRPr>
            </a:p>
          </p:txBody>
        </p:sp>
        <p:sp>
          <p:nvSpPr>
            <p:cNvPr id="214" name="Rectangle 213"/>
            <p:cNvSpPr/>
            <p:nvPr/>
          </p:nvSpPr>
          <p:spPr>
            <a:xfrm>
              <a:off x="6400800" y="2438400"/>
              <a:ext cx="381000" cy="228600"/>
            </a:xfrm>
            <a:prstGeom prst="rect">
              <a:avLst/>
            </a:prstGeom>
            <a:grpFill/>
            <a:ln w="12700">
              <a:solidFill>
                <a:schemeClr val="bg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b="1" dirty="0" smtClean="0">
                  <a:solidFill>
                    <a:schemeClr val="bg1"/>
                  </a:solidFill>
                  <a:latin typeface="Verdana" pitchFamily="34" charset="0"/>
                  <a:cs typeface="Arial" pitchFamily="34" charset="0"/>
                  <a:sym typeface="Symbol"/>
                </a:rPr>
                <a:t>3</a:t>
              </a:r>
              <a:endParaRPr lang="en-US" sz="1200" b="1" dirty="0">
                <a:solidFill>
                  <a:schemeClr val="bg1"/>
                </a:solidFill>
                <a:latin typeface="Verdana" pitchFamily="34" charset="0"/>
                <a:cs typeface="Arial" pitchFamily="34" charset="0"/>
              </a:endParaRPr>
            </a:p>
          </p:txBody>
        </p:sp>
      </p:grpSp>
      <p:grpSp>
        <p:nvGrpSpPr>
          <p:cNvPr id="10" name="Group 215"/>
          <p:cNvGrpSpPr/>
          <p:nvPr/>
        </p:nvGrpSpPr>
        <p:grpSpPr>
          <a:xfrm>
            <a:off x="5715000" y="6019800"/>
            <a:ext cx="1143000" cy="228600"/>
            <a:chOff x="5638800" y="2438400"/>
            <a:chExt cx="1143000" cy="228600"/>
          </a:xfrm>
        </p:grpSpPr>
        <p:sp>
          <p:nvSpPr>
            <p:cNvPr id="217" name="Rectangle 216"/>
            <p:cNvSpPr/>
            <p:nvPr/>
          </p:nvSpPr>
          <p:spPr>
            <a:xfrm>
              <a:off x="5638800" y="2438400"/>
              <a:ext cx="381000" cy="228600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 w="12700">
              <a:solidFill>
                <a:schemeClr val="bg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b="1" dirty="0" smtClean="0">
                  <a:solidFill>
                    <a:schemeClr val="bg1"/>
                  </a:solidFill>
                  <a:latin typeface="Verdana" pitchFamily="34" charset="0"/>
                  <a:cs typeface="Arial" pitchFamily="34" charset="0"/>
                  <a:sym typeface="Symbol"/>
                </a:rPr>
                <a:t>1</a:t>
              </a:r>
              <a:endParaRPr lang="en-US" sz="1200" b="1" dirty="0">
                <a:solidFill>
                  <a:schemeClr val="bg1"/>
                </a:solidFill>
                <a:latin typeface="Verdana" pitchFamily="34" charset="0"/>
                <a:cs typeface="Arial" pitchFamily="34" charset="0"/>
              </a:endParaRPr>
            </a:p>
          </p:txBody>
        </p:sp>
        <p:sp>
          <p:nvSpPr>
            <p:cNvPr id="218" name="Rectangle 217"/>
            <p:cNvSpPr/>
            <p:nvPr/>
          </p:nvSpPr>
          <p:spPr>
            <a:xfrm>
              <a:off x="6019800" y="2438400"/>
              <a:ext cx="381000" cy="228600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 w="12700">
              <a:solidFill>
                <a:schemeClr val="bg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b="1" dirty="0" smtClean="0">
                  <a:solidFill>
                    <a:schemeClr val="bg1"/>
                  </a:solidFill>
                  <a:latin typeface="Verdana" pitchFamily="34" charset="0"/>
                  <a:cs typeface="Arial" pitchFamily="34" charset="0"/>
                  <a:sym typeface="Symbol"/>
                </a:rPr>
                <a:t>2</a:t>
              </a:r>
              <a:endParaRPr lang="en-US" sz="1200" b="1" dirty="0">
                <a:solidFill>
                  <a:schemeClr val="bg1"/>
                </a:solidFill>
                <a:latin typeface="Verdana" pitchFamily="34" charset="0"/>
                <a:cs typeface="Arial" pitchFamily="34" charset="0"/>
              </a:endParaRPr>
            </a:p>
          </p:txBody>
        </p:sp>
        <p:sp>
          <p:nvSpPr>
            <p:cNvPr id="219" name="Rectangle 218"/>
            <p:cNvSpPr/>
            <p:nvPr/>
          </p:nvSpPr>
          <p:spPr>
            <a:xfrm>
              <a:off x="6400800" y="2438400"/>
              <a:ext cx="381000" cy="228600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 w="12700">
              <a:solidFill>
                <a:schemeClr val="bg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b="1" dirty="0" smtClean="0">
                  <a:solidFill>
                    <a:schemeClr val="bg1"/>
                  </a:solidFill>
                  <a:latin typeface="Verdana" pitchFamily="34" charset="0"/>
                  <a:cs typeface="Arial" pitchFamily="34" charset="0"/>
                  <a:sym typeface="Symbol"/>
                </a:rPr>
                <a:t>3</a:t>
              </a:r>
              <a:endParaRPr lang="en-US" sz="1200" b="1" dirty="0">
                <a:solidFill>
                  <a:schemeClr val="bg1"/>
                </a:solidFill>
                <a:latin typeface="Verdana" pitchFamily="34" charset="0"/>
                <a:cs typeface="Arial" pitchFamily="34" charset="0"/>
              </a:endParaRPr>
            </a:p>
          </p:txBody>
        </p:sp>
      </p:grpSp>
      <p:grpSp>
        <p:nvGrpSpPr>
          <p:cNvPr id="11" name="Group 169"/>
          <p:cNvGrpSpPr/>
          <p:nvPr/>
        </p:nvGrpSpPr>
        <p:grpSpPr>
          <a:xfrm>
            <a:off x="5562600" y="2328862"/>
            <a:ext cx="3581400" cy="609600"/>
            <a:chOff x="5334000" y="2057400"/>
            <a:chExt cx="3581400" cy="609600"/>
          </a:xfrm>
        </p:grpSpPr>
        <p:cxnSp>
          <p:nvCxnSpPr>
            <p:cNvPr id="96" name="Curved Connector 98"/>
            <p:cNvCxnSpPr>
              <a:stCxn id="94" idx="2"/>
              <a:endCxn id="136" idx="3"/>
            </p:cNvCxnSpPr>
            <p:nvPr/>
          </p:nvCxnSpPr>
          <p:spPr>
            <a:xfrm rot="5400000">
              <a:off x="7143750" y="1771650"/>
              <a:ext cx="495300" cy="1066800"/>
            </a:xfrm>
            <a:prstGeom prst="curvedConnector2">
              <a:avLst/>
            </a:prstGeom>
            <a:ln w="19050">
              <a:solidFill>
                <a:srgbClr val="FF0000"/>
              </a:solidFill>
              <a:prstDash val="sysDash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4" name="TextBox 183"/>
            <p:cNvSpPr txBox="1">
              <a:spLocks noChangeArrowheads="1"/>
            </p:cNvSpPr>
            <p:nvPr/>
          </p:nvSpPr>
          <p:spPr bwMode="auto">
            <a:xfrm>
              <a:off x="7696200" y="2362200"/>
              <a:ext cx="1219200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200" dirty="0">
                  <a:solidFill>
                    <a:schemeClr val="bg1"/>
                  </a:solidFill>
                  <a:latin typeface="Verdana" pitchFamily="34" charset="0"/>
                  <a:cs typeface="Arial" charset="0"/>
                </a:rPr>
                <a:t>EA: </a:t>
              </a:r>
              <a:r>
                <a:rPr lang="en-US" sz="1200" dirty="0" smtClean="0">
                  <a:solidFill>
                    <a:schemeClr val="bg1"/>
                  </a:solidFill>
                  <a:latin typeface="Verdana" pitchFamily="34" charset="0"/>
                  <a:cs typeface="Arial" charset="0"/>
                </a:rPr>
                <a:t>0x0540</a:t>
              </a:r>
              <a:endParaRPr lang="en-US" sz="1200" dirty="0">
                <a:solidFill>
                  <a:schemeClr val="bg1"/>
                </a:solidFill>
                <a:latin typeface="Verdana" pitchFamily="34" charset="0"/>
                <a:cs typeface="Arial" charset="0"/>
              </a:endParaRPr>
            </a:p>
          </p:txBody>
        </p:sp>
        <p:sp>
          <p:nvSpPr>
            <p:cNvPr id="135" name="Oval 134"/>
            <p:cNvSpPr/>
            <p:nvPr/>
          </p:nvSpPr>
          <p:spPr>
            <a:xfrm>
              <a:off x="7467600" y="2362200"/>
              <a:ext cx="228600" cy="2286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dirty="0">
                  <a:latin typeface="Verdana" pitchFamily="34" charset="0"/>
                  <a:cs typeface="Arial" pitchFamily="34" charset="0"/>
                </a:rPr>
                <a:t>4</a:t>
              </a:r>
            </a:p>
          </p:txBody>
        </p:sp>
        <p:sp>
          <p:nvSpPr>
            <p:cNvPr id="158" name="Rectangle 157"/>
            <p:cNvSpPr/>
            <p:nvPr/>
          </p:nvSpPr>
          <p:spPr>
            <a:xfrm>
              <a:off x="5334000" y="2438400"/>
              <a:ext cx="381000" cy="228600"/>
            </a:xfrm>
            <a:prstGeom prst="rect">
              <a:avLst/>
            </a:prstGeom>
            <a:solidFill>
              <a:srgbClr val="00B0F0"/>
            </a:solidFill>
            <a:ln w="12700">
              <a:solidFill>
                <a:srgbClr val="00B0F0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b="1" dirty="0" smtClean="0">
                  <a:solidFill>
                    <a:schemeClr val="bg1"/>
                  </a:solidFill>
                  <a:latin typeface="Verdana" pitchFamily="34" charset="0"/>
                  <a:cs typeface="Arial" pitchFamily="34" charset="0"/>
                  <a:sym typeface="Symbol"/>
                </a:rPr>
                <a:t>0</a:t>
              </a:r>
              <a:endParaRPr lang="en-US" sz="1200" b="1" dirty="0">
                <a:solidFill>
                  <a:schemeClr val="bg1"/>
                </a:solidFill>
                <a:latin typeface="Verdana" pitchFamily="34" charset="0"/>
                <a:cs typeface="Arial" pitchFamily="34" charset="0"/>
              </a:endParaRPr>
            </a:p>
          </p:txBody>
        </p:sp>
        <p:sp>
          <p:nvSpPr>
            <p:cNvPr id="136" name="Rounded Rectangle 135"/>
            <p:cNvSpPr/>
            <p:nvPr/>
          </p:nvSpPr>
          <p:spPr>
            <a:xfrm>
              <a:off x="5334000" y="2438400"/>
              <a:ext cx="1524000" cy="228600"/>
            </a:xfrm>
            <a:prstGeom prst="roundRect">
              <a:avLst>
                <a:gd name="adj" fmla="val 19755"/>
              </a:avLst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400" dirty="0">
                <a:solidFill>
                  <a:schemeClr val="bg1"/>
                </a:solidFill>
                <a:latin typeface="Verdana" pitchFamily="34" charset="0"/>
                <a:cs typeface="Arial" pitchFamily="34" charset="0"/>
              </a:endParaRPr>
            </a:p>
          </p:txBody>
        </p:sp>
      </p:grpSp>
      <p:grpSp>
        <p:nvGrpSpPr>
          <p:cNvPr id="14" name="Group 170"/>
          <p:cNvGrpSpPr/>
          <p:nvPr/>
        </p:nvGrpSpPr>
        <p:grpSpPr>
          <a:xfrm>
            <a:off x="5334000" y="2824162"/>
            <a:ext cx="3581400" cy="3424238"/>
            <a:chOff x="5334000" y="2824162"/>
            <a:chExt cx="3581400" cy="3424238"/>
          </a:xfrm>
        </p:grpSpPr>
        <p:sp>
          <p:nvSpPr>
            <p:cNvPr id="99" name="Rectangle 98"/>
            <p:cNvSpPr/>
            <p:nvPr/>
          </p:nvSpPr>
          <p:spPr>
            <a:xfrm>
              <a:off x="5334000" y="6019800"/>
              <a:ext cx="381000" cy="228600"/>
            </a:xfrm>
            <a:prstGeom prst="rect">
              <a:avLst/>
            </a:prstGeom>
            <a:solidFill>
              <a:srgbClr val="00B0F0"/>
            </a:solidFill>
            <a:ln w="12700">
              <a:solidFill>
                <a:schemeClr val="bg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b="1" dirty="0" smtClean="0">
                  <a:solidFill>
                    <a:schemeClr val="bg1"/>
                  </a:solidFill>
                  <a:latin typeface="Verdana" pitchFamily="34" charset="0"/>
                  <a:cs typeface="Arial" pitchFamily="34" charset="0"/>
                  <a:sym typeface="Symbol"/>
                </a:rPr>
                <a:t>0</a:t>
              </a:r>
              <a:endParaRPr lang="en-US" sz="1200" b="1" dirty="0">
                <a:solidFill>
                  <a:schemeClr val="bg1"/>
                </a:solidFill>
                <a:latin typeface="Verdana" pitchFamily="34" charset="0"/>
                <a:cs typeface="Arial" pitchFamily="34" charset="0"/>
              </a:endParaRPr>
            </a:p>
          </p:txBody>
        </p:sp>
        <p:cxnSp>
          <p:nvCxnSpPr>
            <p:cNvPr id="97" name="Curved Connector 96"/>
            <p:cNvCxnSpPr>
              <a:stCxn id="185" idx="3"/>
              <a:endCxn id="80" idx="3"/>
            </p:cNvCxnSpPr>
            <p:nvPr/>
          </p:nvCxnSpPr>
          <p:spPr>
            <a:xfrm flipH="1">
              <a:off x="6858000" y="2824162"/>
              <a:ext cx="228600" cy="3309938"/>
            </a:xfrm>
            <a:prstGeom prst="curvedConnector3">
              <a:avLst>
                <a:gd name="adj1" fmla="val -286956"/>
              </a:avLst>
            </a:prstGeom>
            <a:ln w="22225">
              <a:solidFill>
                <a:srgbClr val="00B0F0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8" name="TextBox 189"/>
            <p:cNvSpPr txBox="1">
              <a:spLocks noChangeArrowheads="1"/>
            </p:cNvSpPr>
            <p:nvPr/>
          </p:nvSpPr>
          <p:spPr bwMode="auto">
            <a:xfrm>
              <a:off x="7696200" y="3152775"/>
              <a:ext cx="1219200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200" dirty="0" err="1" smtClean="0">
                  <a:solidFill>
                    <a:schemeClr val="bg1"/>
                  </a:solidFill>
                  <a:latin typeface="Verdana" pitchFamily="34" charset="0"/>
                  <a:cs typeface="Arial" charset="0"/>
                </a:rPr>
                <a:t>Wr</a:t>
              </a:r>
              <a:r>
                <a:rPr lang="en-US" sz="1200" dirty="0" smtClean="0">
                  <a:solidFill>
                    <a:schemeClr val="bg1"/>
                  </a:solidFill>
                  <a:latin typeface="Verdana" pitchFamily="34" charset="0"/>
                  <a:cs typeface="Arial" charset="0"/>
                </a:rPr>
                <a:t>: </a:t>
              </a:r>
              <a:r>
                <a:rPr lang="en-US" sz="1200" dirty="0">
                  <a:solidFill>
                    <a:schemeClr val="bg1"/>
                  </a:solidFill>
                  <a:latin typeface="Verdana" pitchFamily="34" charset="0"/>
                  <a:cs typeface="Arial" charset="0"/>
                </a:rPr>
                <a:t>0x0540</a:t>
              </a:r>
            </a:p>
          </p:txBody>
        </p:sp>
        <p:sp>
          <p:nvSpPr>
            <p:cNvPr id="139" name="Oval 138"/>
            <p:cNvSpPr/>
            <p:nvPr/>
          </p:nvSpPr>
          <p:spPr>
            <a:xfrm>
              <a:off x="7467600" y="3152775"/>
              <a:ext cx="228600" cy="2286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b="1" dirty="0">
                  <a:latin typeface="Verdana" pitchFamily="34" charset="0"/>
                  <a:cs typeface="Arial" pitchFamily="34" charset="0"/>
                </a:rPr>
                <a:t>5</a:t>
              </a:r>
            </a:p>
          </p:txBody>
        </p:sp>
        <p:sp>
          <p:nvSpPr>
            <p:cNvPr id="137" name="Rounded Rectangle 136"/>
            <p:cNvSpPr/>
            <p:nvPr/>
          </p:nvSpPr>
          <p:spPr>
            <a:xfrm>
              <a:off x="5334000" y="6019800"/>
              <a:ext cx="1524000" cy="228600"/>
            </a:xfrm>
            <a:prstGeom prst="roundRect">
              <a:avLst>
                <a:gd name="adj" fmla="val 19755"/>
              </a:avLst>
            </a:prstGeom>
            <a:noFill/>
            <a:ln w="28575">
              <a:solidFill>
                <a:srgbClr val="FF111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400" b="1" dirty="0">
                <a:solidFill>
                  <a:schemeClr val="bg1"/>
                </a:solidFill>
                <a:latin typeface="Verdana" pitchFamily="34" charset="0"/>
                <a:cs typeface="Arial" pitchFamily="34" charset="0"/>
              </a:endParaRPr>
            </a:p>
          </p:txBody>
        </p:sp>
      </p:grpSp>
      <p:sp>
        <p:nvSpPr>
          <p:cNvPr id="100" name="Rounded Rectangle 99"/>
          <p:cNvSpPr/>
          <p:nvPr/>
        </p:nvSpPr>
        <p:spPr>
          <a:xfrm>
            <a:off x="1447800" y="5562600"/>
            <a:ext cx="2209800" cy="914400"/>
          </a:xfrm>
          <a:prstGeom prst="roundRect">
            <a:avLst>
              <a:gd name="adj" fmla="val 5404"/>
            </a:avLst>
          </a:prstGeom>
          <a:noFill/>
          <a:ln w="28575">
            <a:solidFill>
              <a:srgbClr val="00B0F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 dirty="0">
              <a:latin typeface="Verdana" pitchFamily="34" charset="0"/>
              <a:cs typeface="Arial" pitchFamily="34" charset="0"/>
            </a:endParaRPr>
          </a:p>
        </p:txBody>
      </p:sp>
      <p:sp>
        <p:nvSpPr>
          <p:cNvPr id="188" name="TextBox 187"/>
          <p:cNvSpPr txBox="1"/>
          <p:nvPr/>
        </p:nvSpPr>
        <p:spPr bwMode="ltGray">
          <a:xfrm>
            <a:off x="0" y="0"/>
            <a:ext cx="9144000" cy="707886"/>
          </a:xfrm>
          <a:prstGeom prst="rect">
            <a:avLst/>
          </a:prstGeom>
          <a:solidFill>
            <a:srgbClr val="30303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chemeClr val="bg1"/>
                </a:solidFill>
                <a:latin typeface="Verdana" pitchFamily="34" charset="0"/>
              </a:rPr>
              <a:t>Virtualized ECC operation</a:t>
            </a:r>
            <a:endParaRPr lang="en-US" sz="4000" dirty="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189" name="TextBox 188"/>
          <p:cNvSpPr txBox="1"/>
          <p:nvPr/>
        </p:nvSpPr>
        <p:spPr bwMode="ltGray">
          <a:xfrm>
            <a:off x="0" y="0"/>
            <a:ext cx="9144000" cy="707886"/>
          </a:xfrm>
          <a:prstGeom prst="rect">
            <a:avLst/>
          </a:prstGeom>
          <a:solidFill>
            <a:srgbClr val="30303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chemeClr val="bg1"/>
                </a:solidFill>
                <a:latin typeface="Verdana" pitchFamily="34" charset="0"/>
              </a:rPr>
              <a:t>Read: fetch data and T1EC</a:t>
            </a:r>
            <a:endParaRPr lang="en-US" sz="4000" dirty="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190" name="TextBox 189"/>
          <p:cNvSpPr txBox="1"/>
          <p:nvPr/>
        </p:nvSpPr>
        <p:spPr bwMode="ltGray">
          <a:xfrm>
            <a:off x="0" y="0"/>
            <a:ext cx="9144000" cy="707886"/>
          </a:xfrm>
          <a:prstGeom prst="rect">
            <a:avLst/>
          </a:prstGeom>
          <a:solidFill>
            <a:srgbClr val="30303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chemeClr val="bg1"/>
                </a:solidFill>
                <a:latin typeface="Verdana" pitchFamily="34" charset="0"/>
              </a:rPr>
              <a:t>Don’t need T2EC in most cases</a:t>
            </a:r>
            <a:endParaRPr lang="en-US" sz="4000" dirty="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191" name="TextBox 190"/>
          <p:cNvSpPr txBox="1"/>
          <p:nvPr/>
        </p:nvSpPr>
        <p:spPr bwMode="ltGray">
          <a:xfrm>
            <a:off x="0" y="0"/>
            <a:ext cx="9144000" cy="646331"/>
          </a:xfrm>
          <a:prstGeom prst="rect">
            <a:avLst/>
          </a:prstGeom>
          <a:solidFill>
            <a:srgbClr val="30303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  <a:latin typeface="Verdana" pitchFamily="34" charset="0"/>
              </a:rPr>
              <a:t>Write: update data, T1EC, and T2EC</a:t>
            </a:r>
            <a:endParaRPr lang="en-US" sz="3600" dirty="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192" name="TextBox 191"/>
          <p:cNvSpPr txBox="1"/>
          <p:nvPr/>
        </p:nvSpPr>
        <p:spPr bwMode="ltGray">
          <a:xfrm>
            <a:off x="0" y="0"/>
            <a:ext cx="9144000" cy="685800"/>
          </a:xfrm>
          <a:prstGeom prst="rect">
            <a:avLst/>
          </a:prstGeom>
          <a:solidFill>
            <a:srgbClr val="303030"/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  <a:latin typeface="Verdana" pitchFamily="34" charset="0"/>
              </a:rPr>
              <a:t>ECC Address Translation Unit: fast PA to EA translation</a:t>
            </a:r>
          </a:p>
        </p:txBody>
      </p:sp>
      <p:sp>
        <p:nvSpPr>
          <p:cNvPr id="193" name="TextBox 192"/>
          <p:cNvSpPr txBox="1"/>
          <p:nvPr/>
        </p:nvSpPr>
        <p:spPr bwMode="ltGray">
          <a:xfrm>
            <a:off x="0" y="0"/>
            <a:ext cx="9144000" cy="685800"/>
          </a:xfrm>
          <a:prstGeom prst="rect">
            <a:avLst/>
          </a:prstGeom>
          <a:solidFill>
            <a:srgbClr val="303030"/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  <a:latin typeface="Verdana" pitchFamily="34" charset="0"/>
              </a:rPr>
              <a:t>T2ECs of consecutive data lines map to a T2EC line</a:t>
            </a:r>
          </a:p>
        </p:txBody>
      </p:sp>
      <p:sp>
        <p:nvSpPr>
          <p:cNvPr id="194" name="TextBox 193"/>
          <p:cNvSpPr txBox="1"/>
          <p:nvPr/>
        </p:nvSpPr>
        <p:spPr bwMode="ltGray">
          <a:xfrm>
            <a:off x="0" y="0"/>
            <a:ext cx="9144000" cy="685800"/>
          </a:xfrm>
          <a:prstGeom prst="rect">
            <a:avLst/>
          </a:prstGeom>
          <a:solidFill>
            <a:srgbClr val="303030"/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  <a:latin typeface="Verdana" pitchFamily="34" charset="0"/>
              </a:rPr>
              <a:t>T2EC lines can be partially valid</a:t>
            </a:r>
          </a:p>
        </p:txBody>
      </p:sp>
      <p:sp>
        <p:nvSpPr>
          <p:cNvPr id="196" name="TextBox 195"/>
          <p:cNvSpPr txBox="1"/>
          <p:nvPr/>
        </p:nvSpPr>
        <p:spPr bwMode="ltGray">
          <a:xfrm>
            <a:off x="0" y="0"/>
            <a:ext cx="9144000" cy="685800"/>
          </a:xfrm>
          <a:prstGeom prst="rect">
            <a:avLst/>
          </a:prstGeom>
          <a:solidFill>
            <a:srgbClr val="303030"/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  <a:latin typeface="Verdana" pitchFamily="34" charset="0"/>
              </a:rPr>
              <a:t>Update only valid T2EC to DRAM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 animBg="1"/>
      <p:bldP spid="189" grpId="0" animBg="1"/>
      <p:bldP spid="190" grpId="0" animBg="1"/>
      <p:bldP spid="191" grpId="0" animBg="1"/>
      <p:bldP spid="192" grpId="0" animBg="1"/>
      <p:bldP spid="193" grpId="0" animBg="1"/>
      <p:bldP spid="194" grpId="0" animBg="1"/>
      <p:bldP spid="19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0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8629</TotalTime>
  <Words>3522</Words>
  <Application>Microsoft Office PowerPoint</Application>
  <PresentationFormat>On-screen Show (4:3)</PresentationFormat>
  <Paragraphs>1280</Paragraphs>
  <Slides>64</Slides>
  <Notes>32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64</vt:i4>
      </vt:variant>
    </vt:vector>
  </HeadingPairs>
  <TitlesOfParts>
    <vt:vector size="65" baseType="lpstr">
      <vt:lpstr>Office Theme</vt:lpstr>
      <vt:lpstr>Virtualized and Flexible ECC for Main Memory</vt:lpstr>
      <vt:lpstr>Memory Error Protection</vt:lpstr>
      <vt:lpstr>Virtualized ECC</vt:lpstr>
      <vt:lpstr>Virtualized ECC – Example</vt:lpstr>
      <vt:lpstr>Virtualized ECC</vt:lpstr>
      <vt:lpstr>Observations on Memory Errors</vt:lpstr>
      <vt:lpstr>Uniform ECC</vt:lpstr>
      <vt:lpstr>Virtualized ECC</vt:lpstr>
      <vt:lpstr>Slide 9</vt:lpstr>
      <vt:lpstr>Penalty with V-ECC</vt:lpstr>
      <vt:lpstr>Chipkill-Correct</vt:lpstr>
      <vt:lpstr>Chipkill-correct</vt:lpstr>
      <vt:lpstr>Baseline x4 Chipkill</vt:lpstr>
      <vt:lpstr>x8 Chipkill</vt:lpstr>
      <vt:lpstr>x8 Chipkill /w Standard DIMMs</vt:lpstr>
      <vt:lpstr>V-ECC for Chipkill</vt:lpstr>
      <vt:lpstr>V-ECC: ECC x4 configuration</vt:lpstr>
      <vt:lpstr>V-ECC: ECC x8 configuration</vt:lpstr>
      <vt:lpstr>Flexible Error Protection</vt:lpstr>
      <vt:lpstr>Evaluation</vt:lpstr>
      <vt:lpstr>Simulator/Workload</vt:lpstr>
      <vt:lpstr>Normalized Execution Time</vt:lpstr>
      <vt:lpstr>System Energy Efficiency</vt:lpstr>
      <vt:lpstr>Slide 24</vt:lpstr>
      <vt:lpstr>Conclusion</vt:lpstr>
      <vt:lpstr>Virtualized and Flexible ECC for Main Memory</vt:lpstr>
      <vt:lpstr>Backup</vt:lpstr>
      <vt:lpstr>Virtualized ECC Operations</vt:lpstr>
      <vt:lpstr>Slide 29</vt:lpstr>
      <vt:lpstr>RECAP: V-ECC</vt:lpstr>
      <vt:lpstr>Power Consumption</vt:lpstr>
      <vt:lpstr>Caching T2EC</vt:lpstr>
      <vt:lpstr>Traffic</vt:lpstr>
      <vt:lpstr>Virtualized ECC</vt:lpstr>
      <vt:lpstr>Flexible Error Protection</vt:lpstr>
      <vt:lpstr>What if BW is limited?</vt:lpstr>
      <vt:lpstr>Virtualized ECC for Non-ECC DIMMs</vt:lpstr>
      <vt:lpstr>ECC for non-ECC DIMMs</vt:lpstr>
      <vt:lpstr>Slide 39</vt:lpstr>
      <vt:lpstr>DIMM configurations</vt:lpstr>
      <vt:lpstr>Performance and Energy Efficiency</vt:lpstr>
      <vt:lpstr>Flexible error protection</vt:lpstr>
      <vt:lpstr>Slide 43</vt:lpstr>
      <vt:lpstr>Managing T2EC</vt:lpstr>
      <vt:lpstr>OS manages T2EC</vt:lpstr>
      <vt:lpstr>PA to EA Translation</vt:lpstr>
      <vt:lpstr>Example Translation</vt:lpstr>
      <vt:lpstr>Accelerating Translation</vt:lpstr>
      <vt:lpstr>ECC Address Translation Unit</vt:lpstr>
      <vt:lpstr>Possible Impacts</vt:lpstr>
      <vt:lpstr>Chip-Kill-Correct</vt:lpstr>
      <vt:lpstr>Interleaved SEC-DED</vt:lpstr>
      <vt:lpstr>Slide 53</vt:lpstr>
      <vt:lpstr>Why is x8 chipkill impractical?</vt:lpstr>
      <vt:lpstr>DRAM Modules</vt:lpstr>
      <vt:lpstr>Slide 56</vt:lpstr>
      <vt:lpstr>High-end Servers</vt:lpstr>
      <vt:lpstr>High-level Memory Models</vt:lpstr>
      <vt:lpstr>Example</vt:lpstr>
      <vt:lpstr>Standard DIMMs</vt:lpstr>
      <vt:lpstr>Standard DIMMs – Cont’d</vt:lpstr>
      <vt:lpstr>Standard DIMMs – Cont’d</vt:lpstr>
      <vt:lpstr>Configurations</vt:lpstr>
      <vt:lpstr>Symbol based error code</vt:lpstr>
    </vt:vector>
  </TitlesOfParts>
  <Company>UT Austin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Doe Hyun Yoon</dc:creator>
  <cp:lastModifiedBy>yjson77</cp:lastModifiedBy>
  <cp:revision>622</cp:revision>
  <dcterms:created xsi:type="dcterms:W3CDTF">2009-08-20T16:35:26Z</dcterms:created>
  <dcterms:modified xsi:type="dcterms:W3CDTF">2010-03-17T02:58:19Z</dcterms:modified>
</cp:coreProperties>
</file>